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67" r:id="rId5"/>
    <p:sldId id="258" r:id="rId6"/>
    <p:sldId id="268" r:id="rId7"/>
    <p:sldId id="280" r:id="rId8"/>
    <p:sldId id="269" r:id="rId9"/>
    <p:sldId id="270" r:id="rId10"/>
    <p:sldId id="274" r:id="rId11"/>
    <p:sldId id="279" r:id="rId12"/>
    <p:sldId id="273" r:id="rId13"/>
    <p:sldId id="271" r:id="rId14"/>
    <p:sldId id="275" r:id="rId15"/>
    <p:sldId id="276" r:id="rId16"/>
    <p:sldId id="281" r:id="rId17"/>
    <p:sldId id="282" r:id="rId18"/>
    <p:sldId id="260" r:id="rId19"/>
    <p:sldId id="265" r:id="rId20"/>
    <p:sldId id="261" r:id="rId21"/>
    <p:sldId id="262" r:id="rId22"/>
    <p:sldId id="264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0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7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4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7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7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1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1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4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4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4642-881C-465F-B2BB-133B09FEA79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7E60-E5F0-4BD0-AE89-08EDD33A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774" y="-623564"/>
            <a:ext cx="9856341" cy="2387600"/>
          </a:xfrm>
        </p:spPr>
        <p:txBody>
          <a:bodyPr>
            <a:normAutofit/>
          </a:bodyPr>
          <a:lstStyle/>
          <a:p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AT GHANA INSTITUTION OF ENGINEERING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996" y="1621256"/>
            <a:ext cx="10376898" cy="1655762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GHANA’S FIRST  LITHIUM CONTRACT, TERMS, BENEFITS AND WAY FORWARD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ENGINEERS CENTRE, 13 CONTINENTAL ROAD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DECEMBER 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79" y="4328038"/>
            <a:ext cx="3217261" cy="206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4" y="3429000"/>
            <a:ext cx="4779410" cy="2968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64" y="3788333"/>
            <a:ext cx="3479515" cy="26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94" y="-107503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75" y="766385"/>
            <a:ext cx="10515600" cy="5054885"/>
          </a:xfrm>
        </p:spPr>
        <p:txBody>
          <a:bodyPr>
            <a:no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Zimbabwe-biggest reserves in Africa &amp; 6 in the world.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Zimbabwe had 160 applications from China and 5 from USA in first half of 2023-Zimbabwe Investment Development Agency).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known deposits or discoveries apart from </a:t>
            </a:r>
            <a:r>
              <a:rPr lang="en-US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Ewoyaa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to attract high-risk exploration (5% chance of success).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Competing with others with better geology &amp; higher grades-Mali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Goulamina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Bougouni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DRC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Manono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the reason that the creation of a separate entity to manage lithium (like GIADEC was not recommended).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GB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9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43" y="0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75" y="726628"/>
            <a:ext cx="10515600" cy="5054885"/>
          </a:xfrm>
        </p:spPr>
        <p:txBody>
          <a:bodyPr>
            <a:noAutofit/>
          </a:bodyPr>
          <a:lstStyle/>
          <a:p>
            <a:pPr marL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 is in the law- Minerals &amp; Mining (Licensing) Regulations, 2012 (Regs., 257 &amp; 258 of L.I. 2176). </a:t>
            </a:r>
            <a:r>
              <a:rPr lang="en-GB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Reg., 258(1) of L.I. 2176: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grant of a mineral right may be made through tender where: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GB" sz="32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Commission determines that there exists sufficient mineral information in respect of the area concerned;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GB" sz="32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Republic has carried out prior mineral exploration in respect of the area concerned; or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Both"/>
            </a:pPr>
            <a:r>
              <a:rPr lang="en-GB" sz="32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area becomes available through surrender, revocation or termination and two or more applications are recorded in the Priority Register within the seven days of the area becoming vacant.”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3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12" y="290062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77" y="1060583"/>
            <a:ext cx="10515600" cy="505488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addition to the first option, Cabinet approved further policy proposals including:</a:t>
            </a:r>
            <a:endParaRPr lang="en-GB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Act 703 to provide, in addition to the ten (10) free carried interest for the State, for additional mandatory  Ghanaian participation similar to the requirements in Act 976 &amp; Act 988 to ensure a minimum of thirty (30) percent Ghanaian participation.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a royalty rate at a minimum of seven (7) percent;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some benefits to incentivise investors to move into higher levels of the value addition chain;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just">
              <a:buNone/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3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67" y="413468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77" y="1238894"/>
            <a:ext cx="10515600" cy="5054885"/>
          </a:xfrm>
        </p:spPr>
        <p:txBody>
          <a:bodyPr>
            <a:no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Minerals Income Investment Fund (MIIF) should manage the State’s interest in line with its legislation and facilitate other Ghanaian participation.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for mandatory listing on the GSE.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Act 703 to empower the Minister to prohibit the export of  green minerals in their natural state to encourage value addition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ensure at least the retention of the value chain in-country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within the above policy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measures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Government negotiated the terms and conditions of the </a:t>
            </a:r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Barari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lease.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8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67" y="199216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Lithium-ion Battery Value Chain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123" y="1087819"/>
            <a:ext cx="10515600" cy="50548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lithium-ion battery </a:t>
            </a:r>
            <a:r>
              <a:rPr lang="en-US" sz="3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 can be divided into five main stages, namely: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Mine/Concentrate  (US$ 1655- Dec. 6, 2023,);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(US$ 3775-July. 6, 2023);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Refining                (US$17113.25-Dec. 6, 2023);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(US$ 42,65</a:t>
            </a:r>
            <a:r>
              <a:rPr lang="en-US" sz="3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0.28-July.6, 2023);</a:t>
            </a:r>
            <a:endParaRPr lang="en-US" sz="3200" b="0" i="0" dirty="0">
              <a:solidFill>
                <a:srgbClr val="3333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battery materials;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Manufacturing the cells; and</a:t>
            </a:r>
          </a:p>
          <a:p>
            <a:pPr>
              <a:lnSpc>
                <a:spcPct val="10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Assembling the cells into battery packs.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0" i="0" dirty="0">
              <a:solidFill>
                <a:srgbClr val="3333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US" sz="3200" b="0" i="0" dirty="0">
              <a:solidFill>
                <a:srgbClr val="3333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2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15" y="0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Lithium-ion Battery Value Chain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20" y="801571"/>
            <a:ext cx="10515600" cy="50548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According to the IEA </a:t>
            </a:r>
            <a:r>
              <a:rPr lang="en-US" sz="3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the article “Lithium Outlook”, published in the Mining Journal of Dec, 2022: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accounts for 13% behind Australia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Chile, which account for 52% &amp; 25% of world production respectively. 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accounts for only 8% reserves, Chile holds 42%. 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Australia holds 26%, Argentina with 10%. 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dominates midstream &amp; downstream of the entire value lithium value chain. 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 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accounts for 44% of all lithium carbonate and hydroxide production, 78% of cathode production and 70% of lithium-ion battery cell production.</a:t>
            </a:r>
            <a:endParaRPr lang="en-US" sz="3200" b="0" i="0" dirty="0">
              <a:solidFill>
                <a:srgbClr val="3333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US" sz="3200" b="0" i="0" dirty="0">
              <a:solidFill>
                <a:srgbClr val="3333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84" y="70928"/>
            <a:ext cx="10515600" cy="898596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 and Benefits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245" y="864905"/>
            <a:ext cx="10665431" cy="4707759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 Fiscal Regime</a:t>
            </a:r>
          </a:p>
          <a:p>
            <a:pPr lvl="1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Royalty Rate: - 10% on lithium and all associated minerals</a:t>
            </a:r>
            <a:r>
              <a:rPr lang="en-AU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(5% for mining sector)-Clause 20(a)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Australia-5%, Chile 8-26%, Mali-6%, Zimbabwe-5%.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Income Tax Rate: - 35% </a:t>
            </a:r>
            <a:endParaRPr lang="en-AU" sz="3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Australia-30, Mali-30%, Zimbabwe-25%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Freed Carried Interest: - 13% </a:t>
            </a:r>
            <a:r>
              <a:rPr lang="en-AU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(10% for rest of mining sector)-Clause 19(b)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1"/>
            <a:r>
              <a:rPr lang="en-AU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Mali-10%, Zimbabwe has no free carried interest</a:t>
            </a:r>
            <a:endParaRPr lang="en-US" sz="32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8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86" y="578560"/>
            <a:ext cx="10515600" cy="898596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 and Benefits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91" y="1731598"/>
            <a:ext cx="10665431" cy="4707759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 Fiscal Regime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Fund (2.5%)-</a:t>
            </a:r>
            <a:r>
              <a:rPr lang="en-AU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Clause 19(a);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NHIL (2.5%)-</a:t>
            </a:r>
            <a:r>
              <a:rPr lang="en-AU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Clause 19(a);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 and Sustainability Levy (1.0%)-</a:t>
            </a:r>
            <a:r>
              <a:rPr lang="en-AU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Clause 19(a); </a:t>
            </a:r>
          </a:p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up a </a:t>
            </a:r>
            <a:r>
              <a:rPr lang="en-AU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Development Agreement Fund 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(1.0% of Revenue)-Schedule 2;</a:t>
            </a:r>
          </a:p>
          <a:p>
            <a:pPr marL="0" indent="0">
              <a:buNone/>
            </a:pP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8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077" y="118635"/>
            <a:ext cx="10515600" cy="908871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 Addition &amp; use of Other Minerals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148" y="1100806"/>
            <a:ext cx="10515600" cy="465638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(4) months from the grant of Lease Company shall submit to the Commission a full study on the:</a:t>
            </a:r>
          </a:p>
          <a:p>
            <a:pPr lvl="1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Feldspar- </a:t>
            </a:r>
            <a:r>
              <a:rPr lang="en-AU" sz="1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(1(a) of Schedule 2);</a:t>
            </a:r>
            <a:endParaRPr lang="en-AU" sz="1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Establishment of a Chemical Plant (downstream conversion) to refine concentrate-(</a:t>
            </a:r>
            <a:r>
              <a:rPr lang="en-AU" sz="1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1(b) of Schedule 2);</a:t>
            </a:r>
          </a:p>
          <a:p>
            <a:pPr lvl="1" algn="just"/>
            <a:r>
              <a:rPr lang="en-AU" sz="1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the company cannot establish a chemical plant, the company shall supply the concentrate to any chemical plant  by another party’ (1(d) of Schedule 2)</a:t>
            </a:r>
          </a:p>
          <a:p>
            <a:pPr lvl="1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 has MOU signed with UMAT for feldspar assess the production, market size, local use) etc;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2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41" y="55025"/>
            <a:ext cx="10515600" cy="908871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 Addition &amp; use of Other Minerals (cont’d)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27" y="963896"/>
            <a:ext cx="10515600" cy="4656388"/>
          </a:xfrm>
        </p:spPr>
        <p:txBody>
          <a:bodyPr>
            <a:normAutofit fontScale="25000" lnSpcReduction="20000"/>
          </a:bodyPr>
          <a:lstStyle/>
          <a:p>
            <a:pPr lvl="1" algn="just">
              <a:lnSpc>
                <a:spcPct val="120000"/>
              </a:lnSpc>
            </a:pPr>
            <a:r>
              <a:rPr lang="en-US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the by-products can only be used in Ghana (</a:t>
            </a:r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Feldspar, Kaolin &amp; Quartz)- (</a:t>
            </a:r>
            <a:r>
              <a:rPr lang="en-AU" sz="1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(e) of Schedule 2)</a:t>
            </a:r>
          </a:p>
          <a:p>
            <a:pPr lvl="1" algn="just">
              <a:lnSpc>
                <a:spcPct val="120000"/>
              </a:lnSpc>
            </a:pPr>
            <a:r>
              <a:rPr lang="en-US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for ceramics, glass, cosmetics, electronics &amp; other industrial uses.</a:t>
            </a:r>
          </a:p>
          <a:p>
            <a:pPr lvl="1" algn="just">
              <a:lnSpc>
                <a:spcPct val="120000"/>
              </a:lnSpc>
            </a:pPr>
            <a:r>
              <a:rPr lang="en-US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 critical to note that construction &amp; development shall take not less than 14 months so various studies shall be ready before construction commences.</a:t>
            </a:r>
          </a:p>
          <a:p>
            <a:pPr lvl="1" algn="just">
              <a:lnSpc>
                <a:spcPct val="120000"/>
              </a:lnSpc>
            </a:pPr>
            <a:r>
              <a:rPr lang="en-US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fact, UMAT has already submitted the scoping study &amp; full feasibility report next week.</a:t>
            </a:r>
            <a:endParaRPr lang="en-AU" sz="1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endParaRPr lang="en-AU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3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22" y="138511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 of Presentation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03" y="1238614"/>
            <a:ext cx="10515600" cy="470775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on the Project.</a:t>
            </a:r>
            <a:endParaRPr lang="en-GB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for the Negotiations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Lithium Value Chain.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 and Benefits.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Forward.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94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662"/>
          </a:xfrm>
        </p:spPr>
        <p:txBody>
          <a:bodyPr>
            <a:norm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Ghanaian Participation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8788"/>
            <a:ext cx="10668856" cy="5054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Minerals Income Investment Fund (MIIF) Strategic Investment</a:t>
            </a:r>
          </a:p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Investment of US$ 32.9 million</a:t>
            </a:r>
          </a:p>
          <a:p>
            <a:pPr lvl="1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6% Ownership, through US$27.9 million investment into the Ghanaian project company </a:t>
            </a:r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arari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Development Ghana Ltd)</a:t>
            </a:r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</a:t>
            </a:r>
          </a:p>
          <a:p>
            <a:pPr lvl="1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3.06% Ownership, through US$5 million investment into the Australian and UK-listed entity (Atlantic Lithium Limited).</a:t>
            </a:r>
          </a:p>
          <a:p>
            <a:pPr marL="0" lvl="0" indent="0">
              <a:buNone/>
            </a:pPr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Mandatory Listing on the Ghana Stock Exchange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Discussions with GSE and SEC progressing very well.</a:t>
            </a:r>
          </a:p>
        </p:txBody>
      </p:sp>
    </p:spTree>
    <p:extLst>
      <p:ext uri="{BB962C8B-B14F-4D97-AF65-F5344CB8AC3E}">
        <p14:creationId xmlns:p14="http://schemas.microsoft.com/office/powerpoint/2010/main" val="400649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500"/>
          </a:xfrm>
        </p:spPr>
        <p:txBody>
          <a:bodyPr>
            <a:norm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Forward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687" y="1105943"/>
            <a:ext cx="10515600" cy="4646114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endParaRPr lang="en-AU" sz="3600" dirty="0"/>
          </a:p>
          <a:p>
            <a:pPr lvl="0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Ratification of the Lease-</a:t>
            </a:r>
            <a:r>
              <a:rPr lang="en-AU" sz="1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(Article 268 of Constitution of Ghana, Section 5(4)of Act 703, 1(e) of the Mining Lease)</a:t>
            </a:r>
          </a:p>
          <a:p>
            <a:pPr lvl="0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the following Permits: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AU" sz="1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Permit (EPA);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Operating Permit (Minerals Commission);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Permit (Minerals Commission).</a:t>
            </a:r>
          </a:p>
          <a:p>
            <a:pPr lvl="0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 various studies for the development of the value chain not later than February 2024.</a:t>
            </a:r>
          </a:p>
          <a:p>
            <a:pPr lvl="0" algn="just"/>
            <a:r>
              <a:rPr lang="en-AU" sz="1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Community Development Agreement with Communities to be impacted after obtaining all permits.</a:t>
            </a:r>
          </a:p>
          <a:p>
            <a:pPr lvl="0" algn="just"/>
            <a:endParaRPr lang="en-US" sz="3200" dirty="0"/>
          </a:p>
          <a:p>
            <a:pPr marL="0" lv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0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2209800" y="2590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31846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4F72-4F03-115B-C18B-7C4B9AA4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OR CRITICAL MINERALS FOR GREEN ENERGY TECHNOLOGIES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C3B4E0-CA4A-AED4-2802-7EA6952BC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621019"/>
              </p:ext>
            </p:extLst>
          </p:nvPr>
        </p:nvGraphicFramePr>
        <p:xfrm>
          <a:off x="1900361" y="1956021"/>
          <a:ext cx="8038768" cy="4151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261">
                  <a:extLst>
                    <a:ext uri="{9D8B030D-6E8A-4147-A177-3AD203B41FA5}">
                      <a16:colId xmlns:a16="http://schemas.microsoft.com/office/drawing/2014/main" val="3352619330"/>
                    </a:ext>
                  </a:extLst>
                </a:gridCol>
                <a:gridCol w="2009261">
                  <a:extLst>
                    <a:ext uri="{9D8B030D-6E8A-4147-A177-3AD203B41FA5}">
                      <a16:colId xmlns:a16="http://schemas.microsoft.com/office/drawing/2014/main" val="1812759074"/>
                    </a:ext>
                  </a:extLst>
                </a:gridCol>
                <a:gridCol w="2010123">
                  <a:extLst>
                    <a:ext uri="{9D8B030D-6E8A-4147-A177-3AD203B41FA5}">
                      <a16:colId xmlns:a16="http://schemas.microsoft.com/office/drawing/2014/main" val="4138375896"/>
                    </a:ext>
                  </a:extLst>
                </a:gridCol>
                <a:gridCol w="2010123">
                  <a:extLst>
                    <a:ext uri="{9D8B030D-6E8A-4147-A177-3AD203B41FA5}">
                      <a16:colId xmlns:a16="http://schemas.microsoft.com/office/drawing/2014/main" val="1359804794"/>
                    </a:ext>
                  </a:extLst>
                </a:gridCol>
              </a:tblGrid>
              <a:tr h="7265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Electric Vehicles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Renewable Energy (solar and wind)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Energy Storage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Electronics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1642510"/>
                  </a:ext>
                </a:extLst>
              </a:tr>
              <a:tr h="26930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Lithium, Nickel Manganese, Cobalt Graphite and Rare earth elements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Nickel, Manganese, Chromium, Cobalt, Silicon, Gallium, Germanium and Rare earth elements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Nickel, Cobalt. Alumina, Graphite Lithium, Manganese and Vanadium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Antimony, Beryllium, Germanium Lithium, Niobium, Indium Rare earth elements, Alumina Platinum group elements Scandium, Silicon, Tantalum and Tungsten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5713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4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22" y="-269827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905" y="801293"/>
            <a:ext cx="10515600" cy="4707759"/>
          </a:xfrm>
        </p:spPr>
        <p:txBody>
          <a:bodyPr>
            <a:noAutofit/>
          </a:bodyPr>
          <a:lstStyle/>
          <a:p>
            <a:pPr algn="just"/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Barari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DV Ghana Limited (“</a:t>
            </a:r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Barari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first granted a reconnaissance licence in Aug., 2012 &amp; converted to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rospecting licence in March 2018 for 3 years &amp; renewed for 3 years in July 2021. </a:t>
            </a:r>
          </a:p>
          <a:p>
            <a:pPr algn="just"/>
            <a:r>
              <a:rPr lang="en-GB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Barari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subsidiary of Atlantic Lithium Limited, an Australian company listed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GB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Australai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London. </a:t>
            </a:r>
          </a:p>
          <a:p>
            <a:pPr algn="just"/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mining lease covers 42.63 Km</a:t>
            </a:r>
            <a:r>
              <a:rPr lang="en-GB" sz="32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&amp; around </a:t>
            </a:r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Ewoyaa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Mfantseman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Municipality of the Central Region.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Barari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submitted a feasibility study to Mincom &amp; applied for a mining lease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granted for 15 years in Oct., 2023.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5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917" y="238539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88" y="1270699"/>
            <a:ext cx="10515600" cy="5054885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of mine of twelve (12) years.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production of about 350,000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concentrate at 5.5-6% lithium oxide: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&amp; Development Cost of US$185 million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will take at least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months.</a:t>
            </a: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Sale Price of lithium Concentrate (over Life of Mine): US$ 1,410 per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tonne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minerals-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Feldspar, Kaolin, quartz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(silica).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7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558" y="178743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for the Negotiations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1" y="973120"/>
            <a:ext cx="10515600" cy="5054885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the critiques are saying?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emerging practice in South America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Adopt Competitive Bidding (CB), Joint Ventures or Service Contracts: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Transparency;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for Rent maximization;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greater value for the State.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Republic of Ghana should set up a company to develop the entire value chain from mining raw Lithium to manufacture of batteries and other products in Ghana.</a:t>
            </a:r>
          </a:p>
          <a:p>
            <a:pPr lvl="0" algn="just"/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6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61" y="0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for the Negotiations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33" y="881085"/>
            <a:ext cx="10515600" cy="5054885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 Minister on </a:t>
            </a:r>
            <a:r>
              <a:rPr lang="en-GB" sz="32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13 July 2023, presented to Parliament a policy statement on the development of our country’s green minerals. 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GB" sz="32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The statement highlighted the importance of these green minerals to our socio-economic development.</a:t>
            </a:r>
          </a:p>
          <a:p>
            <a:pPr lvl="0" algn="just"/>
            <a:r>
              <a:rPr lang="en-GB" sz="3200" dirty="0">
                <a:latin typeface="Tahoma" panose="020B0604030504040204" pitchFamily="34" charset="0"/>
                <a:ea typeface="Calibri" panose="020F0502020204030204" pitchFamily="34" charset="0"/>
              </a:rPr>
              <a:t>The Minister further stressed</a:t>
            </a:r>
            <a:r>
              <a:rPr lang="en-GB" sz="32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the adoption of a governance, legislative &amp; regulatory framework that will position Ghana as a key player in the green transition.</a:t>
            </a:r>
          </a:p>
          <a:p>
            <a:pPr algn="just"/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Minister then submitted a memo to Cabinet to request for policy approval for the regulation, exploitation &amp; management of green minerals.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15" y="111318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782" y="881085"/>
            <a:ext cx="10515600" cy="5054885"/>
          </a:xfrm>
        </p:spPr>
        <p:txBody>
          <a:bodyPr>
            <a:no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were considered as options to address the policy gaps: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incorporate into the 2014 Mining Policy some specific provisions for the management of the exploitation &amp; utilisation of green minerals;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 some general guidelines to support engagement &amp; negotiations with investors &amp; other players who venture into the green minerals industry; a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arenBoth"/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 a completely separate policy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regime for the green minerals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it to the status of GIADEC and GIISDEC.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just">
              <a:buNone/>
            </a:pP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20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94" y="-107503"/>
            <a:ext cx="10644883" cy="1032160"/>
          </a:xfrm>
        </p:spPr>
        <p:txBody>
          <a:bodyPr>
            <a:noAutofit/>
          </a:bodyPr>
          <a:lstStyle/>
          <a:p>
            <a:pPr lvl="0" algn="ctr"/>
            <a:r>
              <a:rPr lang="en-A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Framework (cont’d)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75" y="766385"/>
            <a:ext cx="10515600" cy="5054885"/>
          </a:xfrm>
        </p:spPr>
        <p:txBody>
          <a:bodyPr>
            <a:no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Cabinet approved in July 2023 the first option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requires a review of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current Mining Policy to incorporate provisions on 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</a:t>
            </a:r>
            <a:r>
              <a:rPr lang="en-GB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minerals.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justification for the choice of this option include: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Lack of 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geological information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unlike Bauxite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the deposits/mineral resources exist including a mine in operation (Ghana Bauxite Co., Ltd);</a:t>
            </a:r>
          </a:p>
          <a:p>
            <a:pPr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Ewoyaa</a:t>
            </a:r>
            <a:r>
              <a:rPr lang="en-US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deposit is relatively very small compared to the deposits in Zimbabwe, Mali, DRC &amp; in the Lithium Triangle (Chile, Argentina &amp; Bolivia host about seventy (70) percent of the known lithium reserves in the world.</a:t>
            </a:r>
            <a:endParaRPr lang="en-GB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46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13599</TotalTime>
  <Words>1775</Words>
  <Application>Microsoft Office PowerPoint</Application>
  <PresentationFormat>Widescreen</PresentationFormat>
  <Paragraphs>139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Wingdings</vt:lpstr>
      <vt:lpstr>Office Theme</vt:lpstr>
      <vt:lpstr>PRESENTATION AT GHANA INSTITUTION OF ENGINEERING</vt:lpstr>
      <vt:lpstr>Outline of Presentation</vt:lpstr>
      <vt:lpstr>GREEN OR CRITICAL MINERALS FOR GREEN ENERGY TECHNOLOGIES</vt:lpstr>
      <vt:lpstr>Introduction</vt:lpstr>
      <vt:lpstr>Intro (cont’d)</vt:lpstr>
      <vt:lpstr>Policy Framework for the Negotiations</vt:lpstr>
      <vt:lpstr>Policy Framework for the Negotiations</vt:lpstr>
      <vt:lpstr>Policy Framework (cont’d)</vt:lpstr>
      <vt:lpstr>Policy Framework (cont’d)</vt:lpstr>
      <vt:lpstr>Policy Framework (cont’d)</vt:lpstr>
      <vt:lpstr>Policy Framework (cont’d)</vt:lpstr>
      <vt:lpstr>Policy Framework (cont’d)</vt:lpstr>
      <vt:lpstr>Policy Framework (cont’d)</vt:lpstr>
      <vt:lpstr>The Lithium-ion Battery Value Chain</vt:lpstr>
      <vt:lpstr>The Lithium-ion Battery Value Chain</vt:lpstr>
      <vt:lpstr>Terms and Benefits </vt:lpstr>
      <vt:lpstr>Terms and Benefits </vt:lpstr>
      <vt:lpstr>Value Addition &amp; use of Other Minerals</vt:lpstr>
      <vt:lpstr>Value Addition &amp; use of Other Minerals (cont’d)</vt:lpstr>
      <vt:lpstr>Additional Ghanaian Participation</vt:lpstr>
      <vt:lpstr>Way Forward</vt:lpstr>
      <vt:lpstr>THANK YOU  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the Negotiations of the Ewoyaa Lithium Project</dc:title>
  <dc:creator>Microsoft account</dc:creator>
  <cp:lastModifiedBy>Patience Mawutor [MINCOM]</cp:lastModifiedBy>
  <cp:revision>58</cp:revision>
  <cp:lastPrinted>2023-08-30T16:39:00Z</cp:lastPrinted>
  <dcterms:created xsi:type="dcterms:W3CDTF">2023-08-29T20:18:37Z</dcterms:created>
  <dcterms:modified xsi:type="dcterms:W3CDTF">2023-12-14T14:02:28Z</dcterms:modified>
</cp:coreProperties>
</file>