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9" r:id="rId1"/>
    <p:sldMasterId id="2147483941" r:id="rId2"/>
  </p:sldMasterIdLst>
  <p:notesMasterIdLst>
    <p:notesMasterId r:id="rId21"/>
  </p:notesMasterIdLst>
  <p:handoutMasterIdLst>
    <p:handoutMasterId r:id="rId22"/>
  </p:handoutMasterIdLst>
  <p:sldIdLst>
    <p:sldId id="344" r:id="rId3"/>
    <p:sldId id="256" r:id="rId4"/>
    <p:sldId id="363" r:id="rId5"/>
    <p:sldId id="368" r:id="rId6"/>
    <p:sldId id="376" r:id="rId7"/>
    <p:sldId id="372" r:id="rId8"/>
    <p:sldId id="369" r:id="rId9"/>
    <p:sldId id="370" r:id="rId10"/>
    <p:sldId id="364" r:id="rId11"/>
    <p:sldId id="276" r:id="rId12"/>
    <p:sldId id="373" r:id="rId13"/>
    <p:sldId id="374" r:id="rId14"/>
    <p:sldId id="277" r:id="rId15"/>
    <p:sldId id="375" r:id="rId16"/>
    <p:sldId id="377" r:id="rId17"/>
    <p:sldId id="340" r:id="rId18"/>
    <p:sldId id="371" r:id="rId19"/>
    <p:sldId id="342" r:id="rId20"/>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1C23D"/>
    <a:srgbClr val="F4D13A"/>
    <a:srgbClr val="EBB343"/>
    <a:srgbClr val="19BD73"/>
    <a:srgbClr val="FF5050"/>
    <a:srgbClr val="E9A745"/>
    <a:srgbClr val="15A16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80" autoAdjust="0"/>
  </p:normalViewPr>
  <p:slideViewPr>
    <p:cSldViewPr snapToGrid="0">
      <p:cViewPr varScale="1">
        <p:scale>
          <a:sx n="63" d="100"/>
          <a:sy n="63" d="100"/>
        </p:scale>
        <p:origin x="-52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390"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5" y="1"/>
            <a:ext cx="2945659" cy="498135"/>
          </a:xfrm>
          <a:prstGeom prst="rect">
            <a:avLst/>
          </a:prstGeom>
        </p:spPr>
        <p:txBody>
          <a:bodyPr vert="horz" lIns="91440" tIns="45720" rIns="91440" bIns="45720" rtlCol="0"/>
          <a:lstStyle>
            <a:lvl1pPr algn="r">
              <a:defRPr sz="1200"/>
            </a:lvl1pPr>
          </a:lstStyle>
          <a:p>
            <a:r>
              <a:rPr lang="en-GB"/>
              <a:t>2017</a:t>
            </a:r>
          </a:p>
        </p:txBody>
      </p:sp>
      <p:sp>
        <p:nvSpPr>
          <p:cNvPr id="4" name="Footer Placeholder 3"/>
          <p:cNvSpPr>
            <a:spLocks noGrp="1"/>
          </p:cNvSpPr>
          <p:nvPr>
            <p:ph type="ftr" sz="quarter" idx="2"/>
          </p:nvPr>
        </p:nvSpPr>
        <p:spPr>
          <a:xfrm>
            <a:off x="2"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5" y="9430091"/>
            <a:ext cx="2945659" cy="498134"/>
          </a:xfrm>
          <a:prstGeom prst="rect">
            <a:avLst/>
          </a:prstGeom>
        </p:spPr>
        <p:txBody>
          <a:bodyPr vert="horz" lIns="91440" tIns="45720" rIns="91440" bIns="45720" rtlCol="0" anchor="b"/>
          <a:lstStyle>
            <a:lvl1pPr algn="r">
              <a:defRPr sz="1200"/>
            </a:lvl1pPr>
          </a:lstStyle>
          <a:p>
            <a:fld id="{D5C6187B-3804-45B3-A5F4-46BA7EB596C9}" type="slidenum">
              <a:rPr lang="en-GB" smtClean="0"/>
              <a:pPr/>
              <a:t>‹#›</a:t>
            </a:fld>
            <a:endParaRPr lang="en-GB"/>
          </a:p>
        </p:txBody>
      </p:sp>
    </p:spTree>
    <p:extLst>
      <p:ext uri="{BB962C8B-B14F-4D97-AF65-F5344CB8AC3E}">
        <p14:creationId xmlns="" xmlns:p14="http://schemas.microsoft.com/office/powerpoint/2010/main" val="1549169100"/>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847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1"/>
            <a:ext cx="2946400" cy="498475"/>
          </a:xfrm>
          <a:prstGeom prst="rect">
            <a:avLst/>
          </a:prstGeom>
        </p:spPr>
        <p:txBody>
          <a:bodyPr vert="horz" lIns="91440" tIns="45720" rIns="91440" bIns="45720" rtlCol="0"/>
          <a:lstStyle>
            <a:lvl1pPr algn="r">
              <a:defRPr sz="1200"/>
            </a:lvl1pPr>
          </a:lstStyle>
          <a:p>
            <a:r>
              <a:rPr lang="en-GB"/>
              <a:t>2017</a:t>
            </a: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6"/>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3849688" y="9429751"/>
            <a:ext cx="2946400" cy="498475"/>
          </a:xfrm>
          <a:prstGeom prst="rect">
            <a:avLst/>
          </a:prstGeom>
        </p:spPr>
        <p:txBody>
          <a:bodyPr vert="horz" lIns="91440" tIns="45720" rIns="91440" bIns="45720" rtlCol="0" anchor="b"/>
          <a:lstStyle>
            <a:lvl1pPr algn="r">
              <a:defRPr sz="1200"/>
            </a:lvl1pPr>
          </a:lstStyle>
          <a:p>
            <a:fld id="{7B77C685-2E1C-48E4-AD5D-3FE4320481B4}" type="slidenum">
              <a:rPr lang="en-GB" smtClean="0"/>
              <a:pPr/>
              <a:t>‹#›</a:t>
            </a:fld>
            <a:endParaRPr lang="en-GB"/>
          </a:p>
        </p:txBody>
      </p:sp>
    </p:spTree>
    <p:extLst>
      <p:ext uri="{BB962C8B-B14F-4D97-AF65-F5344CB8AC3E}">
        <p14:creationId xmlns="" xmlns:p14="http://schemas.microsoft.com/office/powerpoint/2010/main" val="205871126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Date Placeholder 4"/>
          <p:cNvSpPr>
            <a:spLocks noGrp="1"/>
          </p:cNvSpPr>
          <p:nvPr>
            <p:ph type="dt" idx="11"/>
          </p:nvPr>
        </p:nvSpPr>
        <p:spPr/>
        <p:txBody>
          <a:bodyPr/>
          <a:lstStyle/>
          <a:p>
            <a:r>
              <a:rPr lang="en-GB" smtClean="0"/>
              <a:t>2017</a:t>
            </a:r>
            <a:endParaRPr lang="en-GB"/>
          </a:p>
        </p:txBody>
      </p:sp>
      <p:sp>
        <p:nvSpPr>
          <p:cNvPr id="6" name="Slide Number Placeholder 5"/>
          <p:cNvSpPr>
            <a:spLocks noGrp="1"/>
          </p:cNvSpPr>
          <p:nvPr>
            <p:ph type="sldNum" sz="quarter" idx="12"/>
          </p:nvPr>
        </p:nvSpPr>
        <p:spPr/>
        <p:txBody>
          <a:bodyPr/>
          <a:lstStyle/>
          <a:p>
            <a:fld id="{7B77C685-2E1C-48E4-AD5D-3FE4320481B4}" type="slidenum">
              <a:rPr lang="en-GB" smtClean="0"/>
              <a:pPr/>
              <a:t>10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Date Placeholder 4"/>
          <p:cNvSpPr>
            <a:spLocks noGrp="1"/>
          </p:cNvSpPr>
          <p:nvPr>
            <p:ph type="dt" idx="11"/>
          </p:nvPr>
        </p:nvSpPr>
        <p:spPr/>
        <p:txBody>
          <a:bodyPr/>
          <a:lstStyle/>
          <a:p>
            <a:r>
              <a:rPr lang="en-GB" smtClean="0"/>
              <a:t>2017</a:t>
            </a:r>
            <a:endParaRPr lang="en-GB"/>
          </a:p>
        </p:txBody>
      </p:sp>
      <p:sp>
        <p:nvSpPr>
          <p:cNvPr id="6" name="Slide Number Placeholder 5"/>
          <p:cNvSpPr>
            <a:spLocks noGrp="1"/>
          </p:cNvSpPr>
          <p:nvPr>
            <p:ph type="sldNum" sz="quarter" idx="12"/>
          </p:nvPr>
        </p:nvSpPr>
        <p:spPr/>
        <p:txBody>
          <a:bodyPr/>
          <a:lstStyle/>
          <a:p>
            <a:fld id="{7B77C685-2E1C-48E4-AD5D-3FE4320481B4}" type="slidenum">
              <a:rPr lang="en-GB" smtClean="0"/>
              <a:pPr/>
              <a:t>16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Header Placeholder 3"/>
          <p:cNvSpPr>
            <a:spLocks noGrp="1"/>
          </p:cNvSpPr>
          <p:nvPr>
            <p:ph type="hdr" sz="quarter" idx="10"/>
          </p:nvPr>
        </p:nvSpPr>
        <p:spPr/>
        <p:txBody>
          <a:bodyPr/>
          <a:lstStyle/>
          <a:p>
            <a:endParaRPr lang="en-GB" dirty="0"/>
          </a:p>
        </p:txBody>
      </p:sp>
      <p:sp>
        <p:nvSpPr>
          <p:cNvPr id="5" name="Date Placeholder 4"/>
          <p:cNvSpPr>
            <a:spLocks noGrp="1"/>
          </p:cNvSpPr>
          <p:nvPr>
            <p:ph type="dt" idx="11"/>
          </p:nvPr>
        </p:nvSpPr>
        <p:spPr/>
        <p:txBody>
          <a:bodyPr/>
          <a:lstStyle/>
          <a:p>
            <a:r>
              <a:rPr lang="en-GB" smtClean="0"/>
              <a:t>2017</a:t>
            </a:r>
            <a:endParaRPr lang="en-GB"/>
          </a:p>
        </p:txBody>
      </p:sp>
      <p:sp>
        <p:nvSpPr>
          <p:cNvPr id="6" name="Slide Number Placeholder 5"/>
          <p:cNvSpPr>
            <a:spLocks noGrp="1"/>
          </p:cNvSpPr>
          <p:nvPr>
            <p:ph type="sldNum" sz="quarter" idx="12"/>
          </p:nvPr>
        </p:nvSpPr>
        <p:spPr/>
        <p:txBody>
          <a:bodyPr/>
          <a:lstStyle/>
          <a:p>
            <a:fld id="{7B77C685-2E1C-48E4-AD5D-3FE4320481B4}" type="slidenum">
              <a:rPr lang="en-GB" smtClean="0"/>
              <a:pPr/>
              <a:t>18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2017</a:t>
            </a:r>
            <a:endParaRPr lang="en-US" dirty="0"/>
          </a:p>
        </p:txBody>
      </p:sp>
      <p:sp>
        <p:nvSpPr>
          <p:cNvPr id="5" name="Footer Placeholder 4"/>
          <p:cNvSpPr>
            <a:spLocks noGrp="1"/>
          </p:cNvSpPr>
          <p:nvPr>
            <p:ph type="ftr" sz="quarter" idx="11"/>
          </p:nvPr>
        </p:nvSpPr>
        <p:spPr/>
        <p:txBody>
          <a:bodyPr/>
          <a:lstStyle/>
          <a:p>
            <a:r>
              <a:rPr lang="en-US"/>
              <a:t>POLICY &amp; PROGRAMMES - D.T.R.D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61338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2017</a:t>
            </a:r>
            <a:endParaRPr lang="en-US" dirty="0"/>
          </a:p>
        </p:txBody>
      </p:sp>
      <p:sp>
        <p:nvSpPr>
          <p:cNvPr id="5" name="Footer Placeholder 4"/>
          <p:cNvSpPr>
            <a:spLocks noGrp="1"/>
          </p:cNvSpPr>
          <p:nvPr>
            <p:ph type="ftr" sz="quarter" idx="11"/>
          </p:nvPr>
        </p:nvSpPr>
        <p:spPr/>
        <p:txBody>
          <a:bodyPr/>
          <a:lstStyle/>
          <a:p>
            <a:r>
              <a:rPr lang="en-US"/>
              <a:t>POLICY &amp; PROGRAMMES - D.T.R.D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2963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2017</a:t>
            </a:r>
            <a:endParaRPr lang="en-US" dirty="0"/>
          </a:p>
        </p:txBody>
      </p:sp>
      <p:sp>
        <p:nvSpPr>
          <p:cNvPr id="5" name="Footer Placeholder 4"/>
          <p:cNvSpPr>
            <a:spLocks noGrp="1"/>
          </p:cNvSpPr>
          <p:nvPr>
            <p:ph type="ftr" sz="quarter" idx="11"/>
          </p:nvPr>
        </p:nvSpPr>
        <p:spPr/>
        <p:txBody>
          <a:bodyPr/>
          <a:lstStyle/>
          <a:p>
            <a:r>
              <a:rPr lang="en-US"/>
              <a:t>POLICY &amp; PROGRAMMES - D.T.R.D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6310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8429625" y="2819400"/>
            <a:ext cx="4476750" cy="447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349250" y="457200"/>
            <a:ext cx="5842000" cy="573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p:cNvPicPr>
            <a:picLocks noChangeAspect="1"/>
          </p:cNvPicPr>
          <p:nvPr userDrawn="1"/>
        </p:nvPicPr>
        <p:blipFill>
          <a:blip r:embed="rId4">
            <a:extLst>
              <a:ext uri="{28A0092B-C50C-407E-A947-70E740481C1C}">
                <a14:useLocalDpi xmlns="" xmlns:a14="http://schemas.microsoft.com/office/drawing/2010/main" val="0"/>
              </a:ext>
            </a:extLst>
          </a:blip>
          <a:srcRect/>
          <a:stretch>
            <a:fillRect/>
          </a:stretch>
        </p:blipFill>
        <p:spPr bwMode="auto">
          <a:xfrm>
            <a:off x="9937750" y="11113"/>
            <a:ext cx="2092325" cy="792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9"/>
          <p:cNvPicPr>
            <a:picLocks noChangeAspect="1"/>
          </p:cNvPicPr>
          <p:nvPr userDrawn="1"/>
        </p:nvPicPr>
        <p:blipFill>
          <a:blip r:embed="rId5">
            <a:extLst>
              <a:ext uri="{28A0092B-C50C-407E-A947-70E740481C1C}">
                <a14:useLocalDpi xmlns="" xmlns:a14="http://schemas.microsoft.com/office/drawing/2010/main" val="0"/>
              </a:ext>
            </a:extLst>
          </a:blip>
          <a:srcRect/>
          <a:stretch>
            <a:fillRect/>
          </a:stretch>
        </p:blipFill>
        <p:spPr bwMode="auto">
          <a:xfrm>
            <a:off x="0" y="6508750"/>
            <a:ext cx="12192000" cy="349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 xmlns:p14="http://schemas.microsoft.com/office/powerpoint/2010/main" val="178990298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0" y="6508750"/>
            <a:ext cx="12192000" cy="349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9832975" y="0"/>
            <a:ext cx="2359025" cy="895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 xmlns:p14="http://schemas.microsoft.com/office/powerpoint/2010/main" val="843222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CE03DBB-39FD-41D8-A010-D5ACDF2E032F}" type="datetime1">
              <a:rPr lang="en-US">
                <a:solidFill>
                  <a:prstClr val="black">
                    <a:tint val="75000"/>
                  </a:prstClr>
                </a:solidFill>
              </a:rPr>
              <a:pPr>
                <a:defRPr/>
              </a:pPr>
              <a:t>9/7/2023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Presented by Edward Gyambrah- DC P&amp;P DTRD</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F5627DA-A1D2-4326-A410-908348E9B9B8}" type="slidenum">
              <a:rPr lang="en-GB" altLang="en-US"/>
              <a:pPr/>
              <a:t>‹#›</a:t>
            </a:fld>
            <a:endParaRPr lang="en-GB" altLang="en-US"/>
          </a:p>
        </p:txBody>
      </p:sp>
    </p:spTree>
    <p:extLst>
      <p:ext uri="{BB962C8B-B14F-4D97-AF65-F5344CB8AC3E}">
        <p14:creationId xmlns="" xmlns:p14="http://schemas.microsoft.com/office/powerpoint/2010/main" val="2039583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F47E9DD6-D9F6-4B26-A9D6-19C487888E02}" type="datetime1">
              <a:rPr lang="en-US">
                <a:solidFill>
                  <a:prstClr val="black">
                    <a:tint val="75000"/>
                  </a:prstClr>
                </a:solidFill>
              </a:rPr>
              <a:pPr>
                <a:defRPr/>
              </a:pPr>
              <a:t>9/7/2023</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Presented by Edward Gyambrah- DC P&amp;P DTRD</a:t>
            </a: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0619B33-7A3B-434E-B1BB-9A3701059C7D}" type="slidenum">
              <a:rPr lang="en-GB" altLang="en-US"/>
              <a:pPr/>
              <a:t>‹#›</a:t>
            </a:fld>
            <a:endParaRPr lang="en-GB" altLang="en-US"/>
          </a:p>
        </p:txBody>
      </p:sp>
    </p:spTree>
    <p:extLst>
      <p:ext uri="{BB962C8B-B14F-4D97-AF65-F5344CB8AC3E}">
        <p14:creationId xmlns="" xmlns:p14="http://schemas.microsoft.com/office/powerpoint/2010/main" val="3968599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13F36E43-94CC-4D69-9ACA-79DC41CC0BDD}" type="datetime1">
              <a:rPr lang="en-US">
                <a:solidFill>
                  <a:prstClr val="black">
                    <a:tint val="75000"/>
                  </a:prstClr>
                </a:solidFill>
              </a:rPr>
              <a:pPr>
                <a:defRPr/>
              </a:pPr>
              <a:t>9/7/2023</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Presented by Edward Gyambrah- DC P&amp;P DTRD</a:t>
            </a: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CD9FF9A3-6ACD-4126-8D8E-24550FE25FD1}" type="slidenum">
              <a:rPr lang="en-GB" altLang="en-US"/>
              <a:pPr/>
              <a:t>‹#›</a:t>
            </a:fld>
            <a:endParaRPr lang="en-GB" altLang="en-US"/>
          </a:p>
        </p:txBody>
      </p:sp>
    </p:spTree>
    <p:extLst>
      <p:ext uri="{BB962C8B-B14F-4D97-AF65-F5344CB8AC3E}">
        <p14:creationId xmlns="" xmlns:p14="http://schemas.microsoft.com/office/powerpoint/2010/main" val="1699426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CAC5DB4-160F-4D1E-BAC6-1F56B3634DEC}" type="datetime1">
              <a:rPr lang="en-US">
                <a:solidFill>
                  <a:prstClr val="black">
                    <a:tint val="75000"/>
                  </a:prstClr>
                </a:solidFill>
              </a:rPr>
              <a:pPr>
                <a:defRPr/>
              </a:pPr>
              <a:t>9/7/2023</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Presented by Edward Gyambrah- DC P&amp;P DTRD</a:t>
            </a: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D9DB5CF0-DB67-441B-9A51-587BCB5B6464}" type="slidenum">
              <a:rPr lang="en-GB" altLang="en-US"/>
              <a:pPr/>
              <a:t>‹#›</a:t>
            </a:fld>
            <a:endParaRPr lang="en-GB" altLang="en-US"/>
          </a:p>
        </p:txBody>
      </p:sp>
    </p:spTree>
    <p:extLst>
      <p:ext uri="{BB962C8B-B14F-4D97-AF65-F5344CB8AC3E}">
        <p14:creationId xmlns="" xmlns:p14="http://schemas.microsoft.com/office/powerpoint/2010/main" val="3327070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4E1575-01E5-4D97-A882-75E534D67CF9}" type="datetime1">
              <a:rPr lang="en-US">
                <a:solidFill>
                  <a:prstClr val="black">
                    <a:tint val="75000"/>
                  </a:prstClr>
                </a:solidFill>
              </a:rPr>
              <a:pPr>
                <a:defRPr/>
              </a:pPr>
              <a:t>9/7/2023</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Presented by Edward Gyambrah- DC P&amp;P DTRD</a:t>
            </a: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F013946B-B859-4E6C-970C-908C1BE027C3}" type="slidenum">
              <a:rPr lang="en-GB" altLang="en-US"/>
              <a:pPr/>
              <a:t>‹#›</a:t>
            </a:fld>
            <a:endParaRPr lang="en-GB" altLang="en-US"/>
          </a:p>
        </p:txBody>
      </p:sp>
    </p:spTree>
    <p:extLst>
      <p:ext uri="{BB962C8B-B14F-4D97-AF65-F5344CB8AC3E}">
        <p14:creationId xmlns="" xmlns:p14="http://schemas.microsoft.com/office/powerpoint/2010/main" val="1036426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EF38B95-8FFF-4ED7-82B2-34C54DBF2165}" type="datetime1">
              <a:rPr lang="en-US">
                <a:solidFill>
                  <a:prstClr val="black">
                    <a:tint val="75000"/>
                  </a:prstClr>
                </a:solidFill>
              </a:rPr>
              <a:pPr>
                <a:defRPr/>
              </a:pPr>
              <a:t>9/7/2023</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Presented by Edward Gyambrah- DC P&amp;P DTRD</a:t>
            </a: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697CC203-F3DE-4F2B-AB0F-988468E5CD9A}" type="slidenum">
              <a:rPr lang="en-GB" altLang="en-US"/>
              <a:pPr/>
              <a:t>‹#›</a:t>
            </a:fld>
            <a:endParaRPr lang="en-GB" altLang="en-US"/>
          </a:p>
        </p:txBody>
      </p:sp>
    </p:spTree>
    <p:extLst>
      <p:ext uri="{BB962C8B-B14F-4D97-AF65-F5344CB8AC3E}">
        <p14:creationId xmlns="" xmlns:p14="http://schemas.microsoft.com/office/powerpoint/2010/main" val="167038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400">
                <a:latin typeface="Times New Roman" panose="02020603050405020304" pitchFamily="18" charset="0"/>
                <a:cs typeface="Times New Roman" panose="02020603050405020304" pitchFamily="18" charset="0"/>
              </a:defRPr>
            </a:lvl4pPr>
            <a:lvl5pPr>
              <a:defRPr sz="2400">
                <a:latin typeface="Times New Roman" panose="02020603050405020304" pitchFamily="18" charset="0"/>
                <a:cs typeface="Times New Roman" panose="0202060305040502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3205595" y="6492875"/>
            <a:ext cx="2743200" cy="365125"/>
          </a:xfrm>
        </p:spPr>
        <p:txBody>
          <a:bodyPr/>
          <a:lstStyle>
            <a:lvl1pPr>
              <a:defRPr sz="1100">
                <a:solidFill>
                  <a:schemeClr val="bg1"/>
                </a:solidFill>
              </a:defRPr>
            </a:lvl1pPr>
          </a:lstStyle>
          <a:p>
            <a:r>
              <a:rPr lang="en-US" dirty="0"/>
              <a:t>2017</a:t>
            </a:r>
          </a:p>
        </p:txBody>
      </p:sp>
      <p:sp>
        <p:nvSpPr>
          <p:cNvPr id="5" name="Footer Placeholder 4"/>
          <p:cNvSpPr>
            <a:spLocks noGrp="1"/>
          </p:cNvSpPr>
          <p:nvPr>
            <p:ph type="ftr" sz="quarter" idx="11"/>
          </p:nvPr>
        </p:nvSpPr>
        <p:spPr>
          <a:xfrm>
            <a:off x="-827809" y="6482881"/>
            <a:ext cx="4114800" cy="365125"/>
          </a:xfrm>
        </p:spPr>
        <p:txBody>
          <a:bodyPr/>
          <a:lstStyle>
            <a:lvl1pPr>
              <a:defRPr sz="1100">
                <a:solidFill>
                  <a:schemeClr val="bg1"/>
                </a:solidFill>
              </a:defRPr>
            </a:lvl1pPr>
          </a:lstStyle>
          <a:p>
            <a:r>
              <a:rPr lang="en-US" dirty="0"/>
              <a:t>POLICY &amp; PROGRAMMES - D.T.R.D</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Rectangle 7"/>
          <p:cNvSpPr/>
          <p:nvPr userDrawn="1"/>
        </p:nvSpPr>
        <p:spPr>
          <a:xfrm>
            <a:off x="0" y="6492875"/>
            <a:ext cx="3917373" cy="375516"/>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917373" y="6492875"/>
            <a:ext cx="4062845" cy="375516"/>
          </a:xfrm>
          <a:prstGeom prst="rect">
            <a:avLst/>
          </a:prstGeom>
          <a:solidFill>
            <a:srgbClr val="F1C23D"/>
          </a:solidFill>
          <a:ln>
            <a:solidFill>
              <a:srgbClr val="E9A7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7980218" y="6492875"/>
            <a:ext cx="4211782" cy="373714"/>
          </a:xfrm>
          <a:prstGeom prst="rect">
            <a:avLst/>
          </a:prstGeom>
          <a:solidFill>
            <a:srgbClr val="19BD73"/>
          </a:solidFill>
          <a:ln>
            <a:solidFill>
              <a:srgbClr val="19BD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                                                                                </a:t>
            </a:r>
            <a:r>
              <a:rPr lang="en-GB" sz="1000" baseline="0" dirty="0">
                <a:solidFill>
                  <a:schemeClr val="bg1"/>
                </a:solidFill>
              </a:rPr>
              <a:t> </a:t>
            </a:r>
            <a:r>
              <a:rPr lang="en-GB" sz="1000" dirty="0">
                <a:solidFill>
                  <a:schemeClr val="bg1"/>
                </a:solidFill>
              </a:rPr>
              <a:t> </a:t>
            </a:r>
            <a:r>
              <a:rPr lang="en-GB" sz="900" dirty="0">
                <a:solidFill>
                  <a:schemeClr val="bg1"/>
                </a:solidFill>
                <a:latin typeface="Arial Rounded MT Bold" panose="020F0704030504030204" pitchFamily="34" charset="0"/>
              </a:rPr>
              <a:t>www.gra.gh</a:t>
            </a:r>
          </a:p>
        </p:txBody>
      </p:sp>
      <p:pic>
        <p:nvPicPr>
          <p:cNvPr id="11" name="Picture 10" descr="C:\Users\Lutterodt\Desktop\GRA TEMPLATES\gralogo.png"/>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586012" y="185738"/>
            <a:ext cx="1535576" cy="563701"/>
          </a:xfrm>
          <a:prstGeom prst="rect">
            <a:avLst/>
          </a:prstGeom>
          <a:noFill/>
          <a:ln>
            <a:noFill/>
          </a:ln>
        </p:spPr>
      </p:pic>
      <p:pic>
        <p:nvPicPr>
          <p:cNvPr id="12" name="Picture 9"/>
          <p:cNvPicPr>
            <a:picLocks noChangeAspect="1"/>
          </p:cNvPicPr>
          <p:nvPr userDrawn="1"/>
        </p:nvPicPr>
        <p:blipFill rotWithShape="1">
          <a:blip r:embed="rId3">
            <a:extLst>
              <a:ext uri="{28A0092B-C50C-407E-A947-70E740481C1C}">
                <a14:useLocalDpi xmlns="" xmlns:a14="http://schemas.microsoft.com/office/drawing/2010/main" val="0"/>
              </a:ext>
            </a:extLst>
          </a:blip>
          <a:srcRect l="33446" r="39877"/>
          <a:stretch/>
        </p:blipFill>
        <p:spPr bwMode="auto">
          <a:xfrm rot="10800000">
            <a:off x="3938518" y="6506946"/>
            <a:ext cx="4041700" cy="3596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5127374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A445A86-C177-4BBC-AF28-B099196C2670}" type="datetime1">
              <a:rPr lang="en-US">
                <a:solidFill>
                  <a:prstClr val="black">
                    <a:tint val="75000"/>
                  </a:prstClr>
                </a:solidFill>
              </a:rPr>
              <a:pPr>
                <a:defRPr/>
              </a:pPr>
              <a:t>9/7/2023</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Presented by Edward Gyambrah- DC P&amp;P DTRD</a:t>
            </a: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6F4B4B3B-5094-45B0-B263-C40F371598AD}" type="slidenum">
              <a:rPr lang="en-GB" altLang="en-US"/>
              <a:pPr/>
              <a:t>‹#›</a:t>
            </a:fld>
            <a:endParaRPr lang="en-GB" altLang="en-US"/>
          </a:p>
        </p:txBody>
      </p:sp>
    </p:spTree>
    <p:extLst>
      <p:ext uri="{BB962C8B-B14F-4D97-AF65-F5344CB8AC3E}">
        <p14:creationId xmlns="" xmlns:p14="http://schemas.microsoft.com/office/powerpoint/2010/main" val="29887258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2B58E14-5A28-4DA8-8074-5898385E00AC}" type="datetime1">
              <a:rPr lang="en-US">
                <a:solidFill>
                  <a:prstClr val="black">
                    <a:tint val="75000"/>
                  </a:prstClr>
                </a:solidFill>
              </a:rPr>
              <a:pPr>
                <a:defRPr/>
              </a:pPr>
              <a:t>9/7/2023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Presented by Edward Gyambrah- DC P&amp;P DTRD</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336D9DE-D313-4836-AB21-7C2A83DB705C}" type="slidenum">
              <a:rPr lang="en-GB" altLang="en-US"/>
              <a:pPr/>
              <a:t>‹#›</a:t>
            </a:fld>
            <a:endParaRPr lang="en-GB" altLang="en-US"/>
          </a:p>
        </p:txBody>
      </p:sp>
    </p:spTree>
    <p:extLst>
      <p:ext uri="{BB962C8B-B14F-4D97-AF65-F5344CB8AC3E}">
        <p14:creationId xmlns="" xmlns:p14="http://schemas.microsoft.com/office/powerpoint/2010/main" val="26668653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A8B8C84-A160-41BD-BF01-5D59B92331BF}" type="datetime1">
              <a:rPr lang="en-US">
                <a:solidFill>
                  <a:prstClr val="black">
                    <a:tint val="75000"/>
                  </a:prstClr>
                </a:solidFill>
              </a:rPr>
              <a:pPr>
                <a:defRPr/>
              </a:pPr>
              <a:t>9/7/2023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Presented by Edward Gyambrah- DC P&amp;P DTRD</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87A392E-E1D4-4C8A-A054-7FB55BD8F760}" type="slidenum">
              <a:rPr lang="en-GB" altLang="en-US"/>
              <a:pPr/>
              <a:t>‹#›</a:t>
            </a:fld>
            <a:endParaRPr lang="en-GB" altLang="en-US"/>
          </a:p>
        </p:txBody>
      </p:sp>
    </p:spTree>
    <p:extLst>
      <p:ext uri="{BB962C8B-B14F-4D97-AF65-F5344CB8AC3E}">
        <p14:creationId xmlns="" xmlns:p14="http://schemas.microsoft.com/office/powerpoint/2010/main" val="280988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2017</a:t>
            </a:r>
            <a:endParaRPr lang="en-US" dirty="0"/>
          </a:p>
        </p:txBody>
      </p:sp>
      <p:sp>
        <p:nvSpPr>
          <p:cNvPr id="5" name="Footer Placeholder 4"/>
          <p:cNvSpPr>
            <a:spLocks noGrp="1"/>
          </p:cNvSpPr>
          <p:nvPr>
            <p:ph type="ftr" sz="quarter" idx="11"/>
          </p:nvPr>
        </p:nvSpPr>
        <p:spPr/>
        <p:txBody>
          <a:bodyPr/>
          <a:lstStyle/>
          <a:p>
            <a:r>
              <a:rPr lang="en-US"/>
              <a:t>POLICY &amp; PROGRAMMES - D.T.R.D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15032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2017</a:t>
            </a:r>
            <a:endParaRPr lang="en-US" dirty="0"/>
          </a:p>
        </p:txBody>
      </p:sp>
      <p:sp>
        <p:nvSpPr>
          <p:cNvPr id="6" name="Footer Placeholder 5"/>
          <p:cNvSpPr>
            <a:spLocks noGrp="1"/>
          </p:cNvSpPr>
          <p:nvPr>
            <p:ph type="ftr" sz="quarter" idx="11"/>
          </p:nvPr>
        </p:nvSpPr>
        <p:spPr/>
        <p:txBody>
          <a:bodyPr/>
          <a:lstStyle/>
          <a:p>
            <a:r>
              <a:rPr lang="en-US"/>
              <a:t>POLICY &amp; PROGRAMMES - D.T.R.D</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553945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2017</a:t>
            </a:r>
            <a:endParaRPr lang="en-US" dirty="0"/>
          </a:p>
        </p:txBody>
      </p:sp>
      <p:sp>
        <p:nvSpPr>
          <p:cNvPr id="8" name="Footer Placeholder 7"/>
          <p:cNvSpPr>
            <a:spLocks noGrp="1"/>
          </p:cNvSpPr>
          <p:nvPr>
            <p:ph type="ftr" sz="quarter" idx="11"/>
          </p:nvPr>
        </p:nvSpPr>
        <p:spPr/>
        <p:txBody>
          <a:bodyPr/>
          <a:lstStyle/>
          <a:p>
            <a:r>
              <a:rPr lang="en-US"/>
              <a:t>POLICY &amp; PROGRAMMES - D.T.R.D</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28723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2017</a:t>
            </a:r>
            <a:endParaRPr lang="en-US" dirty="0"/>
          </a:p>
        </p:txBody>
      </p:sp>
      <p:sp>
        <p:nvSpPr>
          <p:cNvPr id="4" name="Footer Placeholder 3"/>
          <p:cNvSpPr>
            <a:spLocks noGrp="1"/>
          </p:cNvSpPr>
          <p:nvPr>
            <p:ph type="ftr" sz="quarter" idx="11"/>
          </p:nvPr>
        </p:nvSpPr>
        <p:spPr/>
        <p:txBody>
          <a:bodyPr/>
          <a:lstStyle/>
          <a:p>
            <a:r>
              <a:rPr lang="en-US"/>
              <a:t>POLICY &amp; PROGRAMMES - D.T.R.D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43936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2017</a:t>
            </a:r>
            <a:endParaRPr lang="en-US" dirty="0"/>
          </a:p>
        </p:txBody>
      </p:sp>
      <p:sp>
        <p:nvSpPr>
          <p:cNvPr id="3" name="Footer Placeholder 2"/>
          <p:cNvSpPr>
            <a:spLocks noGrp="1"/>
          </p:cNvSpPr>
          <p:nvPr>
            <p:ph type="ftr" sz="quarter" idx="11"/>
          </p:nvPr>
        </p:nvSpPr>
        <p:spPr/>
        <p:txBody>
          <a:bodyPr/>
          <a:lstStyle/>
          <a:p>
            <a:r>
              <a:rPr lang="en-US"/>
              <a:t>POLICY &amp; PROGRAMMES - D.T.R.D</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31819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2017</a:t>
            </a:r>
            <a:endParaRPr lang="en-US" dirty="0"/>
          </a:p>
        </p:txBody>
      </p:sp>
      <p:sp>
        <p:nvSpPr>
          <p:cNvPr id="6" name="Footer Placeholder 5"/>
          <p:cNvSpPr>
            <a:spLocks noGrp="1"/>
          </p:cNvSpPr>
          <p:nvPr>
            <p:ph type="ftr" sz="quarter" idx="11"/>
          </p:nvPr>
        </p:nvSpPr>
        <p:spPr/>
        <p:txBody>
          <a:bodyPr/>
          <a:lstStyle/>
          <a:p>
            <a:r>
              <a:rPr lang="en-US"/>
              <a:t>POLICY &amp; PROGRAMMES - D.T.R.D</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75907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2017</a:t>
            </a:r>
            <a:endParaRPr lang="en-US" dirty="0"/>
          </a:p>
        </p:txBody>
      </p:sp>
      <p:sp>
        <p:nvSpPr>
          <p:cNvPr id="6" name="Footer Placeholder 5"/>
          <p:cNvSpPr>
            <a:spLocks noGrp="1"/>
          </p:cNvSpPr>
          <p:nvPr>
            <p:ph type="ftr" sz="quarter" idx="11"/>
          </p:nvPr>
        </p:nvSpPr>
        <p:spPr/>
        <p:txBody>
          <a:bodyPr/>
          <a:lstStyle/>
          <a:p>
            <a:r>
              <a:rPr lang="en-US"/>
              <a:t>POLICY &amp; PROGRAMMES - D.T.R.D</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708651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2017</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POLICY &amp; PROGRAMMES - D.T.R.D</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pic>
        <p:nvPicPr>
          <p:cNvPr id="7" name="Picture 6"/>
          <p:cNvPicPr>
            <a:picLocks noChangeAspect="1"/>
          </p:cNvPicPr>
          <p:nvPr userDrawn="1"/>
        </p:nvPicPr>
        <p:blipFill>
          <a:blip r:embed="rId13">
            <a:lum bright="70000" contrast="-70000"/>
          </a:blip>
          <a:stretch>
            <a:fillRect/>
          </a:stretch>
        </p:blipFill>
        <p:spPr>
          <a:xfrm>
            <a:off x="3581400" y="2425740"/>
            <a:ext cx="5149516" cy="1924770"/>
          </a:xfrm>
          <a:prstGeom prst="rect">
            <a:avLst/>
          </a:prstGeom>
        </p:spPr>
      </p:pic>
    </p:spTree>
    <p:extLst>
      <p:ext uri="{BB962C8B-B14F-4D97-AF65-F5344CB8AC3E}">
        <p14:creationId xmlns="" xmlns:p14="http://schemas.microsoft.com/office/powerpoint/2010/main" val="2144326083"/>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AB18C26D-CD82-4644-AF0A-C254F538AD4F}" type="datetime1">
              <a:rPr lang="en-US">
                <a:solidFill>
                  <a:prstClr val="black">
                    <a:tint val="75000"/>
                  </a:prstClr>
                </a:solidFill>
              </a:rPr>
              <a:pPr defTabSz="914400">
                <a:defRPr/>
              </a:pPr>
              <a:t>9/7/2023</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r>
              <a:rPr lang="en-US">
                <a:solidFill>
                  <a:prstClr val="black">
                    <a:tint val="75000"/>
                  </a:prstClr>
                </a:solidFill>
              </a:rPr>
              <a:t>Presented by Edward Gyambrah- DC P&amp;P DTRD</a:t>
            </a:r>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defTabSz="914400" fontAlgn="base">
              <a:spcBef>
                <a:spcPct val="0"/>
              </a:spcBef>
              <a:spcAft>
                <a:spcPct val="0"/>
              </a:spcAft>
            </a:pPr>
            <a:fld id="{1A16ED6B-880A-4080-A6F3-66C069C74124}" type="slidenum">
              <a:rPr lang="en-GB" altLang="en-US" smtClean="0">
                <a:cs typeface="Arial" panose="020B0604020202020204" pitchFamily="34" charset="0"/>
              </a:rPr>
              <a:pPr defTabSz="914400" fontAlgn="base">
                <a:spcBef>
                  <a:spcPct val="0"/>
                </a:spcBef>
                <a:spcAft>
                  <a:spcPct val="0"/>
                </a:spcAft>
              </a:pPr>
              <a:t>‹#›</a:t>
            </a:fld>
            <a:endParaRPr lang="en-GB" altLang="en-US">
              <a:cs typeface="Arial" panose="020B0604020202020204" pitchFamily="34" charset="0"/>
            </a:endParaRPr>
          </a:p>
        </p:txBody>
      </p:sp>
    </p:spTree>
    <p:extLst>
      <p:ext uri="{BB962C8B-B14F-4D97-AF65-F5344CB8AC3E}">
        <p14:creationId xmlns="" xmlns:p14="http://schemas.microsoft.com/office/powerpoint/2010/main" val="612730610"/>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hf sldNum="0"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524000" y="1122363"/>
            <a:ext cx="9144000" cy="3736975"/>
          </a:xfrm>
        </p:spPr>
        <p:txBody>
          <a:bodyPr/>
          <a:lstStyle/>
          <a:p>
            <a:pPr algn="l" eaLnBrk="1" hangingPunct="1"/>
            <a:r>
              <a:rPr lang="en-GB" altLang="en-US" dirty="0"/>
              <a:t>GHANA REVENUE </a:t>
            </a:r>
            <a:r>
              <a:rPr lang="en-GB" altLang="en-US" dirty="0" smtClean="0"/>
              <a:t>AUTHORITY</a:t>
            </a:r>
            <a:br>
              <a:rPr lang="en-GB" altLang="en-US" dirty="0" smtClean="0"/>
            </a:br>
            <a:r>
              <a:rPr lang="en-GB" altLang="en-US" sz="3200" dirty="0" smtClean="0"/>
              <a:t/>
            </a:r>
            <a:br>
              <a:rPr lang="en-GB" altLang="en-US" sz="3200" dirty="0" smtClean="0"/>
            </a:br>
            <a:r>
              <a:rPr lang="en-GB" altLang="en-US" sz="3200" dirty="0" smtClean="0"/>
              <a:t>   </a:t>
            </a:r>
            <a:r>
              <a:rPr lang="en-GB" altLang="en-US" sz="3200" b="1" dirty="0" smtClean="0"/>
              <a:t>TAX</a:t>
            </a:r>
            <a:r>
              <a:rPr lang="en-GB" altLang="en-US" sz="3200" b="1" baseline="0" dirty="0" smtClean="0"/>
              <a:t> </a:t>
            </a:r>
            <a:r>
              <a:rPr lang="en-GB" altLang="en-US" sz="3200" b="1" dirty="0" smtClean="0"/>
              <a:t>AUDIT PRESENTATION TO </a:t>
            </a:r>
            <a:r>
              <a:rPr lang="en-GB" altLang="en-US" sz="3200" b="1" dirty="0" err="1" smtClean="0"/>
              <a:t>GhIE</a:t>
            </a:r>
            <a:r>
              <a:rPr lang="en-GB" altLang="en-US" sz="3200" b="1" dirty="0" smtClean="0"/>
              <a:t> </a:t>
            </a:r>
            <a:endParaRPr lang="en-GB" altLang="en-US" sz="3200" b="1" dirty="0"/>
          </a:p>
        </p:txBody>
      </p:sp>
      <p:sp>
        <p:nvSpPr>
          <p:cNvPr id="4099" name="Subtitle 2"/>
          <p:cNvSpPr>
            <a:spLocks noGrp="1"/>
          </p:cNvSpPr>
          <p:nvPr>
            <p:ph type="subTitle" idx="1"/>
          </p:nvPr>
        </p:nvSpPr>
        <p:spPr>
          <a:xfrm>
            <a:off x="1098998" y="4121238"/>
            <a:ext cx="9144000" cy="1210615"/>
          </a:xfrm>
        </p:spPr>
        <p:txBody>
          <a:bodyPr/>
          <a:lstStyle/>
          <a:p>
            <a:pPr eaLnBrk="1" hangingPunct="1"/>
            <a:endParaRPr lang="en-GB" altLang="en-US" dirty="0" smtClean="0"/>
          </a:p>
          <a:p>
            <a:pPr algn="l" eaLnBrk="1" hangingPunct="1"/>
            <a:endParaRPr lang="en-GB" altLang="en-US" dirty="0" smtClean="0"/>
          </a:p>
          <a:p>
            <a:pPr algn="l" eaLnBrk="1" hangingPunct="1"/>
            <a:r>
              <a:rPr lang="en-GB" altLang="en-US" dirty="0" smtClean="0"/>
              <a:t>           BY: </a:t>
            </a:r>
            <a:r>
              <a:rPr lang="en-GB" altLang="en-US" baseline="0" dirty="0" smtClean="0"/>
              <a:t>MADINA TAXPAYERS SERVICE CENTER-DTRD</a:t>
            </a:r>
            <a:r>
              <a:rPr lang="en-GB" altLang="en-US" dirty="0" smtClean="0"/>
              <a:t> </a:t>
            </a:r>
            <a:endParaRPr lang="en-GB" altLang="en-US" i="1" dirty="0" smtClean="0"/>
          </a:p>
          <a:p>
            <a:pPr eaLnBrk="1" hangingPunct="1"/>
            <a:endParaRPr lang="en-GB" altLang="en-US" dirty="0"/>
          </a:p>
          <a:p>
            <a:pPr eaLnBrk="1" hangingPunct="1"/>
            <a:r>
              <a:rPr lang="en-GB" altLang="en-US" dirty="0"/>
              <a:t>   </a:t>
            </a:r>
          </a:p>
        </p:txBody>
      </p:sp>
    </p:spTree>
    <p:extLst>
      <p:ext uri="{BB962C8B-B14F-4D97-AF65-F5344CB8AC3E}">
        <p14:creationId xmlns="" xmlns:p14="http://schemas.microsoft.com/office/powerpoint/2010/main" val="3588775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0" dirty="0" smtClean="0">
                <a:latin typeface="Times New Roman" panose="02020603050405020304" pitchFamily="18" charset="0"/>
                <a:cs typeface="Times New Roman" panose="02020603050405020304" pitchFamily="18" charset="0"/>
              </a:rPr>
              <a:t/>
            </a:r>
            <a:br>
              <a:rPr lang="en-GB" b="0" dirty="0" smtClean="0">
                <a:latin typeface="Times New Roman" panose="02020603050405020304" pitchFamily="18" charset="0"/>
                <a:cs typeface="Times New Roman" panose="02020603050405020304" pitchFamily="18" charset="0"/>
              </a:rPr>
            </a:br>
            <a:r>
              <a:rPr lang="en-GB" b="0" dirty="0" smtClean="0">
                <a:latin typeface="Times New Roman" panose="02020603050405020304" pitchFamily="18" charset="0"/>
                <a:cs typeface="Times New Roman" panose="02020603050405020304" pitchFamily="18" charset="0"/>
              </a:rPr>
              <a:t/>
            </a:r>
            <a:br>
              <a:rPr lang="en-GB" b="0" dirty="0" smtClean="0">
                <a:latin typeface="Times New Roman" panose="02020603050405020304" pitchFamily="18" charset="0"/>
                <a:cs typeface="Times New Roman" panose="02020603050405020304" pitchFamily="18" charset="0"/>
              </a:rPr>
            </a:br>
            <a:r>
              <a:rPr lang="en-GB" dirty="0" smtClean="0">
                <a:latin typeface="Times New Roman" pitchFamily="18" charset="0"/>
                <a:cs typeface="Times New Roman" pitchFamily="18" charset="0"/>
              </a:rPr>
              <a:t>OVERVIEW OF AUDIT PROCESS FOR</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THE ADITEE OR TAXPAYER</a:t>
            </a:r>
            <a:br>
              <a:rPr lang="en-GB" dirty="0" smtClean="0">
                <a:latin typeface="Times New Roman" pitchFamily="18" charset="0"/>
                <a:cs typeface="Times New Roman" pitchFamily="18" charset="0"/>
              </a:rPr>
            </a:br>
            <a:r>
              <a:rPr lang="en-GB" sz="3200" b="0" dirty="0" smtClean="0">
                <a:latin typeface="Times New Roman" panose="02020603050405020304" pitchFamily="18" charset="0"/>
                <a:cs typeface="Times New Roman" panose="02020603050405020304" pitchFamily="18" charset="0"/>
              </a:rPr>
              <a:t/>
            </a:r>
            <a:br>
              <a:rPr lang="en-GB" sz="3200" b="0" dirty="0" smtClean="0">
                <a:latin typeface="Times New Roman" panose="02020603050405020304" pitchFamily="18" charset="0"/>
                <a:cs typeface="Times New Roman" panose="02020603050405020304" pitchFamily="18" charset="0"/>
              </a:rPr>
            </a:br>
            <a:endParaRPr lang="en-AU" sz="3200" b="0" dirty="0"/>
          </a:p>
        </p:txBody>
      </p:sp>
      <p:sp>
        <p:nvSpPr>
          <p:cNvPr id="3" name="Content Placeholder 2"/>
          <p:cNvSpPr>
            <a:spLocks noGrp="1"/>
          </p:cNvSpPr>
          <p:nvPr>
            <p:ph idx="1"/>
          </p:nvPr>
        </p:nvSpPr>
        <p:spPr>
          <a:xfrm>
            <a:off x="838200" y="1630680"/>
            <a:ext cx="10515600" cy="4572041"/>
          </a:xfrm>
        </p:spPr>
        <p:txBody>
          <a:bodyPr>
            <a:normAutofit fontScale="70000" lnSpcReduction="20000"/>
          </a:bodyPr>
          <a:lstStyle/>
          <a:p>
            <a:pPr>
              <a:buNone/>
            </a:pPr>
            <a:r>
              <a:rPr lang="en-GB" sz="5900" dirty="0" smtClean="0"/>
              <a:t>Tax </a:t>
            </a:r>
            <a:r>
              <a:rPr lang="en-GB" sz="5900" dirty="0"/>
              <a:t>audits generally </a:t>
            </a:r>
            <a:r>
              <a:rPr lang="en-GB" sz="5900" dirty="0" smtClean="0"/>
              <a:t>have the following </a:t>
            </a:r>
            <a:r>
              <a:rPr lang="en-GB" sz="5900" dirty="0"/>
              <a:t>stages</a:t>
            </a:r>
            <a:r>
              <a:rPr lang="en-GB" sz="5900" dirty="0" smtClean="0"/>
              <a:t>:</a:t>
            </a:r>
          </a:p>
          <a:p>
            <a:pPr>
              <a:buNone/>
            </a:pPr>
            <a:endParaRPr lang="en-GB" sz="4500" dirty="0"/>
          </a:p>
          <a:p>
            <a:pPr>
              <a:buNone/>
            </a:pPr>
            <a:r>
              <a:rPr lang="en-GB" sz="4500" dirty="0" smtClean="0"/>
              <a:t> I. LETTER OF INTRODUCTION </a:t>
            </a:r>
          </a:p>
          <a:p>
            <a:pPr lvl="1"/>
            <a:r>
              <a:rPr lang="en-GB" sz="4100" dirty="0" smtClean="0"/>
              <a:t>The officers for the audit to be identified</a:t>
            </a:r>
          </a:p>
          <a:p>
            <a:pPr lvl="1"/>
            <a:r>
              <a:rPr lang="en-GB" sz="4100" dirty="0" smtClean="0"/>
              <a:t>Assurance to the taxpayer of no wrong doing</a:t>
            </a:r>
          </a:p>
          <a:p>
            <a:pPr lvl="1"/>
            <a:r>
              <a:rPr lang="en-GB" sz="4100" dirty="0" smtClean="0"/>
              <a:t>Specific area of audit should be stated </a:t>
            </a:r>
          </a:p>
          <a:p>
            <a:pPr lvl="1"/>
            <a:r>
              <a:rPr lang="en-US" sz="3800" dirty="0" smtClean="0"/>
              <a:t>Rights of the taxpayer</a:t>
            </a:r>
            <a:endParaRPr lang="en-GB" sz="3800" dirty="0" smtClean="0"/>
          </a:p>
          <a:p>
            <a:pPr lvl="1"/>
            <a:r>
              <a:rPr lang="en-US" sz="4000" dirty="0" smtClean="0"/>
              <a:t>Information document request (period is stated)</a:t>
            </a:r>
            <a:endParaRPr lang="en-GB" sz="4000" dirty="0" smtClean="0"/>
          </a:p>
          <a:p>
            <a:pPr lvl="1"/>
            <a:r>
              <a:rPr lang="en-US" sz="4000" dirty="0" smtClean="0"/>
              <a:t>Power of Attorney</a:t>
            </a:r>
            <a:endParaRPr lang="en-GB" sz="4000" dirty="0" smtClean="0"/>
          </a:p>
          <a:p>
            <a:pPr lvl="1">
              <a:buNone/>
            </a:pPr>
            <a:r>
              <a:rPr lang="en-GB" sz="4100" dirty="0" smtClean="0"/>
              <a:t> </a:t>
            </a:r>
          </a:p>
          <a:p>
            <a:pPr>
              <a:buNone/>
            </a:pPr>
            <a:endParaRPr lang="en-GB" dirty="0"/>
          </a:p>
          <a:p>
            <a:endParaRPr lang="en-AU" dirty="0"/>
          </a:p>
        </p:txBody>
      </p:sp>
      <p:sp>
        <p:nvSpPr>
          <p:cNvPr id="4" name="Date Placeholder 3"/>
          <p:cNvSpPr>
            <a:spLocks noGrp="1"/>
          </p:cNvSpPr>
          <p:nvPr>
            <p:ph type="dt" sz="half" idx="10"/>
          </p:nvPr>
        </p:nvSpPr>
        <p:spPr/>
        <p:txBody>
          <a:bodyPr/>
          <a:lstStyle/>
          <a:p>
            <a:r>
              <a:rPr lang="en-US"/>
              <a:t>2017</a:t>
            </a:r>
            <a:endParaRPr lang="en-US" dirty="0"/>
          </a:p>
        </p:txBody>
      </p:sp>
      <p:sp>
        <p:nvSpPr>
          <p:cNvPr id="5" name="Footer Placeholder 4"/>
          <p:cNvSpPr>
            <a:spLocks noGrp="1"/>
          </p:cNvSpPr>
          <p:nvPr>
            <p:ph type="ftr" sz="quarter" idx="11"/>
          </p:nvPr>
        </p:nvSpPr>
        <p:spPr/>
        <p:txBody>
          <a:bodyPr/>
          <a:lstStyle/>
          <a:p>
            <a:r>
              <a:rPr lang="en-US"/>
              <a:t>POLICY &amp; PROGRAMMES - D.T.R.D</a:t>
            </a:r>
            <a:endParaRPr lang="en-US" dirty="0"/>
          </a:p>
        </p:txBody>
      </p:sp>
    </p:spTree>
    <p:extLst>
      <p:ext uri="{BB962C8B-B14F-4D97-AF65-F5344CB8AC3E}">
        <p14:creationId xmlns="" xmlns:p14="http://schemas.microsoft.com/office/powerpoint/2010/main" val="19111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7280"/>
            <a:ext cx="10515600" cy="5079683"/>
          </a:xfrm>
        </p:spPr>
        <p:txBody>
          <a:bodyPr>
            <a:normAutofit/>
          </a:bodyPr>
          <a:lstStyle/>
          <a:p>
            <a:pPr>
              <a:buNone/>
            </a:pPr>
            <a:r>
              <a:rPr lang="en-GB" dirty="0" smtClean="0"/>
              <a:t>2. ENTRY CONFERENCE</a:t>
            </a:r>
          </a:p>
          <a:p>
            <a:r>
              <a:rPr lang="en-US" dirty="0" smtClean="0"/>
              <a:t>This is an initial meeting between the audit team and the taxpayer or his/her representative for the audit team to agree on</a:t>
            </a:r>
            <a:endParaRPr lang="en-GB" dirty="0" smtClean="0"/>
          </a:p>
          <a:p>
            <a:pPr lvl="0"/>
            <a:r>
              <a:rPr lang="en-US" dirty="0" smtClean="0"/>
              <a:t>the venue for the audit</a:t>
            </a:r>
            <a:endParaRPr lang="en-GB" dirty="0" smtClean="0"/>
          </a:p>
          <a:p>
            <a:pPr lvl="0"/>
            <a:r>
              <a:rPr lang="en-US" dirty="0" smtClean="0"/>
              <a:t>the commencement date for the audit</a:t>
            </a:r>
            <a:endParaRPr lang="en-GB" dirty="0" smtClean="0"/>
          </a:p>
          <a:p>
            <a:pPr lvl="0"/>
            <a:r>
              <a:rPr lang="en-US" dirty="0" smtClean="0"/>
              <a:t>the process of the audit</a:t>
            </a:r>
            <a:endParaRPr lang="en-GB" dirty="0" smtClean="0"/>
          </a:p>
          <a:p>
            <a:pPr lvl="0"/>
            <a:r>
              <a:rPr lang="en-US" dirty="0" smtClean="0"/>
              <a:t>initial interview</a:t>
            </a:r>
            <a:endParaRPr lang="en-GB" dirty="0" smtClean="0"/>
          </a:p>
          <a:p>
            <a:pPr lvl="0"/>
            <a:r>
              <a:rPr lang="en-US" dirty="0" smtClean="0"/>
              <a:t>tour of the business </a:t>
            </a:r>
            <a:endParaRPr lang="en-GB" dirty="0" smtClean="0"/>
          </a:p>
          <a:p>
            <a:pPr lvl="0"/>
            <a:r>
              <a:rPr lang="en-US" dirty="0" smtClean="0"/>
              <a:t>any other matters of importance</a:t>
            </a:r>
            <a:endParaRPr lang="en-GB" dirty="0" smtClean="0"/>
          </a:p>
          <a:p>
            <a:pPr>
              <a:buNone/>
            </a:pPr>
            <a:endParaRPr lang="en-GB" dirty="0" smtClean="0"/>
          </a:p>
          <a:p>
            <a:pPr>
              <a:buNone/>
            </a:pPr>
            <a:endParaRPr lang="en-GB" dirty="0" smtClean="0"/>
          </a:p>
          <a:p>
            <a:endParaRPr lang="en-GB" dirty="0"/>
          </a:p>
        </p:txBody>
      </p:sp>
      <p:sp>
        <p:nvSpPr>
          <p:cNvPr id="4" name="Date Placeholder 3"/>
          <p:cNvSpPr>
            <a:spLocks noGrp="1"/>
          </p:cNvSpPr>
          <p:nvPr>
            <p:ph type="dt" sz="half" idx="10"/>
          </p:nvPr>
        </p:nvSpPr>
        <p:spPr/>
        <p:txBody>
          <a:bodyPr/>
          <a:lstStyle/>
          <a:p>
            <a:r>
              <a:rPr lang="en-US" smtClean="0"/>
              <a:t>2017</a:t>
            </a:r>
            <a:endParaRPr lang="en-US" dirty="0"/>
          </a:p>
        </p:txBody>
      </p:sp>
      <p:sp>
        <p:nvSpPr>
          <p:cNvPr id="5" name="Footer Placeholder 4"/>
          <p:cNvSpPr>
            <a:spLocks noGrp="1"/>
          </p:cNvSpPr>
          <p:nvPr>
            <p:ph type="ftr" sz="quarter" idx="11"/>
          </p:nvPr>
        </p:nvSpPr>
        <p:spPr/>
        <p:txBody>
          <a:bodyPr/>
          <a:lstStyle/>
          <a:p>
            <a:r>
              <a:rPr lang="en-US" smtClean="0"/>
              <a:t>POLICY &amp; PROGRAMMES - D.T.R.D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56360"/>
            <a:ext cx="10515600" cy="4820604"/>
          </a:xfrm>
        </p:spPr>
        <p:txBody>
          <a:bodyPr>
            <a:normAutofit/>
          </a:bodyPr>
          <a:lstStyle/>
          <a:p>
            <a:pPr>
              <a:buNone/>
            </a:pPr>
            <a:r>
              <a:rPr lang="en-GB" dirty="0" smtClean="0"/>
              <a:t>3.  INTERVIEW </a:t>
            </a:r>
          </a:p>
          <a:p>
            <a:r>
              <a:rPr lang="en-GB" dirty="0" smtClean="0"/>
              <a:t> With taxpayer or representative of the taxpayer</a:t>
            </a:r>
          </a:p>
          <a:p>
            <a:r>
              <a:rPr lang="en-GB" dirty="0" smtClean="0"/>
              <a:t>To gain understanding of </a:t>
            </a:r>
            <a:r>
              <a:rPr lang="en-GB" dirty="0" smtClean="0"/>
              <a:t>operations, Accounting </a:t>
            </a:r>
            <a:r>
              <a:rPr lang="en-GB" dirty="0" smtClean="0"/>
              <a:t>system, Internal Controls etc</a:t>
            </a:r>
          </a:p>
          <a:p>
            <a:endParaRPr lang="en-GB" dirty="0" smtClean="0"/>
          </a:p>
          <a:p>
            <a:pPr>
              <a:buNone/>
            </a:pPr>
            <a:r>
              <a:rPr lang="en-GB" dirty="0" smtClean="0"/>
              <a:t>4. TOUR OF BUSINESS</a:t>
            </a:r>
          </a:p>
          <a:p>
            <a:r>
              <a:rPr lang="en-US" dirty="0" smtClean="0"/>
              <a:t> It is the observation and inspection of business environment by the auditor. This includes visits to warehouses, sales outlets, manufacturing plants, assets etc</a:t>
            </a:r>
            <a:endParaRPr lang="en-GB" dirty="0" smtClean="0"/>
          </a:p>
          <a:p>
            <a:pPr>
              <a:buNone/>
            </a:pPr>
            <a:r>
              <a:rPr lang="en-GB" dirty="0" smtClean="0"/>
              <a:t> </a:t>
            </a:r>
          </a:p>
          <a:p>
            <a:endParaRPr lang="en-GB" dirty="0"/>
          </a:p>
        </p:txBody>
      </p:sp>
      <p:sp>
        <p:nvSpPr>
          <p:cNvPr id="4" name="Date Placeholder 3"/>
          <p:cNvSpPr>
            <a:spLocks noGrp="1"/>
          </p:cNvSpPr>
          <p:nvPr>
            <p:ph type="dt" sz="half" idx="10"/>
          </p:nvPr>
        </p:nvSpPr>
        <p:spPr/>
        <p:txBody>
          <a:bodyPr/>
          <a:lstStyle/>
          <a:p>
            <a:r>
              <a:rPr lang="en-US" smtClean="0"/>
              <a:t>2017</a:t>
            </a:r>
            <a:endParaRPr lang="en-US" dirty="0"/>
          </a:p>
        </p:txBody>
      </p:sp>
      <p:sp>
        <p:nvSpPr>
          <p:cNvPr id="5" name="Footer Placeholder 4"/>
          <p:cNvSpPr>
            <a:spLocks noGrp="1"/>
          </p:cNvSpPr>
          <p:nvPr>
            <p:ph type="ftr" sz="quarter" idx="11"/>
          </p:nvPr>
        </p:nvSpPr>
        <p:spPr/>
        <p:txBody>
          <a:bodyPr/>
          <a:lstStyle/>
          <a:p>
            <a:r>
              <a:rPr lang="en-US" smtClean="0"/>
              <a:t>POLICY &amp; PROGRAMMES - D.T.R.D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9160"/>
            <a:ext cx="10515600" cy="5277803"/>
          </a:xfrm>
        </p:spPr>
        <p:txBody>
          <a:bodyPr>
            <a:normAutofit fontScale="85000" lnSpcReduction="20000"/>
          </a:bodyPr>
          <a:lstStyle/>
          <a:p>
            <a:pPr>
              <a:buNone/>
            </a:pPr>
            <a:r>
              <a:rPr lang="en-GB" dirty="0" smtClean="0"/>
              <a:t>5. EXAMINATION OF RECORDS AND DOCUMENTS</a:t>
            </a:r>
          </a:p>
          <a:p>
            <a:r>
              <a:rPr lang="en-GB" dirty="0" smtClean="0"/>
              <a:t>Examples: financial statement, ledgers, trial balance, bank statement, production records, project reports, invoices, receipts, payment vouchers, minutes of meetings, pay roll records, stock records, contracts, engagement letters and many more.</a:t>
            </a:r>
          </a:p>
          <a:p>
            <a:pPr>
              <a:buNone/>
            </a:pPr>
            <a:r>
              <a:rPr lang="en-GB" dirty="0" smtClean="0"/>
              <a:t>6. PROPOSED ADJUSTMENTS</a:t>
            </a:r>
          </a:p>
          <a:p>
            <a:r>
              <a:rPr lang="en-US" sz="2800" kern="1200" dirty="0" smtClean="0">
                <a:solidFill>
                  <a:schemeClr val="tx1"/>
                </a:solidFill>
                <a:latin typeface="Times New Roman" panose="02020603050405020304" pitchFamily="18" charset="0"/>
                <a:ea typeface="+mn-ea"/>
                <a:cs typeface="Times New Roman" panose="02020603050405020304" pitchFamily="18" charset="0"/>
              </a:rPr>
              <a:t>At this stage the taxpayer is given the opportunity to respond to the audit findings through the proposed adjustment</a:t>
            </a:r>
            <a:endParaRPr lang="en-GB" dirty="0" smtClean="0"/>
          </a:p>
          <a:p>
            <a:endParaRPr lang="en-GB" dirty="0" smtClean="0"/>
          </a:p>
          <a:p>
            <a:pPr>
              <a:buNone/>
            </a:pPr>
            <a:r>
              <a:rPr lang="en-GB" dirty="0" smtClean="0"/>
              <a:t>7. EXIT CONFERENCE</a:t>
            </a:r>
          </a:p>
          <a:p>
            <a:r>
              <a:rPr lang="en-US" dirty="0" smtClean="0"/>
              <a:t>It will still be necessary in addition to any written response from the taxpayer to have an oral closure of the audit. It also helps to educate the taxpayer on the relevant provisions of the law as may be applicable. </a:t>
            </a:r>
            <a:endParaRPr lang="en-GB" dirty="0" smtClean="0"/>
          </a:p>
          <a:p>
            <a:pPr>
              <a:buNone/>
            </a:pPr>
            <a:r>
              <a:rPr lang="en-GB" dirty="0" smtClean="0"/>
              <a:t>8. DRAFT REPORT</a:t>
            </a:r>
          </a:p>
          <a:p>
            <a:r>
              <a:rPr lang="en-GB" dirty="0" smtClean="0"/>
              <a:t>The specific period(s) should be stated</a:t>
            </a:r>
          </a:p>
        </p:txBody>
      </p:sp>
      <p:sp>
        <p:nvSpPr>
          <p:cNvPr id="4" name="Date Placeholder 3"/>
          <p:cNvSpPr>
            <a:spLocks noGrp="1"/>
          </p:cNvSpPr>
          <p:nvPr>
            <p:ph type="dt" sz="half" idx="10"/>
          </p:nvPr>
        </p:nvSpPr>
        <p:spPr/>
        <p:txBody>
          <a:bodyPr/>
          <a:lstStyle/>
          <a:p>
            <a:r>
              <a:rPr lang="en-US"/>
              <a:t>2017</a:t>
            </a:r>
            <a:endParaRPr lang="en-US" dirty="0"/>
          </a:p>
        </p:txBody>
      </p:sp>
      <p:sp>
        <p:nvSpPr>
          <p:cNvPr id="5" name="Footer Placeholder 4"/>
          <p:cNvSpPr>
            <a:spLocks noGrp="1"/>
          </p:cNvSpPr>
          <p:nvPr>
            <p:ph type="ftr" sz="quarter" idx="11"/>
          </p:nvPr>
        </p:nvSpPr>
        <p:spPr/>
        <p:txBody>
          <a:bodyPr/>
          <a:lstStyle/>
          <a:p>
            <a:r>
              <a:rPr lang="en-US"/>
              <a:t>POLICY &amp; PROGRAMMES - D.T.R.D</a:t>
            </a:r>
            <a:endParaRPr lang="en-US" dirty="0"/>
          </a:p>
        </p:txBody>
      </p:sp>
    </p:spTree>
    <p:extLst>
      <p:ext uri="{BB962C8B-B14F-4D97-AF65-F5344CB8AC3E}">
        <p14:creationId xmlns="" xmlns:p14="http://schemas.microsoft.com/office/powerpoint/2010/main" val="854558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8720"/>
            <a:ext cx="10515600" cy="4988243"/>
          </a:xfrm>
        </p:spPr>
        <p:txBody>
          <a:bodyPr>
            <a:normAutofit/>
          </a:bodyPr>
          <a:lstStyle/>
          <a:p>
            <a:pPr>
              <a:buNone/>
            </a:pPr>
            <a:r>
              <a:rPr lang="en-GB" dirty="0" smtClean="0"/>
              <a:t>9. FINAL REPORT</a:t>
            </a:r>
          </a:p>
          <a:p>
            <a:pPr>
              <a:buNone/>
            </a:pPr>
            <a:r>
              <a:rPr lang="en-US" dirty="0" smtClean="0"/>
              <a:t>The report</a:t>
            </a:r>
            <a:r>
              <a:rPr lang="en-US" baseline="0" dirty="0" smtClean="0"/>
              <a:t> will </a:t>
            </a:r>
            <a:r>
              <a:rPr lang="en-US" dirty="0" smtClean="0"/>
              <a:t> include:</a:t>
            </a:r>
            <a:endParaRPr lang="en-GB" dirty="0" smtClean="0"/>
          </a:p>
          <a:p>
            <a:r>
              <a:rPr lang="en-US" dirty="0" smtClean="0"/>
              <a:t>All facts, evidence and justiﬁcations that were of material importance when determining the tax liability of the taxpayer.</a:t>
            </a:r>
            <a:endParaRPr lang="en-GB" dirty="0" smtClean="0"/>
          </a:p>
          <a:p>
            <a:pPr lvl="0"/>
            <a:r>
              <a:rPr lang="en-US" dirty="0" smtClean="0"/>
              <a:t>The provisions of the Tax Law and subsidiary Legislations that the auditors were guided by when determining the taxpayer’s tax liability.</a:t>
            </a:r>
            <a:endParaRPr lang="en-GB" dirty="0" smtClean="0"/>
          </a:p>
          <a:p>
            <a:pPr lvl="0"/>
            <a:r>
              <a:rPr lang="en-US" dirty="0" smtClean="0"/>
              <a:t>The exact period(s) when each tax liability arose.</a:t>
            </a:r>
            <a:endParaRPr lang="en-GB" dirty="0" smtClean="0"/>
          </a:p>
          <a:p>
            <a:pPr lvl="0"/>
            <a:r>
              <a:rPr lang="en-US" dirty="0" smtClean="0"/>
              <a:t>Calculation of the tax, penalty and interest payable.</a:t>
            </a:r>
            <a:endParaRPr lang="en-GB" dirty="0" smtClean="0"/>
          </a:p>
          <a:p>
            <a:pPr lvl="0"/>
            <a:r>
              <a:rPr lang="en-US" dirty="0" smtClean="0"/>
              <a:t>Details of the documents that demonstrate the liability to tax</a:t>
            </a:r>
            <a:endParaRPr lang="en-GB" dirty="0" smtClean="0"/>
          </a:p>
          <a:p>
            <a:pPr lvl="0"/>
            <a:r>
              <a:rPr lang="en-US" dirty="0" smtClean="0"/>
              <a:t>the content of any expert conclusion that the auditor relied upon</a:t>
            </a:r>
            <a:endParaRPr lang="en-GB" dirty="0" smtClean="0"/>
          </a:p>
          <a:p>
            <a:pPr>
              <a:buNone/>
            </a:pPr>
            <a:endParaRPr lang="en-GB" dirty="0" smtClean="0"/>
          </a:p>
          <a:p>
            <a:endParaRPr lang="en-GB" dirty="0"/>
          </a:p>
        </p:txBody>
      </p:sp>
      <p:sp>
        <p:nvSpPr>
          <p:cNvPr id="4" name="Date Placeholder 3"/>
          <p:cNvSpPr>
            <a:spLocks noGrp="1"/>
          </p:cNvSpPr>
          <p:nvPr>
            <p:ph type="dt" sz="half" idx="10"/>
          </p:nvPr>
        </p:nvSpPr>
        <p:spPr/>
        <p:txBody>
          <a:bodyPr/>
          <a:lstStyle/>
          <a:p>
            <a:r>
              <a:rPr lang="en-US" smtClean="0"/>
              <a:t>2017</a:t>
            </a:r>
            <a:endParaRPr lang="en-US" dirty="0"/>
          </a:p>
        </p:txBody>
      </p:sp>
      <p:sp>
        <p:nvSpPr>
          <p:cNvPr id="5" name="Footer Placeholder 4"/>
          <p:cNvSpPr>
            <a:spLocks noGrp="1"/>
          </p:cNvSpPr>
          <p:nvPr>
            <p:ph type="ftr" sz="quarter" idx="11"/>
          </p:nvPr>
        </p:nvSpPr>
        <p:spPr/>
        <p:txBody>
          <a:bodyPr/>
          <a:lstStyle/>
          <a:p>
            <a:r>
              <a:rPr lang="en-US" smtClean="0"/>
              <a:t>POLICY &amp; PROGRAMMES - D.T.R.D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8720"/>
            <a:ext cx="10515600" cy="4988243"/>
          </a:xfrm>
        </p:spPr>
        <p:txBody>
          <a:bodyPr/>
          <a:lstStyle/>
          <a:p>
            <a:r>
              <a:rPr lang="en-GB" dirty="0" smtClean="0"/>
              <a:t>Inherent in the tax audit report is notice of assessment communicating tax liability resulting from the  audit.</a:t>
            </a:r>
          </a:p>
          <a:p>
            <a:r>
              <a:rPr lang="en-GB" dirty="0" smtClean="0"/>
              <a:t>Thirty days to pay after which interest may start to apply on the tax liability outstanding</a:t>
            </a:r>
          </a:p>
          <a:p>
            <a:r>
              <a:rPr lang="en-GB" dirty="0" smtClean="0"/>
              <a:t> Within 30 days of being notified, a taxpayer can object to the assessment or tax decision,</a:t>
            </a:r>
            <a:r>
              <a:rPr lang="en-US" dirty="0" smtClean="0"/>
              <a:t> Where the taxpayer disagrees with any of the proposed adjustments, he/she will be informed of his/her rights to object to the decision and also to pay any tax not in dispute</a:t>
            </a:r>
            <a:endParaRPr lang="en-GB" dirty="0" smtClean="0"/>
          </a:p>
          <a:p>
            <a:endParaRPr lang="en-GB" dirty="0"/>
          </a:p>
        </p:txBody>
      </p:sp>
      <p:sp>
        <p:nvSpPr>
          <p:cNvPr id="4" name="Date Placeholder 3"/>
          <p:cNvSpPr>
            <a:spLocks noGrp="1"/>
          </p:cNvSpPr>
          <p:nvPr>
            <p:ph type="dt" sz="half" idx="10"/>
          </p:nvPr>
        </p:nvSpPr>
        <p:spPr/>
        <p:txBody>
          <a:bodyPr/>
          <a:lstStyle/>
          <a:p>
            <a:r>
              <a:rPr lang="en-US" smtClean="0"/>
              <a:t>2017</a:t>
            </a:r>
            <a:endParaRPr lang="en-US" dirty="0"/>
          </a:p>
        </p:txBody>
      </p:sp>
      <p:sp>
        <p:nvSpPr>
          <p:cNvPr id="5" name="Footer Placeholder 4"/>
          <p:cNvSpPr>
            <a:spLocks noGrp="1"/>
          </p:cNvSpPr>
          <p:nvPr>
            <p:ph type="ftr" sz="quarter" idx="11"/>
          </p:nvPr>
        </p:nvSpPr>
        <p:spPr/>
        <p:txBody>
          <a:bodyPr/>
          <a:lstStyle/>
          <a:p>
            <a:r>
              <a:rPr lang="en-US" smtClean="0"/>
              <a:t>POLICY &amp; PROGRAMMES - D.T.R.D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4455" y="140006"/>
            <a:ext cx="8539056" cy="5038473"/>
          </a:xfrm>
        </p:spPr>
        <p:txBody>
          <a:bodyPr>
            <a:noAutofit/>
          </a:bodyPr>
          <a:lstStyle/>
          <a:p>
            <a:pPr marL="0" indent="0" algn="ctr">
              <a:buNone/>
            </a:pPr>
            <a:endParaRPr lang="en-GB" sz="2400" dirty="0"/>
          </a:p>
          <a:p>
            <a:pPr marL="0" indent="0" algn="ctr">
              <a:buNone/>
            </a:pPr>
            <a:r>
              <a:rPr lang="en-GB" sz="2400" u="sng" dirty="0"/>
              <a:t/>
            </a:r>
            <a:br>
              <a:rPr lang="en-GB" sz="2400" u="sng" dirty="0"/>
            </a:br>
            <a:r>
              <a:rPr lang="en-GB" sz="2400" u="none" dirty="0"/>
              <a:t>RIGHTS OF A TAXPAYER</a:t>
            </a:r>
          </a:p>
          <a:p>
            <a:pPr marL="514350" indent="-514350">
              <a:buFont typeface="+mj-lt"/>
              <a:buAutoNum type="arabicPeriod"/>
            </a:pPr>
            <a:r>
              <a:rPr lang="en-GB" sz="2400" dirty="0" smtClean="0"/>
              <a:t>Right to confidentiality</a:t>
            </a:r>
            <a:endParaRPr lang="en-GB" sz="2400" dirty="0"/>
          </a:p>
          <a:p>
            <a:pPr marL="514350" indent="-514350">
              <a:buFont typeface="+mj-lt"/>
              <a:buAutoNum type="arabicPeriod"/>
            </a:pPr>
            <a:r>
              <a:rPr lang="en-GB" sz="2400" dirty="0" smtClean="0"/>
              <a:t>Right </a:t>
            </a:r>
            <a:r>
              <a:rPr lang="en-GB" sz="2400" dirty="0"/>
              <a:t>to representation</a:t>
            </a:r>
          </a:p>
          <a:p>
            <a:pPr marL="514350" indent="-514350">
              <a:buFont typeface="+mj-lt"/>
              <a:buAutoNum type="arabicPeriod"/>
            </a:pPr>
            <a:r>
              <a:rPr lang="en-GB" sz="2400" dirty="0" smtClean="0"/>
              <a:t>Right </a:t>
            </a:r>
            <a:r>
              <a:rPr lang="en-GB" sz="2400" dirty="0"/>
              <a:t>to objection and </a:t>
            </a:r>
            <a:r>
              <a:rPr lang="en-GB" sz="2400" dirty="0" smtClean="0"/>
              <a:t>appeal</a:t>
            </a:r>
          </a:p>
          <a:p>
            <a:pPr marL="514350" indent="-514350">
              <a:buFont typeface="+mj-lt"/>
              <a:buAutoNum type="arabicPeriod"/>
            </a:pPr>
            <a:r>
              <a:rPr lang="en-GB" sz="2400" dirty="0" smtClean="0"/>
              <a:t>Right to information on a person’s tax affairs</a:t>
            </a:r>
          </a:p>
          <a:p>
            <a:pPr marL="514350" indent="-514350">
              <a:buFont typeface="+mj-lt"/>
              <a:buAutoNum type="arabicPeriod"/>
            </a:pPr>
            <a:r>
              <a:rPr lang="en-GB" sz="2400" dirty="0" smtClean="0"/>
              <a:t>Right to request identification tax officers</a:t>
            </a:r>
          </a:p>
          <a:p>
            <a:pPr marL="514350" indent="-514350">
              <a:buFont typeface="+mj-lt"/>
              <a:buAutoNum type="arabicPeriod"/>
            </a:pPr>
            <a:r>
              <a:rPr lang="en-GB" sz="2400" dirty="0" smtClean="0"/>
              <a:t>Right to request extension of time to file a Tax Return</a:t>
            </a:r>
            <a:endParaRPr lang="en-GB" sz="2400" dirty="0"/>
          </a:p>
          <a:p>
            <a:pPr marL="0" indent="0" algn="ctr">
              <a:buNone/>
            </a:pPr>
            <a:endParaRPr lang="en-GB" sz="2400" u="sng" dirty="0"/>
          </a:p>
          <a:p>
            <a:pPr marL="0" indent="0">
              <a:buNone/>
            </a:pPr>
            <a:r>
              <a:rPr lang="en-GB" sz="2000" dirty="0" smtClean="0">
                <a:solidFill>
                  <a:srgbClr val="FF0000"/>
                </a:solidFill>
              </a:rPr>
              <a:t>(RAA  sections 7,16,17,42,3,30)</a:t>
            </a:r>
            <a:endParaRPr lang="en-GB" sz="2000" u="sng" dirty="0">
              <a:solidFill>
                <a:srgbClr val="FF0000"/>
              </a:solidFill>
            </a:endParaRPr>
          </a:p>
          <a:p>
            <a:pPr marL="0" indent="0">
              <a:buNone/>
            </a:pPr>
            <a:endParaRPr lang="en-GB" sz="2400" u="sng" dirty="0"/>
          </a:p>
        </p:txBody>
      </p:sp>
      <p:sp>
        <p:nvSpPr>
          <p:cNvPr id="5" name="Date Placeholder 4"/>
          <p:cNvSpPr>
            <a:spLocks noGrp="1"/>
          </p:cNvSpPr>
          <p:nvPr>
            <p:ph type="dt" sz="half" idx="10"/>
          </p:nvPr>
        </p:nvSpPr>
        <p:spPr/>
        <p:txBody>
          <a:bodyPr/>
          <a:lstStyle/>
          <a:p>
            <a:r>
              <a:rPr lang="en-US"/>
              <a:t>2017</a:t>
            </a:r>
            <a:endParaRPr lang="en-GB" dirty="0"/>
          </a:p>
        </p:txBody>
      </p:sp>
      <p:sp>
        <p:nvSpPr>
          <p:cNvPr id="2" name="Footer Placeholder 1"/>
          <p:cNvSpPr>
            <a:spLocks noGrp="1"/>
          </p:cNvSpPr>
          <p:nvPr>
            <p:ph type="ftr" sz="quarter" idx="11"/>
          </p:nvPr>
        </p:nvSpPr>
        <p:spPr/>
        <p:txBody>
          <a:bodyPr/>
          <a:lstStyle/>
          <a:p>
            <a:r>
              <a:rPr lang="en-GB" dirty="0"/>
              <a:t>POLICY AND PROGRAMMES – D.T.R.D</a:t>
            </a:r>
          </a:p>
        </p:txBody>
      </p:sp>
    </p:spTree>
    <p:extLst>
      <p:ext uri="{BB962C8B-B14F-4D97-AF65-F5344CB8AC3E}">
        <p14:creationId xmlns="" xmlns:p14="http://schemas.microsoft.com/office/powerpoint/2010/main" val="3941697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3960"/>
            <a:ext cx="10515600" cy="4973003"/>
          </a:xfrm>
        </p:spPr>
        <p:txBody>
          <a:bodyPr>
            <a:normAutofit/>
          </a:bodyPr>
          <a:lstStyle/>
          <a:p>
            <a:pPr>
              <a:buNone/>
            </a:pPr>
            <a:r>
              <a:rPr lang="en-GB" dirty="0" smtClean="0"/>
              <a:t>OBLIGATIONS OF THE TAXPAYER</a:t>
            </a:r>
          </a:p>
          <a:p>
            <a:endParaRPr lang="en-GB" dirty="0" smtClean="0"/>
          </a:p>
          <a:p>
            <a:r>
              <a:rPr lang="en-GB" dirty="0" smtClean="0"/>
              <a:t>To maintain proper documents as required by a tax law</a:t>
            </a:r>
          </a:p>
          <a:p>
            <a:r>
              <a:rPr lang="en-GB" dirty="0" smtClean="0"/>
              <a:t>To file a Tax Return</a:t>
            </a:r>
          </a:p>
          <a:p>
            <a:r>
              <a:rPr lang="en-GB" dirty="0" smtClean="0"/>
              <a:t>Not to provide false or misleading statements to a tax officer</a:t>
            </a:r>
          </a:p>
          <a:p>
            <a:r>
              <a:rPr lang="en-GB" dirty="0" smtClean="0"/>
              <a:t>To register for tax as required under a tax law</a:t>
            </a:r>
          </a:p>
          <a:p>
            <a:r>
              <a:rPr lang="en-GB" dirty="0" smtClean="0"/>
              <a:t>To pay tax by the due date</a:t>
            </a:r>
          </a:p>
          <a:p>
            <a:pPr>
              <a:buNone/>
            </a:pPr>
            <a:r>
              <a:rPr lang="en-GB" sz="2000" dirty="0" smtClean="0">
                <a:solidFill>
                  <a:srgbClr val="FF0000"/>
                </a:solidFill>
              </a:rPr>
              <a:t>(RAA sections 27,28,46,79,80)</a:t>
            </a:r>
          </a:p>
          <a:p>
            <a:endParaRPr lang="en-GB" dirty="0" smtClean="0"/>
          </a:p>
          <a:p>
            <a:endParaRPr lang="en-GB" dirty="0"/>
          </a:p>
        </p:txBody>
      </p:sp>
      <p:sp>
        <p:nvSpPr>
          <p:cNvPr id="4" name="Date Placeholder 3"/>
          <p:cNvSpPr>
            <a:spLocks noGrp="1"/>
          </p:cNvSpPr>
          <p:nvPr>
            <p:ph type="dt" sz="half" idx="10"/>
          </p:nvPr>
        </p:nvSpPr>
        <p:spPr/>
        <p:txBody>
          <a:bodyPr/>
          <a:lstStyle/>
          <a:p>
            <a:r>
              <a:rPr lang="en-US" smtClean="0"/>
              <a:t>2017</a:t>
            </a:r>
            <a:endParaRPr lang="en-US" dirty="0"/>
          </a:p>
        </p:txBody>
      </p:sp>
      <p:sp>
        <p:nvSpPr>
          <p:cNvPr id="5" name="Footer Placeholder 4"/>
          <p:cNvSpPr>
            <a:spLocks noGrp="1"/>
          </p:cNvSpPr>
          <p:nvPr>
            <p:ph type="ftr" sz="quarter" idx="11"/>
          </p:nvPr>
        </p:nvSpPr>
        <p:spPr/>
        <p:txBody>
          <a:bodyPr/>
          <a:lstStyle/>
          <a:p>
            <a:r>
              <a:rPr lang="en-US" smtClean="0"/>
              <a:t>POLICY &amp; PROGRAMMES - D.T.R.D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a:t>
            </a:r>
          </a:p>
        </p:txBody>
      </p:sp>
      <p:sp>
        <p:nvSpPr>
          <p:cNvPr id="3" name="Content Placeholder 2"/>
          <p:cNvSpPr>
            <a:spLocks noGrp="1"/>
          </p:cNvSpPr>
          <p:nvPr>
            <p:ph idx="1"/>
          </p:nvPr>
        </p:nvSpPr>
        <p:spPr>
          <a:xfrm>
            <a:off x="838200" y="1173480"/>
            <a:ext cx="10515600" cy="5003483"/>
          </a:xfrm>
        </p:spPr>
        <p:txBody>
          <a:bodyPr>
            <a:normAutofit/>
          </a:bodyPr>
          <a:lstStyle/>
          <a:p>
            <a:pPr marL="0" indent="0">
              <a:buNone/>
            </a:pPr>
            <a:endParaRPr lang="en-AU" dirty="0"/>
          </a:p>
          <a:p>
            <a:pPr marL="0" indent="0">
              <a:buNone/>
            </a:pPr>
            <a:r>
              <a:rPr lang="en-AU" dirty="0" smtClean="0"/>
              <a:t>THANK YOU!</a:t>
            </a:r>
            <a:endParaRPr lang="en-AU" dirty="0"/>
          </a:p>
          <a:p>
            <a:pPr marL="0" indent="0">
              <a:buNone/>
            </a:pPr>
            <a:endParaRPr lang="en-AU" dirty="0"/>
          </a:p>
          <a:p>
            <a:pPr marL="0" indent="0">
              <a:buNone/>
            </a:pPr>
            <a:r>
              <a:rPr lang="en-AU" dirty="0"/>
              <a:t>                              </a:t>
            </a:r>
            <a:r>
              <a:rPr lang="en-AU" dirty="0" smtClean="0"/>
              <a:t>QUESTIONS AND CONTRIBUTIONS         </a:t>
            </a:r>
            <a:endParaRPr lang="en-AU" dirty="0"/>
          </a:p>
          <a:p>
            <a:pPr marL="0" indent="0">
              <a:buNone/>
            </a:pPr>
            <a:endParaRPr lang="en-AU" dirty="0"/>
          </a:p>
          <a:p>
            <a:pPr marL="0" indent="0">
              <a:buNone/>
            </a:pPr>
            <a:endParaRPr lang="en-AU" dirty="0"/>
          </a:p>
          <a:p>
            <a:pPr marL="0" indent="0">
              <a:buNone/>
            </a:pPr>
            <a:r>
              <a:rPr lang="en-AU" dirty="0"/>
              <a:t>                                                                                                         </a:t>
            </a:r>
            <a:r>
              <a:rPr lang="en-AU" dirty="0" smtClean="0"/>
              <a:t>          	  	 	 	 	 	 	</a:t>
            </a:r>
            <a:r>
              <a:rPr lang="en-AU" sz="4000" dirty="0" smtClean="0"/>
              <a:t>!</a:t>
            </a:r>
            <a:endParaRPr lang="en-AU" sz="4000" dirty="0"/>
          </a:p>
        </p:txBody>
      </p:sp>
      <p:sp>
        <p:nvSpPr>
          <p:cNvPr id="4" name="Date Placeholder 3"/>
          <p:cNvSpPr>
            <a:spLocks noGrp="1"/>
          </p:cNvSpPr>
          <p:nvPr>
            <p:ph type="dt" sz="half" idx="10"/>
          </p:nvPr>
        </p:nvSpPr>
        <p:spPr/>
        <p:txBody>
          <a:bodyPr/>
          <a:lstStyle/>
          <a:p>
            <a:r>
              <a:rPr lang="en-US"/>
              <a:t>2017</a:t>
            </a:r>
            <a:endParaRPr lang="en-US" dirty="0"/>
          </a:p>
        </p:txBody>
      </p:sp>
      <p:sp>
        <p:nvSpPr>
          <p:cNvPr id="5" name="Footer Placeholder 4"/>
          <p:cNvSpPr>
            <a:spLocks noGrp="1"/>
          </p:cNvSpPr>
          <p:nvPr>
            <p:ph type="ftr" sz="quarter" idx="11"/>
          </p:nvPr>
        </p:nvSpPr>
        <p:spPr/>
        <p:txBody>
          <a:bodyPr/>
          <a:lstStyle/>
          <a:p>
            <a:r>
              <a:rPr lang="en-US"/>
              <a:t>POLICY &amp; PROGRAMMES - D.T.R.D</a:t>
            </a:r>
            <a:endParaRPr lang="en-US" dirty="0"/>
          </a:p>
        </p:txBody>
      </p:sp>
    </p:spTree>
    <p:extLst>
      <p:ext uri="{BB962C8B-B14F-4D97-AF65-F5344CB8AC3E}">
        <p14:creationId xmlns="" xmlns:p14="http://schemas.microsoft.com/office/powerpoint/2010/main" val="1364812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528" y="0"/>
            <a:ext cx="8698510" cy="1935804"/>
          </a:xfrm>
        </p:spPr>
        <p:txBody>
          <a:bodyPr>
            <a:normAutofit/>
          </a:bodyPr>
          <a:lstStyle/>
          <a:p>
            <a:pPr algn="ctr"/>
            <a:r>
              <a:rPr lang="en-GB" sz="3200" b="1" u="sng" dirty="0">
                <a:latin typeface="Times New Roman" panose="02020603050405020304" pitchFamily="18" charset="0"/>
                <a:cs typeface="Times New Roman" panose="02020603050405020304" pitchFamily="18" charset="0"/>
              </a:rPr>
              <a:t/>
            </a:r>
            <a:br>
              <a:rPr lang="en-GB" sz="3200" b="1" u="sng" dirty="0">
                <a:latin typeface="Times New Roman" panose="02020603050405020304" pitchFamily="18" charset="0"/>
                <a:cs typeface="Times New Roman" panose="02020603050405020304" pitchFamily="18" charset="0"/>
              </a:rPr>
            </a:br>
            <a:r>
              <a:rPr lang="en-GB" u="sng" dirty="0">
                <a:latin typeface="Times New Roman" panose="02020603050405020304" pitchFamily="18" charset="0"/>
                <a:cs typeface="Times New Roman" panose="02020603050405020304" pitchFamily="18" charset="0"/>
              </a:rPr>
              <a:t/>
            </a:r>
            <a:br>
              <a:rPr lang="en-GB" u="sng" dirty="0">
                <a:latin typeface="Times New Roman" panose="02020603050405020304" pitchFamily="18" charset="0"/>
                <a:cs typeface="Times New Roman" panose="02020603050405020304" pitchFamily="18" charset="0"/>
              </a:rPr>
            </a:br>
            <a:r>
              <a:rPr lang="en-GB" sz="3200" b="1" u="sng" dirty="0">
                <a:latin typeface="Times New Roman" panose="02020603050405020304" pitchFamily="18" charset="0"/>
                <a:cs typeface="Times New Roman" panose="02020603050405020304" pitchFamily="18" charset="0"/>
              </a:rPr>
              <a:t/>
            </a:r>
            <a:br>
              <a:rPr lang="en-GB" sz="3200" b="1" u="sng" dirty="0">
                <a:latin typeface="Times New Roman" panose="02020603050405020304" pitchFamily="18" charset="0"/>
                <a:cs typeface="Times New Roman" panose="02020603050405020304" pitchFamily="18" charset="0"/>
              </a:rPr>
            </a:br>
            <a:r>
              <a:rPr lang="en-GB" sz="2800" b="1" u="none" dirty="0">
                <a:latin typeface="Times New Roman" panose="02020603050405020304" pitchFamily="18" charset="0"/>
                <a:cs typeface="Times New Roman" panose="02020603050405020304" pitchFamily="18" charset="0"/>
              </a:rPr>
              <a:t>OUTLINE OF PRESENTATION </a:t>
            </a:r>
          </a:p>
        </p:txBody>
      </p:sp>
      <p:sp>
        <p:nvSpPr>
          <p:cNvPr id="3" name="Subtitle 2"/>
          <p:cNvSpPr>
            <a:spLocks noGrp="1"/>
          </p:cNvSpPr>
          <p:nvPr>
            <p:ph idx="1"/>
          </p:nvPr>
        </p:nvSpPr>
        <p:spPr>
          <a:xfrm>
            <a:off x="1138136" y="1444492"/>
            <a:ext cx="9516469" cy="4323058"/>
          </a:xfrm>
        </p:spPr>
        <p:txBody>
          <a:bodyPr>
            <a:noAutofit/>
          </a:bodyPr>
          <a:lstStyle/>
          <a:p>
            <a:pPr marL="0" indent="0" algn="l">
              <a:buNone/>
            </a:pPr>
            <a:endParaRPr lang="en-GB" sz="2400" dirty="0">
              <a:latin typeface="Times New Roman" panose="02020603050405020304" pitchFamily="18" charset="0"/>
              <a:cs typeface="Times New Roman" panose="02020603050405020304" pitchFamily="18" charset="0"/>
            </a:endParaRPr>
          </a:p>
          <a:p>
            <a:pPr marL="0" indent="0" algn="l">
              <a:buNone/>
            </a:pPr>
            <a:endParaRPr lang="en-GB" sz="2400" dirty="0">
              <a:latin typeface="Times New Roman" panose="02020603050405020304" pitchFamily="18" charset="0"/>
              <a:cs typeface="Times New Roman" panose="02020603050405020304" pitchFamily="18" charset="0"/>
            </a:endParaRPr>
          </a:p>
          <a:p>
            <a:pPr marL="457200" indent="-457200" algn="l">
              <a:buFont typeface="+mj-lt"/>
              <a:buAutoNum type="arabicPeriod"/>
            </a:pPr>
            <a:r>
              <a:rPr lang="en-GB" sz="2400" dirty="0" smtClean="0">
                <a:latin typeface="Times New Roman" panose="02020603050405020304" pitchFamily="18" charset="0"/>
                <a:cs typeface="Times New Roman" panose="02020603050405020304" pitchFamily="18" charset="0"/>
              </a:rPr>
              <a:t>Objective of presentation</a:t>
            </a:r>
          </a:p>
          <a:p>
            <a:pPr marL="457200" indent="-457200" algn="l">
              <a:buFont typeface="+mj-lt"/>
              <a:buAutoNum type="arabicPeriod"/>
            </a:pPr>
            <a:r>
              <a:rPr lang="en-GB" sz="2400" dirty="0" smtClean="0">
                <a:latin typeface="Times New Roman" panose="02020603050405020304" pitchFamily="18" charset="0"/>
                <a:cs typeface="Times New Roman" panose="02020603050405020304" pitchFamily="18" charset="0"/>
              </a:rPr>
              <a:t>Definition </a:t>
            </a:r>
            <a:r>
              <a:rPr lang="en-GB" sz="2400" dirty="0">
                <a:latin typeface="Times New Roman" panose="02020603050405020304" pitchFamily="18" charset="0"/>
                <a:cs typeface="Times New Roman" panose="02020603050405020304" pitchFamily="18" charset="0"/>
              </a:rPr>
              <a:t>of  Tax </a:t>
            </a:r>
            <a:r>
              <a:rPr lang="en-GB" sz="2400" dirty="0" smtClean="0">
                <a:latin typeface="Times New Roman" panose="02020603050405020304" pitchFamily="18" charset="0"/>
                <a:cs typeface="Times New Roman" panose="02020603050405020304" pitchFamily="18" charset="0"/>
              </a:rPr>
              <a:t>Audit</a:t>
            </a:r>
          </a:p>
          <a:p>
            <a:pPr marL="457200" indent="-457200" algn="l">
              <a:buFont typeface="+mj-lt"/>
              <a:buAutoNum type="arabicPeriod"/>
            </a:pPr>
            <a:r>
              <a:rPr lang="en-GB" sz="2400" dirty="0" smtClean="0"/>
              <a:t>Why Tax Audit</a:t>
            </a:r>
            <a:endParaRPr lang="en-GB" sz="2400" dirty="0" smtClean="0">
              <a:latin typeface="Times New Roman" panose="02020603050405020304" pitchFamily="18" charset="0"/>
              <a:cs typeface="Times New Roman" panose="02020603050405020304" pitchFamily="18" charset="0"/>
            </a:endParaRPr>
          </a:p>
          <a:p>
            <a:pPr marL="457200" indent="-457200" algn="l">
              <a:buFont typeface="+mj-lt"/>
              <a:buAutoNum type="arabicPeriod"/>
            </a:pPr>
            <a:r>
              <a:rPr lang="en-GB" sz="2400" dirty="0" smtClean="0">
                <a:latin typeface="Times New Roman" panose="02020603050405020304" pitchFamily="18" charset="0"/>
                <a:cs typeface="Times New Roman" panose="02020603050405020304" pitchFamily="18" charset="0"/>
              </a:rPr>
              <a:t>Selection</a:t>
            </a:r>
            <a:r>
              <a:rPr lang="en-GB" sz="2400" baseline="0" dirty="0" smtClean="0">
                <a:latin typeface="Times New Roman" panose="02020603050405020304" pitchFamily="18" charset="0"/>
                <a:cs typeface="Times New Roman" panose="02020603050405020304" pitchFamily="18" charset="0"/>
              </a:rPr>
              <a:t> of Taxpayers for Tax Audit</a:t>
            </a:r>
            <a:endParaRPr lang="en-GB" sz="2400" dirty="0">
              <a:latin typeface="Times New Roman" panose="02020603050405020304" pitchFamily="18" charset="0"/>
              <a:cs typeface="Times New Roman" panose="02020603050405020304" pitchFamily="18" charset="0"/>
            </a:endParaRPr>
          </a:p>
          <a:p>
            <a:pPr marL="457200" indent="-457200" algn="l">
              <a:buFont typeface="+mj-lt"/>
              <a:buAutoNum type="arabicPeriod"/>
            </a:pPr>
            <a:r>
              <a:rPr lang="en-GB" sz="2400" dirty="0">
                <a:latin typeface="Times New Roman" panose="02020603050405020304" pitchFamily="18" charset="0"/>
                <a:cs typeface="Times New Roman" panose="02020603050405020304" pitchFamily="18" charset="0"/>
              </a:rPr>
              <a:t>Objectives of Tax Audit</a:t>
            </a:r>
          </a:p>
          <a:p>
            <a:pPr marL="457200" indent="-457200" algn="l">
              <a:buFont typeface="+mj-lt"/>
              <a:buAutoNum type="arabicPeriod"/>
            </a:pPr>
            <a:r>
              <a:rPr lang="en-GB" sz="2400" dirty="0" smtClean="0">
                <a:latin typeface="Times New Roman" panose="02020603050405020304" pitchFamily="18" charset="0"/>
                <a:cs typeface="Times New Roman" panose="02020603050405020304" pitchFamily="18" charset="0"/>
              </a:rPr>
              <a:t>Types </a:t>
            </a:r>
            <a:r>
              <a:rPr lang="en-GB" sz="2400" dirty="0">
                <a:latin typeface="Times New Roman" panose="02020603050405020304" pitchFamily="18" charset="0"/>
                <a:cs typeface="Times New Roman" panose="02020603050405020304" pitchFamily="18" charset="0"/>
              </a:rPr>
              <a:t>of </a:t>
            </a:r>
            <a:r>
              <a:rPr lang="en-GB" sz="2400" dirty="0" smtClean="0">
                <a:latin typeface="Times New Roman" panose="02020603050405020304" pitchFamily="18" charset="0"/>
                <a:cs typeface="Times New Roman" panose="02020603050405020304" pitchFamily="18" charset="0"/>
              </a:rPr>
              <a:t>Tax Audit </a:t>
            </a:r>
            <a:endParaRPr lang="en-GB" sz="2400" dirty="0" smtClean="0">
              <a:latin typeface="Times New Roman" panose="02020603050405020304" pitchFamily="18" charset="0"/>
              <a:cs typeface="Times New Roman" panose="02020603050405020304" pitchFamily="18" charset="0"/>
            </a:endParaRPr>
          </a:p>
          <a:p>
            <a:pPr marL="457200" indent="-457200">
              <a:buNone/>
            </a:pPr>
            <a:r>
              <a:rPr lang="en-GB" sz="2400" dirty="0" smtClean="0"/>
              <a:t>7. Overview of  the Tax Audit Process</a:t>
            </a:r>
          </a:p>
          <a:p>
            <a:pPr marL="457200" indent="-457200" algn="l">
              <a:buFont typeface="+mj-lt"/>
              <a:buAutoNum type="arabicPeriod"/>
            </a:pPr>
            <a:endParaRPr lang="en-GB" sz="2400" dirty="0">
              <a:latin typeface="Times New Roman" panose="02020603050405020304" pitchFamily="18" charset="0"/>
              <a:cs typeface="Times New Roman" panose="02020603050405020304" pitchFamily="18" charset="0"/>
            </a:endParaRPr>
          </a:p>
          <a:p>
            <a:pPr marL="0" indent="0">
              <a:buNone/>
            </a:pPr>
            <a:r>
              <a:rPr lang="en-GB" sz="2400" dirty="0">
                <a:latin typeface="Times New Roman" panose="02020603050405020304" pitchFamily="18" charset="0"/>
                <a:cs typeface="Times New Roman" panose="02020603050405020304" pitchFamily="18" charset="0"/>
              </a:rPr>
              <a:t>		 			</a:t>
            </a:r>
          </a:p>
          <a:p>
            <a:pPr marL="0" indent="0" algn="l">
              <a:buNone/>
            </a:pPr>
            <a:r>
              <a:rPr lang="en-GB" sz="2400" dirty="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p:txBody>
      </p:sp>
      <p:sp>
        <p:nvSpPr>
          <p:cNvPr id="9" name="Footer Placeholder 4"/>
          <p:cNvSpPr txBox="1">
            <a:spLocks/>
          </p:cNvSpPr>
          <p:nvPr/>
        </p:nvSpPr>
        <p:spPr>
          <a:xfrm>
            <a:off x="440502" y="6492875"/>
            <a:ext cx="7619999"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a:solidFill>
                  <a:schemeClr val="bg1"/>
                </a:solidFill>
              </a:rPr>
              <a:t>POLICY &amp; PROGRAMMES - D.T.R.D</a:t>
            </a:r>
          </a:p>
        </p:txBody>
      </p:sp>
      <p:sp>
        <p:nvSpPr>
          <p:cNvPr id="10" name="Date Placeholder 3"/>
          <p:cNvSpPr txBox="1">
            <a:spLocks/>
          </p:cNvSpPr>
          <p:nvPr/>
        </p:nvSpPr>
        <p:spPr>
          <a:xfrm>
            <a:off x="2092017" y="6545510"/>
            <a:ext cx="1146283" cy="25985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a:solidFill>
                  <a:schemeClr val="bg1"/>
                </a:solidFill>
              </a:rPr>
              <a:t>2017</a:t>
            </a:r>
          </a:p>
        </p:txBody>
      </p:sp>
    </p:spTree>
    <p:extLst>
      <p:ext uri="{BB962C8B-B14F-4D97-AF65-F5344CB8AC3E}">
        <p14:creationId xmlns="" xmlns:p14="http://schemas.microsoft.com/office/powerpoint/2010/main" val="2874905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25459" y="760295"/>
            <a:ext cx="8911687" cy="45719"/>
          </a:xfrm>
        </p:spPr>
        <p:txBody>
          <a:bodyPr>
            <a:normAutofit fontScale="90000"/>
          </a:bodyPr>
          <a:lstStyle/>
          <a:p>
            <a:pPr algn="ctr"/>
            <a:r>
              <a:rPr lang="en-GB" sz="3200" b="1" u="sng" dirty="0">
                <a:latin typeface="Times New Roman" panose="02020603050405020304" pitchFamily="18" charset="0"/>
                <a:cs typeface="Times New Roman" panose="02020603050405020304" pitchFamily="18" charset="0"/>
              </a:rPr>
              <a:t/>
            </a:r>
            <a:br>
              <a:rPr lang="en-GB" sz="3200" b="1" u="sng" dirty="0">
                <a:latin typeface="Times New Roman" panose="02020603050405020304" pitchFamily="18" charset="0"/>
                <a:cs typeface="Times New Roman" panose="02020603050405020304" pitchFamily="18" charset="0"/>
              </a:rPr>
            </a:br>
            <a:endParaRPr lang="en-GB" sz="3200" b="1" u="sng" dirty="0">
              <a:latin typeface="Times New Roman" panose="02020603050405020304" pitchFamily="18" charset="0"/>
              <a:cs typeface="Times New Roman" panose="02020603050405020304" pitchFamily="18" charset="0"/>
            </a:endParaRPr>
          </a:p>
        </p:txBody>
      </p:sp>
      <p:sp>
        <p:nvSpPr>
          <p:cNvPr id="3" name="Subtitle 2"/>
          <p:cNvSpPr>
            <a:spLocks noGrp="1"/>
          </p:cNvSpPr>
          <p:nvPr>
            <p:ph idx="1"/>
          </p:nvPr>
        </p:nvSpPr>
        <p:spPr>
          <a:xfrm>
            <a:off x="1010725" y="525958"/>
            <a:ext cx="8895275" cy="5798642"/>
          </a:xfrm>
        </p:spPr>
        <p:txBody>
          <a:bodyPr>
            <a:noAutofit/>
          </a:bodyPr>
          <a:lstStyle/>
          <a:p>
            <a:pPr marL="0" indent="0" algn="l">
              <a:buNone/>
            </a:pPr>
            <a:endParaRPr lang="en-GB" sz="2400" dirty="0" smtClean="0">
              <a:latin typeface="Times New Roman" panose="02020603050405020304" pitchFamily="18" charset="0"/>
              <a:cs typeface="Times New Roman" panose="02020603050405020304" pitchFamily="18" charset="0"/>
            </a:endParaRPr>
          </a:p>
          <a:p>
            <a:pPr marL="457200" indent="-457200" algn="l">
              <a:buNone/>
            </a:pPr>
            <a:r>
              <a:rPr lang="en-GB" sz="2400" dirty="0">
                <a:latin typeface="Times New Roman" panose="02020603050405020304" pitchFamily="18" charset="0"/>
                <a:cs typeface="Times New Roman" panose="02020603050405020304" pitchFamily="18" charset="0"/>
              </a:rPr>
              <a:t>		 			</a:t>
            </a:r>
          </a:p>
          <a:p>
            <a:pPr>
              <a:buNone/>
            </a:pPr>
            <a:r>
              <a:rPr lang="en-GB" sz="3200" b="1" dirty="0" smtClean="0"/>
              <a:t> </a:t>
            </a:r>
            <a:r>
              <a:rPr lang="en-GB" b="1" dirty="0" smtClean="0"/>
              <a:t>OBJECTIVE OF PRESENTATION </a:t>
            </a:r>
          </a:p>
          <a:p>
            <a:pPr marL="571500" indent="-571500">
              <a:buNone/>
            </a:pPr>
            <a:r>
              <a:rPr lang="en-GB" sz="2400" dirty="0" smtClean="0"/>
              <a:t>        To </a:t>
            </a:r>
            <a:r>
              <a:rPr lang="en-GB" sz="2400" dirty="0" smtClean="0"/>
              <a:t>improve understanding</a:t>
            </a:r>
            <a:r>
              <a:rPr lang="en-GB" sz="2400" baseline="0" dirty="0" smtClean="0"/>
              <a:t> of the tax audit process and engender cooperation among taxpayers and tax auditors.</a:t>
            </a:r>
          </a:p>
          <a:p>
            <a:pPr>
              <a:buNone/>
            </a:pPr>
            <a:endParaRPr lang="en-GB" dirty="0" smtClean="0"/>
          </a:p>
        </p:txBody>
      </p:sp>
      <p:sp>
        <p:nvSpPr>
          <p:cNvPr id="9" name="Footer Placeholder 4"/>
          <p:cNvSpPr txBox="1">
            <a:spLocks/>
          </p:cNvSpPr>
          <p:nvPr/>
        </p:nvSpPr>
        <p:spPr>
          <a:xfrm>
            <a:off x="440502" y="6492875"/>
            <a:ext cx="7619999" cy="329120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a:solidFill>
                  <a:schemeClr val="bg1"/>
                </a:solidFill>
              </a:rPr>
              <a:t>POLICY &amp; PROGRAMMES - D.T.R.D</a:t>
            </a:r>
          </a:p>
        </p:txBody>
      </p:sp>
      <p:sp>
        <p:nvSpPr>
          <p:cNvPr id="10" name="Date Placeholder 3"/>
          <p:cNvSpPr txBox="1">
            <a:spLocks/>
          </p:cNvSpPr>
          <p:nvPr/>
        </p:nvSpPr>
        <p:spPr>
          <a:xfrm>
            <a:off x="2092017" y="6545510"/>
            <a:ext cx="1146283" cy="25985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a:solidFill>
                  <a:schemeClr val="bg1"/>
                </a:solidFill>
              </a:rPr>
              <a:t>2017</a:t>
            </a:r>
          </a:p>
        </p:txBody>
      </p:sp>
    </p:spTree>
    <p:extLst>
      <p:ext uri="{BB962C8B-B14F-4D97-AF65-F5344CB8AC3E}">
        <p14:creationId xmlns="" xmlns:p14="http://schemas.microsoft.com/office/powerpoint/2010/main" val="48066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160" y="746760"/>
            <a:ext cx="10515600" cy="5430203"/>
          </a:xfrm>
        </p:spPr>
        <p:txBody>
          <a:bodyPr>
            <a:normAutofit/>
          </a:bodyPr>
          <a:lstStyle/>
          <a:p>
            <a:pPr marL="0" indent="0" algn="ctr">
              <a:buNone/>
            </a:pPr>
            <a:r>
              <a:rPr lang="en-GB" b="1" u="none" dirty="0" smtClean="0">
                <a:latin typeface="Times New Roman" panose="02020603050405020304" pitchFamily="18" charset="0"/>
                <a:cs typeface="Times New Roman" panose="02020603050405020304" pitchFamily="18" charset="0"/>
              </a:rPr>
              <a:t>What is a Tax Audit</a:t>
            </a:r>
          </a:p>
          <a:p>
            <a:pPr marL="457200" indent="-457200">
              <a:buFont typeface="+mj-lt"/>
              <a:buAutoNum type="arabicPeriod"/>
            </a:pPr>
            <a:endParaRPr lang="en-GB" sz="2200" i="1" dirty="0" smtClean="0">
              <a:solidFill>
                <a:srgbClr val="C0000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GB" dirty="0" smtClean="0"/>
              <a:t>It is an examination of an entity's or individual’s </a:t>
            </a:r>
            <a:r>
              <a:rPr lang="en-GB" b="1" dirty="0" smtClean="0"/>
              <a:t>tax return </a:t>
            </a:r>
            <a:r>
              <a:rPr lang="en-GB" dirty="0" smtClean="0"/>
              <a:t>to verify that financial information is being reported correctly.</a:t>
            </a:r>
          </a:p>
          <a:p>
            <a:pPr marL="457200" indent="-457200">
              <a:buFont typeface="+mj-lt"/>
              <a:buAutoNum type="arabicPeriod"/>
            </a:pPr>
            <a:r>
              <a:rPr lang="en-GB" dirty="0" smtClean="0"/>
              <a:t>An official examination of the information that a person provides to the tax authority to check that it is </a:t>
            </a:r>
            <a:r>
              <a:rPr lang="en-GB" b="1" dirty="0" smtClean="0"/>
              <a:t>accurate </a:t>
            </a:r>
            <a:r>
              <a:rPr lang="en-GB" dirty="0" smtClean="0"/>
              <a:t>and  </a:t>
            </a:r>
            <a:r>
              <a:rPr lang="en-GB" dirty="0" err="1" smtClean="0"/>
              <a:t>and</a:t>
            </a:r>
            <a:r>
              <a:rPr lang="en-GB" dirty="0" smtClean="0"/>
              <a:t> in conformity with </a:t>
            </a:r>
            <a:r>
              <a:rPr lang="en-GB" b="1" dirty="0" smtClean="0"/>
              <a:t>the law.</a:t>
            </a:r>
          </a:p>
          <a:p>
            <a:pPr marL="457200" indent="-457200">
              <a:buFont typeface="+mj-lt"/>
              <a:buAutoNum type="arabicPeriod"/>
            </a:pPr>
            <a:r>
              <a:rPr lang="en-GB" dirty="0" smtClean="0"/>
              <a:t>A tax audit is an examination of a return </a:t>
            </a:r>
            <a:r>
              <a:rPr lang="en-GB" dirty="0" err="1" smtClean="0"/>
              <a:t>vis</a:t>
            </a:r>
            <a:r>
              <a:rPr lang="en-GB" dirty="0" smtClean="0"/>
              <a:t> a </a:t>
            </a:r>
            <a:r>
              <a:rPr lang="en-GB" dirty="0" err="1" smtClean="0"/>
              <a:t>vis</a:t>
            </a:r>
            <a:r>
              <a:rPr lang="en-GB" dirty="0" smtClean="0"/>
              <a:t> the underlying financial records to determine whether the </a:t>
            </a:r>
            <a:r>
              <a:rPr lang="en-GB" b="1" dirty="0" smtClean="0"/>
              <a:t>returns</a:t>
            </a:r>
            <a:r>
              <a:rPr lang="en-GB" dirty="0" smtClean="0"/>
              <a:t> are </a:t>
            </a:r>
            <a:r>
              <a:rPr lang="en-GB" b="1" dirty="0" smtClean="0"/>
              <a:t>accurate.</a:t>
            </a:r>
          </a:p>
          <a:p>
            <a:pPr marL="0" indent="0">
              <a:buNone/>
            </a:pPr>
            <a:r>
              <a:rPr lang="en-GB" dirty="0" smtClean="0">
                <a:solidFill>
                  <a:srgbClr val="C00000"/>
                </a:solidFill>
              </a:rPr>
              <a:t>     </a:t>
            </a:r>
            <a:r>
              <a:rPr lang="en-GB" dirty="0" smtClean="0">
                <a:solidFill>
                  <a:srgbClr val="C00000"/>
                </a:solidFill>
              </a:rPr>
              <a:t>( </a:t>
            </a:r>
            <a:r>
              <a:rPr lang="en-GB" sz="2400" dirty="0" smtClean="0">
                <a:solidFill>
                  <a:srgbClr val="C00000"/>
                </a:solidFill>
              </a:rPr>
              <a:t>Revenue Administration Act 2016, Act 915 as amended(R.A.A) Section 36 &amp; 28(1) and  section 124 &amp; 125 of Income Tax Act 2015 as </a:t>
            </a:r>
            <a:r>
              <a:rPr lang="en-GB" sz="2400" dirty="0" smtClean="0">
                <a:solidFill>
                  <a:srgbClr val="C00000"/>
                </a:solidFill>
              </a:rPr>
              <a:t>amended)</a:t>
            </a:r>
            <a:endParaRPr lang="en-GB" sz="2400" dirty="0" smtClean="0"/>
          </a:p>
          <a:p>
            <a:pPr marL="0" indent="0">
              <a:buNone/>
            </a:pPr>
            <a:endParaRPr lang="en-GB" dirty="0" smtClean="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r>
              <a:rPr lang="en-US" smtClean="0"/>
              <a:t>2017</a:t>
            </a:r>
            <a:endParaRPr lang="en-US" dirty="0"/>
          </a:p>
        </p:txBody>
      </p:sp>
      <p:sp>
        <p:nvSpPr>
          <p:cNvPr id="5" name="Footer Placeholder 4"/>
          <p:cNvSpPr>
            <a:spLocks noGrp="1"/>
          </p:cNvSpPr>
          <p:nvPr>
            <p:ph type="ftr" sz="quarter" idx="11"/>
          </p:nvPr>
        </p:nvSpPr>
        <p:spPr/>
        <p:txBody>
          <a:bodyPr/>
          <a:lstStyle/>
          <a:p>
            <a:r>
              <a:rPr lang="en-US" smtClean="0"/>
              <a:t>POLICY &amp; PROGRAMMES - D.T.R.D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64920"/>
            <a:ext cx="10515600" cy="4912043"/>
          </a:xfrm>
        </p:spPr>
        <p:txBody>
          <a:bodyPr/>
          <a:lstStyle/>
          <a:p>
            <a:pPr algn="ctr">
              <a:buNone/>
            </a:pPr>
            <a:r>
              <a:rPr lang="en-GB" b="1" dirty="0" smtClean="0"/>
              <a:t>Why Tax Audit?</a:t>
            </a:r>
          </a:p>
          <a:p>
            <a:r>
              <a:rPr lang="en-GB" dirty="0" smtClean="0"/>
              <a:t>M</a:t>
            </a:r>
            <a:r>
              <a:rPr lang="en-GB" sz="2800" kern="1200" dirty="0" smtClean="0">
                <a:solidFill>
                  <a:schemeClr val="tx1"/>
                </a:solidFill>
                <a:latin typeface="Times New Roman" panose="02020603050405020304" pitchFamily="18" charset="0"/>
                <a:ea typeface="+mn-ea"/>
                <a:cs typeface="Times New Roman" panose="02020603050405020304" pitchFamily="18" charset="0"/>
              </a:rPr>
              <a:t>odern tax systems are based on self assessment and voluntary compliance. A  tax audit programme helps the Commissioner -General to know that taxpayers are complying with tax laws. </a:t>
            </a:r>
          </a:p>
          <a:p>
            <a:r>
              <a:rPr lang="en-GB" sz="2800" kern="1200" dirty="0" smtClean="0">
                <a:solidFill>
                  <a:schemeClr val="tx1"/>
                </a:solidFill>
                <a:latin typeface="Times New Roman" panose="02020603050405020304" pitchFamily="18" charset="0"/>
                <a:ea typeface="+mn-ea"/>
                <a:cs typeface="Times New Roman" panose="02020603050405020304" pitchFamily="18" charset="0"/>
              </a:rPr>
              <a:t>It is a mandate </a:t>
            </a:r>
            <a:r>
              <a:rPr lang="en-GB" dirty="0" smtClean="0"/>
              <a:t>of the Commissioner-General- </a:t>
            </a:r>
            <a:r>
              <a:rPr lang="en-GB" sz="2800" kern="1200" dirty="0" smtClean="0">
                <a:solidFill>
                  <a:schemeClr val="tx1"/>
                </a:solidFill>
                <a:latin typeface="Times New Roman" panose="02020603050405020304" pitchFamily="18" charset="0"/>
                <a:ea typeface="+mn-ea"/>
                <a:cs typeface="Times New Roman" panose="02020603050405020304" pitchFamily="18" charset="0"/>
              </a:rPr>
              <a:t>‘The Commissioner-General may, in the exercise of powers under this Act ,including section 33 and 35 audit the tax affairs of a person’ Section 36(1) of Revenue Administration Act, 2016 (Act 915) as amended referred </a:t>
            </a:r>
          </a:p>
          <a:p>
            <a:r>
              <a:rPr lang="en-GB" dirty="0" smtClean="0"/>
              <a:t>A person who has been audited may be re-audited if there are reasonable grounds</a:t>
            </a:r>
            <a:endParaRPr lang="en-GB" dirty="0"/>
          </a:p>
        </p:txBody>
      </p:sp>
      <p:sp>
        <p:nvSpPr>
          <p:cNvPr id="4" name="Date Placeholder 3"/>
          <p:cNvSpPr>
            <a:spLocks noGrp="1"/>
          </p:cNvSpPr>
          <p:nvPr>
            <p:ph type="dt" sz="half" idx="10"/>
          </p:nvPr>
        </p:nvSpPr>
        <p:spPr/>
        <p:txBody>
          <a:bodyPr/>
          <a:lstStyle/>
          <a:p>
            <a:r>
              <a:rPr lang="en-US" smtClean="0"/>
              <a:t>2017</a:t>
            </a:r>
            <a:endParaRPr lang="en-US" dirty="0"/>
          </a:p>
        </p:txBody>
      </p:sp>
      <p:sp>
        <p:nvSpPr>
          <p:cNvPr id="5" name="Footer Placeholder 4"/>
          <p:cNvSpPr>
            <a:spLocks noGrp="1"/>
          </p:cNvSpPr>
          <p:nvPr>
            <p:ph type="ftr" sz="quarter" idx="11"/>
          </p:nvPr>
        </p:nvSpPr>
        <p:spPr/>
        <p:txBody>
          <a:bodyPr/>
          <a:lstStyle/>
          <a:p>
            <a:r>
              <a:rPr lang="en-US" smtClean="0"/>
              <a:t>POLICY &amp; PROGRAMMES - D.T.R.D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822960"/>
            <a:ext cx="11017469" cy="5354003"/>
          </a:xfrm>
        </p:spPr>
        <p:txBody>
          <a:bodyPr>
            <a:normAutofit fontScale="92500" lnSpcReduction="20000"/>
          </a:bodyPr>
          <a:lstStyle/>
          <a:p>
            <a:pPr>
              <a:buNone/>
            </a:pPr>
            <a:r>
              <a:rPr lang="en-GB" sz="3200" dirty="0" smtClean="0"/>
              <a:t>                             </a:t>
            </a:r>
            <a:r>
              <a:rPr lang="en-GB" sz="3000" b="1" dirty="0" smtClean="0"/>
              <a:t>Selection of Taxpayers for Audit</a:t>
            </a:r>
          </a:p>
          <a:p>
            <a:pPr>
              <a:buNone/>
            </a:pPr>
            <a:r>
              <a:rPr lang="en-GB" sz="3000" b="1" dirty="0" smtClean="0"/>
              <a:t>Factors GRA Considers:</a:t>
            </a:r>
          </a:p>
          <a:p>
            <a:pPr lvl="0"/>
            <a:r>
              <a:rPr lang="en-US" sz="3000" dirty="0" smtClean="0"/>
              <a:t>The history of the person with respect to compliance or non- compliance with tax laws</a:t>
            </a:r>
            <a:endParaRPr lang="en-GB" sz="3000" dirty="0" smtClean="0"/>
          </a:p>
          <a:p>
            <a:pPr lvl="0"/>
            <a:r>
              <a:rPr lang="en-US" sz="3000" dirty="0" smtClean="0"/>
              <a:t>The amount of tax payable by the person </a:t>
            </a:r>
            <a:endParaRPr lang="en-GB" sz="3000" dirty="0" smtClean="0"/>
          </a:p>
          <a:p>
            <a:pPr lvl="0"/>
            <a:r>
              <a:rPr lang="en-US" sz="3000" dirty="0" smtClean="0"/>
              <a:t>The class of business or other activity conducted by the person</a:t>
            </a:r>
            <a:endParaRPr lang="en-GB" sz="3000" dirty="0" smtClean="0"/>
          </a:p>
          <a:p>
            <a:pPr lvl="0"/>
            <a:r>
              <a:rPr lang="en-US" sz="3000" dirty="0" smtClean="0"/>
              <a:t>The criteria developed under a compliance management plan, which may include random selection of returns for audit</a:t>
            </a:r>
            <a:endParaRPr lang="en-GB" sz="3000" dirty="0" smtClean="0"/>
          </a:p>
          <a:p>
            <a:pPr lvl="0"/>
            <a:r>
              <a:rPr lang="en-US" sz="3000" dirty="0" smtClean="0"/>
              <a:t>Other matters that the Commissioner-General considers relevant for ensuring the collection of tax due</a:t>
            </a:r>
            <a:endParaRPr lang="en-GB" sz="3000" dirty="0" smtClean="0"/>
          </a:p>
          <a:p>
            <a:pPr lvl="0"/>
            <a:r>
              <a:rPr lang="en-US" sz="3000" dirty="0" smtClean="0"/>
              <a:t>Intelligence information</a:t>
            </a:r>
            <a:endParaRPr lang="en-GB" sz="3000" dirty="0" smtClean="0"/>
          </a:p>
          <a:p>
            <a:pPr lvl="0"/>
            <a:r>
              <a:rPr lang="en-US" sz="3000" dirty="0" smtClean="0"/>
              <a:t>Third party information etc.</a:t>
            </a:r>
            <a:endParaRPr lang="en-GB" sz="3000" dirty="0" smtClean="0"/>
          </a:p>
          <a:p>
            <a:pPr>
              <a:buNone/>
            </a:pPr>
            <a:r>
              <a:rPr lang="en-US" sz="3200" dirty="0" smtClean="0"/>
              <a:t> </a:t>
            </a:r>
            <a:endParaRPr lang="en-GB" sz="3200" dirty="0" smtClean="0"/>
          </a:p>
          <a:p>
            <a:pPr>
              <a:buNone/>
            </a:pPr>
            <a:endParaRPr lang="en-GB" sz="3200" b="1" dirty="0" smtClean="0"/>
          </a:p>
          <a:p>
            <a:endParaRPr lang="en-GB" dirty="0"/>
          </a:p>
        </p:txBody>
      </p:sp>
      <p:sp>
        <p:nvSpPr>
          <p:cNvPr id="4" name="Date Placeholder 3"/>
          <p:cNvSpPr>
            <a:spLocks noGrp="1"/>
          </p:cNvSpPr>
          <p:nvPr>
            <p:ph type="dt" sz="half" idx="10"/>
          </p:nvPr>
        </p:nvSpPr>
        <p:spPr/>
        <p:txBody>
          <a:bodyPr/>
          <a:lstStyle/>
          <a:p>
            <a:r>
              <a:rPr lang="en-US" smtClean="0"/>
              <a:t>2017</a:t>
            </a:r>
            <a:endParaRPr lang="en-US" dirty="0"/>
          </a:p>
        </p:txBody>
      </p:sp>
      <p:sp>
        <p:nvSpPr>
          <p:cNvPr id="5" name="Footer Placeholder 4"/>
          <p:cNvSpPr>
            <a:spLocks noGrp="1"/>
          </p:cNvSpPr>
          <p:nvPr>
            <p:ph type="ftr" sz="quarter" idx="11"/>
          </p:nvPr>
        </p:nvSpPr>
        <p:spPr/>
        <p:txBody>
          <a:bodyPr/>
          <a:lstStyle/>
          <a:p>
            <a:r>
              <a:rPr lang="en-US" smtClean="0"/>
              <a:t>POLICY &amp; PROGRAMMES - D.T.R.D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3920"/>
            <a:ext cx="10515600" cy="5293043"/>
          </a:xfrm>
        </p:spPr>
        <p:txBody>
          <a:bodyPr>
            <a:normAutofit/>
          </a:bodyPr>
          <a:lstStyle/>
          <a:p>
            <a:pPr marL="0" indent="0" algn="ctr">
              <a:buNone/>
            </a:pPr>
            <a:r>
              <a:rPr lang="en-GB" sz="4000" b="1" u="none" dirty="0" smtClean="0"/>
              <a:t>OBJECTIVES OF TAX AUDIT</a:t>
            </a:r>
            <a:endParaRPr lang="en-GB" sz="3600" u="none" dirty="0" smtClean="0"/>
          </a:p>
          <a:p>
            <a:pPr marL="457200" indent="-457200">
              <a:buFont typeface="+mj-lt"/>
              <a:buAutoNum type="arabicPeriod"/>
            </a:pPr>
            <a:r>
              <a:rPr lang="en-GB" sz="3600" dirty="0" smtClean="0"/>
              <a:t>Ensure compliance </a:t>
            </a:r>
          </a:p>
          <a:p>
            <a:pPr marL="457200" indent="-457200">
              <a:buFont typeface="+mj-lt"/>
              <a:buAutoNum type="arabicPeriod"/>
            </a:pPr>
            <a:r>
              <a:rPr lang="en-GB" sz="3600" dirty="0" smtClean="0"/>
              <a:t>Revenue – collect unpaid taxes</a:t>
            </a:r>
          </a:p>
          <a:p>
            <a:pPr marL="457200" indent="-457200">
              <a:buFont typeface="+mj-lt"/>
              <a:buAutoNum type="arabicPeriod"/>
            </a:pPr>
            <a:r>
              <a:rPr lang="en-GB" sz="3600" dirty="0" smtClean="0"/>
              <a:t>Statistical Purposes – to study the habit of taxpayers and to determine how they file returns.</a:t>
            </a:r>
          </a:p>
          <a:p>
            <a:pPr marL="457200" indent="-457200">
              <a:buFont typeface="+mj-lt"/>
              <a:buAutoNum type="arabicPeriod"/>
            </a:pPr>
            <a:r>
              <a:rPr lang="en-GB" sz="3600" dirty="0" smtClean="0"/>
              <a:t>Investigate inconsistencies – e.g. consistent loss with no threat to going-concern</a:t>
            </a:r>
          </a:p>
          <a:p>
            <a:pPr marL="457200" indent="-457200">
              <a:buFont typeface="+mj-lt"/>
              <a:buAutoNum type="arabicPeriod"/>
            </a:pPr>
            <a:r>
              <a:rPr lang="en-GB" sz="3600" dirty="0" smtClean="0"/>
              <a:t>Provide tax education to taxpayers</a:t>
            </a:r>
          </a:p>
          <a:p>
            <a:endParaRPr lang="en-GB" sz="3600" dirty="0"/>
          </a:p>
        </p:txBody>
      </p:sp>
      <p:sp>
        <p:nvSpPr>
          <p:cNvPr id="4" name="Date Placeholder 3"/>
          <p:cNvSpPr>
            <a:spLocks noGrp="1"/>
          </p:cNvSpPr>
          <p:nvPr>
            <p:ph type="dt" sz="half" idx="10"/>
          </p:nvPr>
        </p:nvSpPr>
        <p:spPr/>
        <p:txBody>
          <a:bodyPr/>
          <a:lstStyle/>
          <a:p>
            <a:r>
              <a:rPr lang="en-US" smtClean="0"/>
              <a:t>2017</a:t>
            </a:r>
            <a:endParaRPr lang="en-US" dirty="0"/>
          </a:p>
        </p:txBody>
      </p:sp>
      <p:sp>
        <p:nvSpPr>
          <p:cNvPr id="5" name="Footer Placeholder 4"/>
          <p:cNvSpPr>
            <a:spLocks noGrp="1"/>
          </p:cNvSpPr>
          <p:nvPr>
            <p:ph type="ftr" sz="quarter" idx="11"/>
          </p:nvPr>
        </p:nvSpPr>
        <p:spPr/>
        <p:txBody>
          <a:bodyPr/>
          <a:lstStyle/>
          <a:p>
            <a:r>
              <a:rPr lang="en-US" smtClean="0"/>
              <a:t>POLICY &amp; PROGRAMMES - D.T.R.D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36320"/>
            <a:ext cx="10515600" cy="5140643"/>
          </a:xfrm>
        </p:spPr>
        <p:txBody>
          <a:bodyPr>
            <a:normAutofit/>
          </a:bodyPr>
          <a:lstStyle/>
          <a:p>
            <a:pPr marL="0" indent="0">
              <a:buNone/>
            </a:pPr>
            <a:r>
              <a:rPr lang="en-GB" sz="4000" b="1" dirty="0" smtClean="0"/>
              <a:t> TYPES OF TAX AU</a:t>
            </a:r>
            <a:r>
              <a:rPr lang="en-US" sz="4000" b="1" dirty="0" smtClean="0"/>
              <a:t>DIT</a:t>
            </a:r>
          </a:p>
          <a:p>
            <a:pPr marL="0" indent="0">
              <a:buNone/>
            </a:pPr>
            <a:endParaRPr lang="en-GB" sz="4000" b="1" dirty="0" smtClean="0"/>
          </a:p>
          <a:p>
            <a:r>
              <a:rPr lang="en-US" dirty="0" smtClean="0"/>
              <a:t>Desk Audit/Desk Review</a:t>
            </a:r>
          </a:p>
          <a:p>
            <a:pPr>
              <a:buNone/>
            </a:pPr>
            <a:r>
              <a:rPr lang="en-US" dirty="0" smtClean="0"/>
              <a:t>   Is performed without visiting the taxpayer’s business premises. It is conducted on the basis of  accounting documents and information requested.</a:t>
            </a:r>
          </a:p>
          <a:p>
            <a:r>
              <a:rPr lang="en-US" dirty="0" smtClean="0"/>
              <a:t>Field Audit</a:t>
            </a:r>
          </a:p>
          <a:p>
            <a:pPr>
              <a:buNone/>
            </a:pPr>
            <a:r>
              <a:rPr lang="en-US" dirty="0" smtClean="0"/>
              <a:t>   It is performed at the taxpayer’s business  premises and may be performed as a comprehensive audit or issue based audit etc</a:t>
            </a:r>
          </a:p>
          <a:p>
            <a:pPr>
              <a:buNone/>
            </a:pPr>
            <a:endParaRPr lang="en-US" dirty="0" smtClean="0"/>
          </a:p>
          <a:p>
            <a:endParaRPr lang="en-GB" dirty="0"/>
          </a:p>
        </p:txBody>
      </p:sp>
      <p:sp>
        <p:nvSpPr>
          <p:cNvPr id="4" name="Date Placeholder 3"/>
          <p:cNvSpPr>
            <a:spLocks noGrp="1"/>
          </p:cNvSpPr>
          <p:nvPr>
            <p:ph type="dt" sz="half" idx="10"/>
          </p:nvPr>
        </p:nvSpPr>
        <p:spPr/>
        <p:txBody>
          <a:bodyPr/>
          <a:lstStyle/>
          <a:p>
            <a:r>
              <a:rPr lang="en-US" smtClean="0"/>
              <a:t>2017</a:t>
            </a:r>
            <a:endParaRPr lang="en-US" dirty="0"/>
          </a:p>
        </p:txBody>
      </p:sp>
      <p:sp>
        <p:nvSpPr>
          <p:cNvPr id="5" name="Footer Placeholder 4"/>
          <p:cNvSpPr>
            <a:spLocks noGrp="1"/>
          </p:cNvSpPr>
          <p:nvPr>
            <p:ph type="ftr" sz="quarter" idx="11"/>
          </p:nvPr>
        </p:nvSpPr>
        <p:spPr/>
        <p:txBody>
          <a:bodyPr/>
          <a:lstStyle/>
          <a:p>
            <a:r>
              <a:rPr lang="en-US" smtClean="0"/>
              <a:t>POLICY &amp; PROGRAMMES - D.T.R.D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GB" sz="3200" b="1" u="none" dirty="0">
                <a:latin typeface="Times New Roman" panose="02020603050405020304" pitchFamily="18" charset="0"/>
                <a:cs typeface="Times New Roman" panose="02020603050405020304" pitchFamily="18" charset="0"/>
              </a:rPr>
              <a:t>TYPES OF </a:t>
            </a:r>
            <a:r>
              <a:rPr lang="en-GB" u="none" dirty="0" smtClean="0">
                <a:latin typeface="Times New Roman" panose="02020603050405020304" pitchFamily="18" charset="0"/>
                <a:cs typeface="Times New Roman" panose="02020603050405020304" pitchFamily="18" charset="0"/>
              </a:rPr>
              <a:t>FIELD</a:t>
            </a:r>
            <a:r>
              <a:rPr lang="en-GB" sz="3200" b="1" u="none" dirty="0" smtClean="0">
                <a:latin typeface="Times New Roman" panose="02020603050405020304" pitchFamily="18" charset="0"/>
                <a:cs typeface="Times New Roman" panose="02020603050405020304" pitchFamily="18" charset="0"/>
              </a:rPr>
              <a:t>  </a:t>
            </a:r>
            <a:r>
              <a:rPr lang="en-GB" sz="3200" b="1" u="none" dirty="0">
                <a:latin typeface="Times New Roman" panose="02020603050405020304" pitchFamily="18" charset="0"/>
                <a:cs typeface="Times New Roman" panose="02020603050405020304" pitchFamily="18" charset="0"/>
              </a:rPr>
              <a:t>AUDIT</a:t>
            </a:r>
            <a:r>
              <a:rPr lang="en-GB" sz="3200" b="1" u="sng" dirty="0">
                <a:latin typeface="Times New Roman" panose="02020603050405020304" pitchFamily="18" charset="0"/>
                <a:cs typeface="Times New Roman" panose="02020603050405020304" pitchFamily="18" charset="0"/>
              </a:rPr>
              <a:t/>
            </a:r>
            <a:br>
              <a:rPr lang="en-GB" sz="3200" b="1" u="sng" dirty="0">
                <a:latin typeface="Times New Roman" panose="02020603050405020304" pitchFamily="18" charset="0"/>
                <a:cs typeface="Times New Roman" panose="02020603050405020304" pitchFamily="18" charset="0"/>
              </a:rPr>
            </a:br>
            <a:endParaRPr lang="en-AU" sz="3200"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sz="2400" dirty="0">
                <a:latin typeface="Times New Roman" panose="02020603050405020304" pitchFamily="18" charset="0"/>
                <a:cs typeface="Times New Roman" panose="02020603050405020304" pitchFamily="18" charset="0"/>
              </a:rPr>
              <a:t>Comprehensive </a:t>
            </a:r>
            <a:r>
              <a:rPr lang="en-GB" sz="2400" dirty="0" smtClean="0">
                <a:latin typeface="Times New Roman" panose="02020603050405020304" pitchFamily="18" charset="0"/>
                <a:cs typeface="Times New Roman" panose="02020603050405020304" pitchFamily="18" charset="0"/>
              </a:rPr>
              <a:t>audit- may be conducted on all tax types and for various years up to three years or more</a:t>
            </a:r>
            <a:endParaRPr lang="en-GB"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400" dirty="0">
                <a:latin typeface="Times New Roman" panose="02020603050405020304" pitchFamily="18" charset="0"/>
                <a:cs typeface="Times New Roman" panose="02020603050405020304" pitchFamily="18" charset="0"/>
              </a:rPr>
              <a:t>Issue-based/Technical  audit </a:t>
            </a:r>
            <a:r>
              <a:rPr lang="en-GB" sz="2400" dirty="0" smtClean="0">
                <a:latin typeface="Times New Roman" panose="02020603050405020304" pitchFamily="18" charset="0"/>
                <a:cs typeface="Times New Roman" panose="02020603050405020304" pitchFamily="18" charset="0"/>
              </a:rPr>
              <a:t>–no more than one tax type and no more than one or two accounting periods</a:t>
            </a:r>
            <a:endParaRPr lang="en-GB"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400" dirty="0">
                <a:latin typeface="Times New Roman" panose="02020603050405020304" pitchFamily="18" charset="0"/>
                <a:cs typeface="Times New Roman" panose="02020603050405020304" pitchFamily="18" charset="0"/>
              </a:rPr>
              <a:t>Specific tax type </a:t>
            </a:r>
            <a:r>
              <a:rPr lang="en-GB" sz="2400" dirty="0" smtClean="0">
                <a:latin typeface="Times New Roman" panose="02020603050405020304" pitchFamily="18" charset="0"/>
                <a:cs typeface="Times New Roman" panose="02020603050405020304" pitchFamily="18" charset="0"/>
              </a:rPr>
              <a:t>audit-conducted on most recent  reporting periods</a:t>
            </a:r>
            <a:endParaRPr lang="en-GB"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400" dirty="0">
                <a:latin typeface="Times New Roman" panose="02020603050405020304" pitchFamily="18" charset="0"/>
                <a:cs typeface="Times New Roman" panose="02020603050405020304" pitchFamily="18" charset="0"/>
              </a:rPr>
              <a:t>Refund </a:t>
            </a:r>
            <a:r>
              <a:rPr lang="en-GB" sz="2400" dirty="0" smtClean="0">
                <a:latin typeface="Times New Roman" panose="02020603050405020304" pitchFamily="18" charset="0"/>
                <a:cs typeface="Times New Roman" panose="02020603050405020304" pitchFamily="18" charset="0"/>
              </a:rPr>
              <a:t>audit- A person may apply to the CG for a refund tax paid in excess of tax liability (both direct and indirect taxes)</a:t>
            </a:r>
            <a:endParaRPr lang="en-GB"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GB" sz="2400" dirty="0">
                <a:latin typeface="Times New Roman" panose="02020603050405020304" pitchFamily="18" charset="0"/>
                <a:cs typeface="Times New Roman" panose="02020603050405020304" pitchFamily="18" charset="0"/>
              </a:rPr>
              <a:t>Others – e.g. Emergency </a:t>
            </a:r>
            <a:r>
              <a:rPr lang="en-GB" sz="2400" dirty="0" smtClean="0">
                <a:latin typeface="Times New Roman" panose="02020603050405020304" pitchFamily="18" charset="0"/>
                <a:cs typeface="Times New Roman" panose="02020603050405020304" pitchFamily="18" charset="0"/>
              </a:rPr>
              <a:t>Audit- is performed without notice because special circumstances exist and may proceed only permission of the court.</a:t>
            </a:r>
          </a:p>
          <a:p>
            <a:pPr marL="457200" indent="-457200">
              <a:buNone/>
            </a:pPr>
            <a:r>
              <a:rPr lang="en-GB" sz="2400" dirty="0" smtClean="0">
                <a:latin typeface="Times New Roman" panose="02020603050405020304" pitchFamily="18" charset="0"/>
                <a:cs typeface="Times New Roman" panose="02020603050405020304" pitchFamily="18" charset="0"/>
              </a:rPr>
              <a:t> </a:t>
            </a:r>
            <a:r>
              <a:rPr lang="en-GB" sz="2400" dirty="0">
                <a:solidFill>
                  <a:srgbClr val="FF0000"/>
                </a:solidFill>
                <a:latin typeface="Times New Roman" panose="02020603050405020304" pitchFamily="18" charset="0"/>
                <a:cs typeface="Times New Roman" panose="02020603050405020304" pitchFamily="18" charset="0"/>
              </a:rPr>
              <a:t>(section </a:t>
            </a:r>
            <a:r>
              <a:rPr lang="en-GB" sz="2400" dirty="0" smtClean="0">
                <a:solidFill>
                  <a:srgbClr val="FF0000"/>
                </a:solidFill>
                <a:latin typeface="Times New Roman" panose="02020603050405020304" pitchFamily="18" charset="0"/>
                <a:cs typeface="Times New Roman" panose="02020603050405020304" pitchFamily="18" charset="0"/>
              </a:rPr>
              <a:t>33 and 66 </a:t>
            </a:r>
            <a:r>
              <a:rPr lang="en-GB" sz="2400" dirty="0">
                <a:solidFill>
                  <a:srgbClr val="FF0000"/>
                </a:solidFill>
                <a:latin typeface="Times New Roman" panose="02020603050405020304" pitchFamily="18" charset="0"/>
                <a:cs typeface="Times New Roman" panose="02020603050405020304" pitchFamily="18" charset="0"/>
              </a:rPr>
              <a:t>of the RAA, Act 915)</a:t>
            </a:r>
          </a:p>
        </p:txBody>
      </p:sp>
      <p:sp>
        <p:nvSpPr>
          <p:cNvPr id="7" name="Date Placeholder 6"/>
          <p:cNvSpPr>
            <a:spLocks noGrp="1"/>
          </p:cNvSpPr>
          <p:nvPr>
            <p:ph type="dt" sz="half" idx="10"/>
          </p:nvPr>
        </p:nvSpPr>
        <p:spPr/>
        <p:txBody>
          <a:bodyPr/>
          <a:lstStyle/>
          <a:p>
            <a:r>
              <a:rPr lang="en-US" sz="1100" dirty="0">
                <a:solidFill>
                  <a:schemeClr val="bg1"/>
                </a:solidFill>
              </a:rPr>
              <a:t>2017</a:t>
            </a:r>
          </a:p>
        </p:txBody>
      </p:sp>
      <p:sp>
        <p:nvSpPr>
          <p:cNvPr id="11" name="Footer Placeholder 10"/>
          <p:cNvSpPr>
            <a:spLocks noGrp="1"/>
          </p:cNvSpPr>
          <p:nvPr>
            <p:ph type="ftr" sz="quarter" idx="11"/>
          </p:nvPr>
        </p:nvSpPr>
        <p:spPr/>
        <p:txBody>
          <a:bodyPr/>
          <a:lstStyle/>
          <a:p>
            <a:r>
              <a:rPr lang="en-US" sz="1100" dirty="0">
                <a:solidFill>
                  <a:schemeClr val="bg1"/>
                </a:solidFill>
              </a:rPr>
              <a:t>POLICY &amp; PROGRAMMES - D.T.R.D</a:t>
            </a:r>
          </a:p>
        </p:txBody>
      </p:sp>
    </p:spTree>
    <p:extLst>
      <p:ext uri="{BB962C8B-B14F-4D97-AF65-F5344CB8AC3E}">
        <p14:creationId xmlns="" xmlns:p14="http://schemas.microsoft.com/office/powerpoint/2010/main" val="2320557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2" id="{798CDC9A-215B-4E96-8E01-20A6043F3E84}" vid="{8A56379B-A72D-487F-9FA6-792DB62290F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2999</TotalTime>
  <Words>1186</Words>
  <Application>Microsoft Office PowerPoint</Application>
  <PresentationFormat>Custom</PresentationFormat>
  <Paragraphs>176</Paragraphs>
  <Slides>18</Slides>
  <Notes>3</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1_Office Theme</vt:lpstr>
      <vt:lpstr>GHANA REVENUE AUTHORITY     TAX AUDIT PRESENTATION TO GhIE </vt:lpstr>
      <vt:lpstr>   OUTLINE OF PRESENTATION </vt:lpstr>
      <vt:lpstr> </vt:lpstr>
      <vt:lpstr>Slide 4</vt:lpstr>
      <vt:lpstr>Slide 5</vt:lpstr>
      <vt:lpstr>Slide 6</vt:lpstr>
      <vt:lpstr>Slide 7</vt:lpstr>
      <vt:lpstr>Slide 8</vt:lpstr>
      <vt:lpstr>TYPES OF FIELD  AUDIT </vt:lpstr>
      <vt:lpstr>  OVERVIEW OF AUDIT PROCESS FOR  THE ADITEE OR TAXPAYER  </vt:lpstr>
      <vt:lpstr>Slide 11</vt:lpstr>
      <vt:lpstr>Slide 12</vt:lpstr>
      <vt:lpstr>Slide 13</vt:lpstr>
      <vt:lpstr>Slide 14</vt:lpstr>
      <vt:lpstr>Slide 15</vt:lpstr>
      <vt:lpstr>Slide 16</vt:lpstr>
      <vt:lpstr>Slide 17</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OF PRESENTATION</dc:title>
  <dc:creator>PnP-USER</dc:creator>
  <cp:lastModifiedBy>Aim high sch.Complex</cp:lastModifiedBy>
  <cp:revision>286</cp:revision>
  <cp:lastPrinted>2017-03-17T15:07:13Z</cp:lastPrinted>
  <dcterms:created xsi:type="dcterms:W3CDTF">2017-02-27T09:31:30Z</dcterms:created>
  <dcterms:modified xsi:type="dcterms:W3CDTF">2023-09-07T15:14:37Z</dcterms:modified>
</cp:coreProperties>
</file>