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305" r:id="rId3"/>
    <p:sldId id="306" r:id="rId4"/>
    <p:sldId id="260" r:id="rId5"/>
    <p:sldId id="261" r:id="rId6"/>
    <p:sldId id="263" r:id="rId7"/>
    <p:sldId id="301" r:id="rId8"/>
    <p:sldId id="289" r:id="rId9"/>
    <p:sldId id="290" r:id="rId10"/>
    <p:sldId id="269" r:id="rId11"/>
    <p:sldId id="304" r:id="rId12"/>
    <p:sldId id="302" r:id="rId13"/>
    <p:sldId id="303" r:id="rId14"/>
    <p:sldId id="288" r:id="rId15"/>
    <p:sldId id="291" r:id="rId16"/>
    <p:sldId id="292" r:id="rId17"/>
    <p:sldId id="293" r:id="rId18"/>
    <p:sldId id="296" r:id="rId19"/>
    <p:sldId id="299" r:id="rId20"/>
    <p:sldId id="298" r:id="rId21"/>
    <p:sldId id="300" r:id="rId22"/>
    <p:sldId id="307" r:id="rId23"/>
    <p:sldId id="297" r:id="rId24"/>
    <p:sldId id="281"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dulai.yakubu78@outlook.com" initials="a" lastIdx="1" clrIdx="0">
    <p:extLst>
      <p:ext uri="{19B8F6BF-5375-455C-9EA6-DF929625EA0E}">
        <p15:presenceInfo xmlns:p15="http://schemas.microsoft.com/office/powerpoint/2012/main" userId="a6a479338371732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65F"/>
    <a:srgbClr val="0036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autoAdjust="0"/>
  </p:normalViewPr>
  <p:slideViewPr>
    <p:cSldViewPr snapToGrid="0">
      <p:cViewPr varScale="1">
        <p:scale>
          <a:sx n="74" d="100"/>
          <a:sy n="74" d="100"/>
        </p:scale>
        <p:origin x="576" y="72"/>
      </p:cViewPr>
      <p:guideLst>
        <p:guide orient="horz" pos="2160"/>
        <p:guide pos="3840"/>
      </p:guideLst>
    </p:cSldViewPr>
  </p:slideViewPr>
  <p:outlineViewPr>
    <p:cViewPr>
      <p:scale>
        <a:sx n="33" d="100"/>
        <a:sy n="33" d="100"/>
      </p:scale>
      <p:origin x="90" y="1852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B43F268-AADB-4534-A058-71D1A4C7D30C}" type="datetimeFigureOut">
              <a:rPr lang="en-US" smtClean="0"/>
              <a:pPr/>
              <a:t>9/7/2023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r>
              <a:rPr lang="en-US"/>
              <a:t>1</a:t>
            </a:r>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2BFF9A6-61D0-49BB-A019-B851C0578919}" type="slidenum">
              <a:rPr lang="en-US" smtClean="0"/>
              <a:pPr/>
              <a:t>‹#›</a:t>
            </a:fld>
            <a:endParaRPr lang="en-US"/>
          </a:p>
        </p:txBody>
      </p:sp>
    </p:spTree>
    <p:extLst>
      <p:ext uri="{BB962C8B-B14F-4D97-AF65-F5344CB8AC3E}">
        <p14:creationId xmlns:p14="http://schemas.microsoft.com/office/powerpoint/2010/main" val="352452663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61199732-B1C3-4866-8042-AB1700916E41}" type="datetimeFigureOut">
              <a:rPr lang="en-US" smtClean="0"/>
              <a:pPr/>
              <a:t>9/7/2023</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r>
              <a:rPr lang="en-US"/>
              <a:t>1</a:t>
            </a:r>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6228E61-07EA-4EA5-9ECA-2353EE3B6B47}" type="slidenum">
              <a:rPr lang="en-US" smtClean="0"/>
              <a:pPr/>
              <a:t>‹#›</a:t>
            </a:fld>
            <a:endParaRPr lang="en-US"/>
          </a:p>
        </p:txBody>
      </p:sp>
    </p:spTree>
    <p:extLst>
      <p:ext uri="{BB962C8B-B14F-4D97-AF65-F5344CB8AC3E}">
        <p14:creationId xmlns:p14="http://schemas.microsoft.com/office/powerpoint/2010/main" val="162456954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00365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30254" y="107261"/>
            <a:ext cx="2675492" cy="1015102"/>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59262" y="2535629"/>
            <a:ext cx="4814153" cy="4814153"/>
          </a:xfrm>
          <a:prstGeom prst="rect">
            <a:avLst/>
          </a:prstGeom>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6498969"/>
            <a:ext cx="12192000" cy="349812"/>
          </a:xfrm>
          <a:prstGeom prst="rect">
            <a:avLst/>
          </a:prstGeom>
        </p:spPr>
      </p:pic>
      <p:pic>
        <p:nvPicPr>
          <p:cNvPr id="14" name="Picture 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67296" y="306479"/>
            <a:ext cx="7377778" cy="723809"/>
          </a:xfrm>
          <a:prstGeom prst="rect">
            <a:avLst/>
          </a:prstGeom>
        </p:spPr>
      </p:pic>
    </p:spTree>
    <p:extLst>
      <p:ext uri="{BB962C8B-B14F-4D97-AF65-F5344CB8AC3E}">
        <p14:creationId xmlns:p14="http://schemas.microsoft.com/office/powerpoint/2010/main" val="4157188070"/>
      </p:ext>
    </p:extLst>
  </p:cSld>
  <p:clrMapOvr>
    <a:masterClrMapping/>
  </p:clrMapOvr>
  <p:transition>
    <p:wipe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89B73E-297C-4DDE-9684-02D746218279}" type="slidenum">
              <a:rPr lang="en-GB" smtClean="0"/>
              <a:pPr/>
              <a:t>‹#›</a:t>
            </a:fld>
            <a:endParaRPr lang="en-GB"/>
          </a:p>
        </p:txBody>
      </p:sp>
    </p:spTree>
    <p:extLst>
      <p:ext uri="{BB962C8B-B14F-4D97-AF65-F5344CB8AC3E}">
        <p14:creationId xmlns:p14="http://schemas.microsoft.com/office/powerpoint/2010/main" val="1136844224"/>
      </p:ext>
    </p:extLst>
  </p:cSld>
  <p:clrMapOvr>
    <a:masterClrMapping/>
  </p:clrMapOvr>
  <p:transition>
    <p:wipe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89B73E-297C-4DDE-9684-02D746218279}" type="slidenum">
              <a:rPr lang="en-GB" smtClean="0"/>
              <a:pPr/>
              <a:t>‹#›</a:t>
            </a:fld>
            <a:endParaRPr lang="en-GB"/>
          </a:p>
        </p:txBody>
      </p:sp>
    </p:spTree>
    <p:extLst>
      <p:ext uri="{BB962C8B-B14F-4D97-AF65-F5344CB8AC3E}">
        <p14:creationId xmlns:p14="http://schemas.microsoft.com/office/powerpoint/2010/main" val="977318280"/>
      </p:ext>
    </p:extLst>
  </p:cSld>
  <p:clrMapOvr>
    <a:masterClrMapping/>
  </p:clrMapOvr>
  <p:transition>
    <p:wipe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98523" y="0"/>
            <a:ext cx="2193477" cy="832222"/>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6498969"/>
            <a:ext cx="12192000" cy="349812"/>
          </a:xfrm>
          <a:prstGeom prst="rect">
            <a:avLst/>
          </a:prstGeom>
        </p:spPr>
      </p:pic>
    </p:spTree>
    <p:extLst>
      <p:ext uri="{BB962C8B-B14F-4D97-AF65-F5344CB8AC3E}">
        <p14:creationId xmlns:p14="http://schemas.microsoft.com/office/powerpoint/2010/main" val="4140167656"/>
      </p:ext>
    </p:extLst>
  </p:cSld>
  <p:clrMapOvr>
    <a:masterClrMapping/>
  </p:clrMapOvr>
  <p:transition>
    <p:wipe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89B73E-297C-4DDE-9684-02D746218279}" type="slidenum">
              <a:rPr lang="en-GB" smtClean="0"/>
              <a:pPr/>
              <a:t>‹#›</a:t>
            </a:fld>
            <a:endParaRPr lang="en-GB"/>
          </a:p>
        </p:txBody>
      </p:sp>
    </p:spTree>
    <p:extLst>
      <p:ext uri="{BB962C8B-B14F-4D97-AF65-F5344CB8AC3E}">
        <p14:creationId xmlns:p14="http://schemas.microsoft.com/office/powerpoint/2010/main" val="1523550625"/>
      </p:ext>
    </p:extLst>
  </p:cSld>
  <p:clrMapOvr>
    <a:masterClrMapping/>
  </p:clrMapOvr>
  <p:transition>
    <p:wipe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89B73E-297C-4DDE-9684-02D746218279}" type="slidenum">
              <a:rPr lang="en-GB" smtClean="0"/>
              <a:pPr/>
              <a:t>‹#›</a:t>
            </a:fld>
            <a:endParaRPr lang="en-GB"/>
          </a:p>
        </p:txBody>
      </p:sp>
    </p:spTree>
    <p:extLst>
      <p:ext uri="{BB962C8B-B14F-4D97-AF65-F5344CB8AC3E}">
        <p14:creationId xmlns:p14="http://schemas.microsoft.com/office/powerpoint/2010/main" val="3211307065"/>
      </p:ext>
    </p:extLst>
  </p:cSld>
  <p:clrMapOvr>
    <a:masterClrMapping/>
  </p:clrMapOvr>
  <p:transition>
    <p:wipe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689B73E-297C-4DDE-9684-02D746218279}" type="slidenum">
              <a:rPr lang="en-GB" smtClean="0"/>
              <a:pPr/>
              <a:t>‹#›</a:t>
            </a:fld>
            <a:endParaRPr lang="en-GB"/>
          </a:p>
        </p:txBody>
      </p:sp>
    </p:spTree>
    <p:extLst>
      <p:ext uri="{BB962C8B-B14F-4D97-AF65-F5344CB8AC3E}">
        <p14:creationId xmlns:p14="http://schemas.microsoft.com/office/powerpoint/2010/main" val="1591262370"/>
      </p:ext>
    </p:extLst>
  </p:cSld>
  <p:clrMapOvr>
    <a:masterClrMapping/>
  </p:clrMapOvr>
  <p:transition>
    <p:wipe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89B73E-297C-4DDE-9684-02D746218279}" type="slidenum">
              <a:rPr lang="en-GB" smtClean="0"/>
              <a:pPr/>
              <a:t>‹#›</a:t>
            </a:fld>
            <a:endParaRPr lang="en-GB"/>
          </a:p>
        </p:txBody>
      </p:sp>
    </p:spTree>
    <p:extLst>
      <p:ext uri="{BB962C8B-B14F-4D97-AF65-F5344CB8AC3E}">
        <p14:creationId xmlns:p14="http://schemas.microsoft.com/office/powerpoint/2010/main" val="2875229505"/>
      </p:ext>
    </p:extLst>
  </p:cSld>
  <p:clrMapOvr>
    <a:masterClrMapping/>
  </p:clrMapOvr>
  <p:transition>
    <p:wipe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89B73E-297C-4DDE-9684-02D746218279}" type="slidenum">
              <a:rPr lang="en-GB" smtClean="0"/>
              <a:pPr/>
              <a:t>‹#›</a:t>
            </a:fld>
            <a:endParaRPr lang="en-GB"/>
          </a:p>
        </p:txBody>
      </p:sp>
    </p:spTree>
    <p:extLst>
      <p:ext uri="{BB962C8B-B14F-4D97-AF65-F5344CB8AC3E}">
        <p14:creationId xmlns:p14="http://schemas.microsoft.com/office/powerpoint/2010/main" val="4088926572"/>
      </p:ext>
    </p:extLst>
  </p:cSld>
  <p:clrMapOvr>
    <a:masterClrMapping/>
  </p:clrMapOvr>
  <p:transition>
    <p:wipe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89B73E-297C-4DDE-9684-02D746218279}" type="slidenum">
              <a:rPr lang="en-GB" smtClean="0"/>
              <a:pPr/>
              <a:t>‹#›</a:t>
            </a:fld>
            <a:endParaRPr lang="en-GB"/>
          </a:p>
        </p:txBody>
      </p:sp>
    </p:spTree>
    <p:extLst>
      <p:ext uri="{BB962C8B-B14F-4D97-AF65-F5344CB8AC3E}">
        <p14:creationId xmlns:p14="http://schemas.microsoft.com/office/powerpoint/2010/main" val="1650332451"/>
      </p:ext>
    </p:extLst>
  </p:cSld>
  <p:clrMapOvr>
    <a:masterClrMapping/>
  </p:clrMapOvr>
  <p:transition>
    <p:wipe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89B73E-297C-4DDE-9684-02D746218279}" type="slidenum">
              <a:rPr lang="en-GB" smtClean="0"/>
              <a:pPr/>
              <a:t>‹#›</a:t>
            </a:fld>
            <a:endParaRPr lang="en-GB"/>
          </a:p>
        </p:txBody>
      </p:sp>
    </p:spTree>
    <p:extLst>
      <p:ext uri="{BB962C8B-B14F-4D97-AF65-F5344CB8AC3E}">
        <p14:creationId xmlns:p14="http://schemas.microsoft.com/office/powerpoint/2010/main" val="1046131455"/>
      </p:ext>
    </p:extLst>
  </p:cSld>
  <p:clrMapOvr>
    <a:masterClrMapping/>
  </p:clrMapOvr>
  <p:transition>
    <p:wipe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89B73E-297C-4DDE-9684-02D746218279}" type="slidenum">
              <a:rPr lang="en-GB" smtClean="0"/>
              <a:pPr/>
              <a:t>‹#›</a:t>
            </a:fld>
            <a:endParaRPr lang="en-GB"/>
          </a:p>
        </p:txBody>
      </p:sp>
    </p:spTree>
    <p:extLst>
      <p:ext uri="{BB962C8B-B14F-4D97-AF65-F5344CB8AC3E}">
        <p14:creationId xmlns:p14="http://schemas.microsoft.com/office/powerpoint/2010/main" val="4283244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u"/>
  </p:transition>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7600" y="1947333"/>
            <a:ext cx="7247467" cy="1873553"/>
          </a:xfrm>
          <a:solidFill>
            <a:schemeClr val="bg1">
              <a:lumMod val="95000"/>
            </a:schemeClr>
          </a:solidFill>
        </p:spPr>
        <p:txBody>
          <a:bodyPr>
            <a:normAutofit fontScale="90000"/>
          </a:bodyPr>
          <a:lstStyle/>
          <a:p>
            <a:r>
              <a:rPr lang="en-US" sz="4800" dirty="0"/>
              <a:t/>
            </a:r>
            <a:br>
              <a:rPr lang="en-US" sz="4800" dirty="0"/>
            </a:br>
            <a:r>
              <a:rPr lang="en-US" sz="4800" dirty="0"/>
              <a:t/>
            </a:r>
            <a:br>
              <a:rPr lang="en-US" sz="4800" dirty="0"/>
            </a:br>
            <a:r>
              <a:rPr lang="en-US" sz="4800" dirty="0"/>
              <a:t/>
            </a:r>
            <a:br>
              <a:rPr lang="en-US" sz="4800" dirty="0"/>
            </a:br>
            <a:r>
              <a:rPr lang="en-US" sz="4800" dirty="0"/>
              <a:t/>
            </a:r>
            <a:br>
              <a:rPr lang="en-US" sz="4800" dirty="0"/>
            </a:br>
            <a:r>
              <a:rPr lang="en-US" sz="4800" dirty="0"/>
              <a:t/>
            </a:r>
            <a:br>
              <a:rPr lang="en-US" sz="4800" dirty="0"/>
            </a:br>
            <a:r>
              <a:rPr lang="en-US" sz="4800" dirty="0"/>
              <a:t/>
            </a:r>
            <a:br>
              <a:rPr lang="en-US" sz="4800" dirty="0"/>
            </a:br>
            <a:r>
              <a:rPr lang="en-US" sz="4800" dirty="0"/>
              <a:t/>
            </a:r>
            <a:br>
              <a:rPr lang="en-US" sz="4800" dirty="0"/>
            </a:br>
            <a:r>
              <a:rPr lang="en-US" sz="4800" dirty="0"/>
              <a:t/>
            </a:r>
            <a:br>
              <a:rPr lang="en-US" sz="4800" dirty="0"/>
            </a:br>
            <a:r>
              <a:rPr lang="en-US" sz="4800" dirty="0"/>
              <a:t/>
            </a:r>
            <a:br>
              <a:rPr lang="en-US" sz="4800" dirty="0"/>
            </a:br>
            <a:r>
              <a:rPr lang="en-US" sz="4800" dirty="0"/>
              <a:t/>
            </a:r>
            <a:br>
              <a:rPr lang="en-US" sz="4800" dirty="0"/>
            </a:br>
            <a:r>
              <a:rPr lang="en-US" sz="4800" dirty="0"/>
              <a:t/>
            </a:r>
            <a:br>
              <a:rPr lang="en-US" sz="4800" dirty="0"/>
            </a:br>
            <a:r>
              <a:rPr lang="en-US" sz="4800" dirty="0"/>
              <a:t/>
            </a:r>
            <a:br>
              <a:rPr lang="en-US" sz="4800" dirty="0"/>
            </a:br>
            <a:r>
              <a:rPr lang="en-US" sz="4800" dirty="0" smtClean="0"/>
              <a:t>A BRIEF REVIEW OF WITHHOLDING TAXES UNDER THE TAX LAWS</a:t>
            </a:r>
            <a:endParaRPr lang="en-GB" sz="4500" dirty="0"/>
          </a:p>
        </p:txBody>
      </p:sp>
      <p:sp>
        <p:nvSpPr>
          <p:cNvPr id="3" name="Subtitle 2"/>
          <p:cNvSpPr>
            <a:spLocks noGrp="1"/>
          </p:cNvSpPr>
          <p:nvPr>
            <p:ph type="subTitle" idx="1"/>
          </p:nvPr>
        </p:nvSpPr>
        <p:spPr>
          <a:xfrm>
            <a:off x="1240971" y="2351314"/>
            <a:ext cx="9427029" cy="1469572"/>
          </a:xfrm>
        </p:spPr>
        <p:txBody>
          <a:bodyPr>
            <a:noAutofit/>
          </a:bodyPr>
          <a:lstStyle/>
          <a:p>
            <a:pPr>
              <a:lnSpc>
                <a:spcPct val="170000"/>
              </a:lnSpc>
            </a:pPr>
            <a:endParaRPr lang="en-US" sz="1800" b="1" dirty="0" smtClean="0">
              <a:solidFill>
                <a:srgbClr val="FF0000"/>
              </a:solidFill>
            </a:endParaRPr>
          </a:p>
          <a:p>
            <a:pPr>
              <a:lnSpc>
                <a:spcPct val="170000"/>
              </a:lnSpc>
            </a:pPr>
            <a:r>
              <a:rPr lang="en-US" sz="1800" b="1" dirty="0" smtClean="0">
                <a:solidFill>
                  <a:srgbClr val="FF0000"/>
                </a:solidFill>
              </a:rPr>
              <a:t>  </a:t>
            </a:r>
          </a:p>
          <a:p>
            <a:pPr>
              <a:lnSpc>
                <a:spcPct val="170000"/>
              </a:lnSpc>
            </a:pPr>
            <a:endParaRPr lang="en-US" sz="1800" b="1" dirty="0" smtClean="0">
              <a:solidFill>
                <a:srgbClr val="FF0000"/>
              </a:solidFill>
            </a:endParaRPr>
          </a:p>
          <a:p>
            <a:pPr>
              <a:lnSpc>
                <a:spcPct val="170000"/>
              </a:lnSpc>
            </a:pPr>
            <a:endParaRPr lang="en-US" sz="1800" b="1" dirty="0">
              <a:solidFill>
                <a:srgbClr val="FF0000"/>
              </a:solidFill>
            </a:endParaRPr>
          </a:p>
          <a:p>
            <a:pPr>
              <a:lnSpc>
                <a:spcPct val="170000"/>
              </a:lnSpc>
            </a:pPr>
            <a:endParaRPr lang="en-US" sz="1800" b="1" dirty="0">
              <a:solidFill>
                <a:srgbClr val="FF0000"/>
              </a:solidFill>
            </a:endParaRPr>
          </a:p>
          <a:p>
            <a:pPr>
              <a:lnSpc>
                <a:spcPct val="170000"/>
              </a:lnSpc>
            </a:pPr>
            <a:endParaRPr lang="en-US" sz="1800" b="1" dirty="0">
              <a:solidFill>
                <a:srgbClr val="FF0000"/>
              </a:solidFill>
            </a:endParaRPr>
          </a:p>
        </p:txBody>
      </p:sp>
    </p:spTree>
    <p:extLst>
      <p:ext uri="{BB962C8B-B14F-4D97-AF65-F5344CB8AC3E}">
        <p14:creationId xmlns:p14="http://schemas.microsoft.com/office/powerpoint/2010/main" val="899463901"/>
      </p:ext>
    </p:extLst>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a:t>
            </a:r>
            <a:endParaRPr lang="en-US" sz="3600" dirty="0"/>
          </a:p>
        </p:txBody>
      </p:sp>
      <p:sp>
        <p:nvSpPr>
          <p:cNvPr id="3" name="Content Placeholder 2"/>
          <p:cNvSpPr>
            <a:spLocks noGrp="1"/>
          </p:cNvSpPr>
          <p:nvPr>
            <p:ph idx="1"/>
          </p:nvPr>
        </p:nvSpPr>
        <p:spPr>
          <a:xfrm>
            <a:off x="838200" y="785611"/>
            <a:ext cx="10515600" cy="5391352"/>
          </a:xfrm>
        </p:spPr>
        <p:txBody>
          <a:bodyPr>
            <a:normAutofit fontScale="85000" lnSpcReduction="20000"/>
          </a:bodyPr>
          <a:lstStyle/>
          <a:p>
            <a:pPr marL="0" indent="0">
              <a:buNone/>
            </a:pPr>
            <a:r>
              <a:rPr lang="en-US" b="1" dirty="0" smtClean="0"/>
              <a:t>SECTION 116 WITHHOLDINGS CONT.</a:t>
            </a:r>
          </a:p>
          <a:p>
            <a:pPr marL="0" indent="0">
              <a:buNone/>
            </a:pPr>
            <a:r>
              <a:rPr lang="en-US" b="1" dirty="0" smtClean="0"/>
              <a:t>Section 116 (2) of Act 896 </a:t>
            </a:r>
            <a:r>
              <a:rPr lang="en-US" dirty="0" smtClean="0"/>
              <a:t>is to the effect that, a resident person, other than an individual, shall withhold tax on the gross amount of the payment at the rate specified in the First Schedule when the person makes a payment to another resident person who does not fall within subsection (1) or section 114 for</a:t>
            </a:r>
          </a:p>
          <a:p>
            <a:pPr marL="514350" indent="-514350">
              <a:buFont typeface="+mj-lt"/>
              <a:buAutoNum type="alphaLcPeriod"/>
            </a:pPr>
            <a:r>
              <a:rPr lang="en-US" dirty="0"/>
              <a:t>t</a:t>
            </a:r>
            <a:r>
              <a:rPr lang="en-US" dirty="0" smtClean="0"/>
              <a:t>he supply or use of goods</a:t>
            </a:r>
          </a:p>
          <a:p>
            <a:pPr marL="514350" indent="-514350">
              <a:buFont typeface="+mj-lt"/>
              <a:buAutoNum type="alphaLcPeriod"/>
            </a:pPr>
            <a:r>
              <a:rPr lang="en-US" dirty="0" smtClean="0"/>
              <a:t>Supply of any works or</a:t>
            </a:r>
          </a:p>
          <a:p>
            <a:pPr marL="514350" indent="-514350">
              <a:buFont typeface="+mj-lt"/>
              <a:buAutoNum type="alphaLcPeriod"/>
            </a:pPr>
            <a:r>
              <a:rPr lang="en-US" dirty="0" smtClean="0"/>
              <a:t>Supply of services</a:t>
            </a:r>
          </a:p>
          <a:p>
            <a:pPr marL="0" indent="0">
              <a:buNone/>
            </a:pPr>
            <a:r>
              <a:rPr lang="en-US" dirty="0" smtClean="0"/>
              <a:t>In respect of a contract between the payee and the resident person.</a:t>
            </a:r>
          </a:p>
          <a:p>
            <a:pPr marL="0" indent="0">
              <a:buNone/>
            </a:pPr>
            <a:r>
              <a:rPr lang="en-US" dirty="0" smtClean="0"/>
              <a:t>NB: </a:t>
            </a:r>
            <a:r>
              <a:rPr lang="en-US" b="1" dirty="0" smtClean="0"/>
              <a:t>subsection (2)</a:t>
            </a:r>
            <a:r>
              <a:rPr lang="en-US" dirty="0" smtClean="0"/>
              <a:t> applies to a contract between the payee and a resident person where the  amount of the contract exceeds </a:t>
            </a:r>
            <a:r>
              <a:rPr lang="en-US" b="1" dirty="0" smtClean="0"/>
              <a:t>two thousand currency points.</a:t>
            </a:r>
          </a:p>
          <a:p>
            <a:pPr marL="0" indent="0">
              <a:buNone/>
            </a:pPr>
            <a:r>
              <a:rPr lang="en-US" dirty="0" smtClean="0"/>
              <a:t>For the purpose of determining whether a contract meets the two thousand threshold, two or more contracts in respect of the same goods, works or service shall be treated as a single contract.</a:t>
            </a:r>
            <a:endParaRPr lang="en-US" dirty="0"/>
          </a:p>
          <a:p>
            <a:pPr marL="0" indent="0" algn="ctr">
              <a:buNone/>
            </a:pPr>
            <a:endParaRPr lang="en-US" sz="1400" dirty="0"/>
          </a:p>
          <a:p>
            <a:pPr marL="0" indent="0" algn="ctr">
              <a:buNone/>
            </a:pPr>
            <a:endParaRPr lang="en-US" sz="1400" dirty="0"/>
          </a:p>
        </p:txBody>
      </p:sp>
    </p:spTree>
    <p:extLst>
      <p:ext uri="{BB962C8B-B14F-4D97-AF65-F5344CB8AC3E}">
        <p14:creationId xmlns:p14="http://schemas.microsoft.com/office/powerpoint/2010/main" val="3202443376"/>
      </p:ext>
    </p:extLst>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91673"/>
            <a:ext cx="10515600" cy="5185290"/>
          </a:xfrm>
        </p:spPr>
        <p:txBody>
          <a:bodyPr>
            <a:normAutofit/>
          </a:bodyPr>
          <a:lstStyle/>
          <a:p>
            <a:pPr marL="0" indent="0">
              <a:buNone/>
            </a:pPr>
            <a:r>
              <a:rPr lang="en-US" b="1" dirty="0"/>
              <a:t>Section 116A </a:t>
            </a:r>
            <a:r>
              <a:rPr lang="en-US" b="1" dirty="0" smtClean="0"/>
              <a:t>inserted</a:t>
            </a:r>
          </a:p>
          <a:p>
            <a:pPr marL="0" indent="0">
              <a:buNone/>
            </a:pPr>
            <a:r>
              <a:rPr lang="en-US" dirty="0" smtClean="0"/>
              <a:t>9.The principal enactment is amended by the insertion after section 116</a:t>
            </a:r>
            <a:r>
              <a:rPr lang="en-US" dirty="0"/>
              <a:t>, </a:t>
            </a:r>
            <a:r>
              <a:rPr lang="en-US" dirty="0" smtClean="0"/>
              <a:t>of</a:t>
            </a:r>
          </a:p>
          <a:p>
            <a:pPr marL="0" indent="0">
              <a:buNone/>
            </a:pPr>
            <a:r>
              <a:rPr lang="en-US" dirty="0" smtClean="0"/>
              <a:t>Withholding from consideration on realization of assets and liabilities </a:t>
            </a:r>
          </a:p>
          <a:p>
            <a:pPr marL="0" indent="0">
              <a:buNone/>
            </a:pPr>
            <a:r>
              <a:rPr lang="en-US" dirty="0" smtClean="0"/>
              <a:t>116A. Where a resident person other than an </a:t>
            </a:r>
            <a:r>
              <a:rPr lang="en-US" dirty="0"/>
              <a:t>individual pays consideration to </a:t>
            </a:r>
            <a:r>
              <a:rPr lang="en-US" dirty="0" smtClean="0"/>
              <a:t>another person with respect to the realization of an asset or a liability which does not fall under section 115, the resident person shall withhold tax on the gross amount at the rate of </a:t>
            </a:r>
            <a:r>
              <a:rPr lang="en-US" b="1" dirty="0" smtClean="0"/>
              <a:t>3% for a resident person and 10% for a non-resident person</a:t>
            </a:r>
          </a:p>
          <a:p>
            <a:pPr marL="0" indent="0">
              <a:buNone/>
            </a:pPr>
            <a:endParaRPr lang="en-US" dirty="0"/>
          </a:p>
        </p:txBody>
      </p:sp>
    </p:spTree>
    <p:extLst>
      <p:ext uri="{BB962C8B-B14F-4D97-AF65-F5344CB8AC3E}">
        <p14:creationId xmlns:p14="http://schemas.microsoft.com/office/powerpoint/2010/main" val="602727773"/>
      </p:ext>
    </p:extLst>
  </p:cSld>
  <p:clrMapOvr>
    <a:masterClrMapping/>
  </p:clrMapOvr>
  <p:transition>
    <p:wipe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30310"/>
            <a:ext cx="10515600" cy="5146653"/>
          </a:xfrm>
        </p:spPr>
        <p:txBody>
          <a:bodyPr/>
          <a:lstStyle/>
          <a:p>
            <a:pPr marL="0" indent="0">
              <a:buNone/>
            </a:pPr>
            <a:r>
              <a:rPr lang="en-US" b="1" dirty="0" smtClean="0"/>
              <a:t>iv. WITHHOLDING VAT</a:t>
            </a:r>
            <a:endParaRPr lang="en-US" b="1" dirty="0"/>
          </a:p>
          <a:p>
            <a:pPr marL="0" indent="0">
              <a:buNone/>
            </a:pPr>
            <a:r>
              <a:rPr lang="en-US" sz="2000" dirty="0" smtClean="0"/>
              <a:t>The </a:t>
            </a:r>
            <a:r>
              <a:rPr lang="en-US" sz="2000" b="1" dirty="0" smtClean="0"/>
              <a:t>Value Added Tax (Amendment)(No. 2) Act, 2017 (Act 954) </a:t>
            </a:r>
            <a:r>
              <a:rPr lang="en-US" sz="2000" dirty="0" smtClean="0"/>
              <a:t>amended section 47 of the principal enactment by the insertion of 47A, 47B and 47C</a:t>
            </a:r>
          </a:p>
          <a:p>
            <a:pPr marL="0" indent="0">
              <a:buNone/>
            </a:pPr>
            <a:r>
              <a:rPr lang="en-US" dirty="0"/>
              <a:t> </a:t>
            </a:r>
            <a:r>
              <a:rPr lang="en-US" dirty="0" smtClean="0"/>
              <a:t>    </a:t>
            </a:r>
            <a:r>
              <a:rPr lang="en-US" b="1" dirty="0" smtClean="0"/>
              <a:t>47A.  Appointment of Value Added Tax Withholding Agent </a:t>
            </a:r>
          </a:p>
          <a:p>
            <a:pPr marL="0" indent="0">
              <a:buNone/>
            </a:pPr>
            <a:r>
              <a:rPr lang="en-US" dirty="0"/>
              <a:t> </a:t>
            </a:r>
            <a:r>
              <a:rPr lang="en-US" dirty="0" smtClean="0"/>
              <a:t> </a:t>
            </a:r>
            <a:r>
              <a:rPr lang="en-US" sz="2000" dirty="0" smtClean="0"/>
              <a:t>The Commissioner-General may in writing appoint a Value Added Tax Withholding Agent for the Authority.</a:t>
            </a:r>
            <a:endParaRPr lang="en-US" sz="2000" dirty="0"/>
          </a:p>
          <a:p>
            <a:pPr marL="0" indent="0">
              <a:buNone/>
            </a:pPr>
            <a:r>
              <a:rPr lang="en-US" b="1" dirty="0" smtClean="0"/>
              <a:t>     47B. Duties of a Value Added tax Withholding Agent</a:t>
            </a:r>
          </a:p>
          <a:p>
            <a:pPr marL="0" indent="0">
              <a:buNone/>
            </a:pPr>
            <a:r>
              <a:rPr lang="en-US" sz="2000" dirty="0" smtClean="0"/>
              <a:t>The appointed agent shall perform the following duties:</a:t>
            </a:r>
            <a:endParaRPr lang="en-US" sz="2000" dirty="0"/>
          </a:p>
          <a:p>
            <a:r>
              <a:rPr lang="en-US" sz="2000" dirty="0" smtClean="0"/>
              <a:t> Withhold from the payment to a registered VAT trader, 7% of the taxable output value of standard rated supplies; and</a:t>
            </a:r>
          </a:p>
          <a:p>
            <a:r>
              <a:rPr lang="en-US" sz="2000" dirty="0" smtClean="0"/>
              <a:t>At the time of making payment for the standard rated supplies, issue a withholding VAT Credit Certificate in the form prescribed by the C-G to the supplier.</a:t>
            </a:r>
          </a:p>
          <a:p>
            <a:endParaRPr lang="en-US" dirty="0"/>
          </a:p>
        </p:txBody>
      </p:sp>
    </p:spTree>
    <p:extLst>
      <p:ext uri="{BB962C8B-B14F-4D97-AF65-F5344CB8AC3E}">
        <p14:creationId xmlns:p14="http://schemas.microsoft.com/office/powerpoint/2010/main" val="373597580"/>
      </p:ext>
    </p:extLst>
  </p:cSld>
  <p:clrMapOvr>
    <a:masterClrMapping/>
  </p:clrMapOvr>
  <p:transition>
    <p:wipe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07583"/>
            <a:ext cx="10515600" cy="5069380"/>
          </a:xfrm>
        </p:spPr>
        <p:txBody>
          <a:bodyPr/>
          <a:lstStyle/>
          <a:p>
            <a:pPr marL="0" indent="0">
              <a:buNone/>
            </a:pPr>
            <a:r>
              <a:rPr lang="en-US" b="1" dirty="0" smtClean="0"/>
              <a:t>47C. Scope of VAT Withholding Agent</a:t>
            </a:r>
          </a:p>
          <a:p>
            <a:r>
              <a:rPr lang="en-US" sz="2000" dirty="0" smtClean="0"/>
              <a:t>VAT registered entities whose supplies are zero rated; and</a:t>
            </a:r>
          </a:p>
          <a:p>
            <a:r>
              <a:rPr lang="en-US" sz="2000" dirty="0" smtClean="0"/>
              <a:t>Selected Government and other VAT registered entities</a:t>
            </a:r>
          </a:p>
          <a:p>
            <a:pPr marL="0" indent="0">
              <a:buNone/>
            </a:pPr>
            <a:endParaRPr lang="en-US" sz="2000" dirty="0" smtClean="0"/>
          </a:p>
          <a:p>
            <a:pPr marL="0" indent="0">
              <a:buNone/>
            </a:pPr>
            <a:r>
              <a:rPr lang="en-US" b="1" dirty="0" smtClean="0"/>
              <a:t>The Act also amended section 52 of the Principal enactment by the addition of subsection (9)</a:t>
            </a:r>
          </a:p>
          <a:p>
            <a:pPr marL="0" indent="0">
              <a:buNone/>
            </a:pPr>
            <a:r>
              <a:rPr lang="en-US" sz="2000" dirty="0" smtClean="0"/>
              <a:t>Despite subsections (4) and (5), a VAT Withholding Agent shall, not later than the 15</a:t>
            </a:r>
            <a:r>
              <a:rPr lang="en-US" sz="2000" baseline="30000" dirty="0" smtClean="0"/>
              <a:t>th</a:t>
            </a:r>
            <a:r>
              <a:rPr lang="en-US" sz="2000" dirty="0" smtClean="0"/>
              <a:t> day of the month immediately following the month to which the returns relates,</a:t>
            </a:r>
          </a:p>
          <a:p>
            <a:r>
              <a:rPr lang="en-US" sz="2000" dirty="0" smtClean="0"/>
              <a:t>Submit to the C-G returns relating to the VAT withheld under 47B for each period in accordance with the prescribed form; and</a:t>
            </a:r>
            <a:endParaRPr lang="en-US" sz="2000" dirty="0"/>
          </a:p>
          <a:p>
            <a:r>
              <a:rPr lang="en-US" sz="2000" dirty="0" smtClean="0"/>
              <a:t>Pay the amount withheld for each period to the Commissioner-General</a:t>
            </a:r>
            <a:endParaRPr lang="en-US" sz="2000" dirty="0"/>
          </a:p>
        </p:txBody>
      </p:sp>
    </p:spTree>
    <p:extLst>
      <p:ext uri="{BB962C8B-B14F-4D97-AF65-F5344CB8AC3E}">
        <p14:creationId xmlns:p14="http://schemas.microsoft.com/office/powerpoint/2010/main" val="3339788569"/>
      </p:ext>
    </p:extLst>
  </p:cSld>
  <p:clrMapOvr>
    <a:masterClrMapping/>
  </p:clrMapOvr>
  <p:transition>
    <p:wipe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72732"/>
            <a:ext cx="10515600" cy="917956"/>
          </a:xfrm>
        </p:spPr>
        <p:txBody>
          <a:bodyPr>
            <a:normAutofit/>
          </a:bodyPr>
          <a:lstStyle/>
          <a:p>
            <a:r>
              <a:rPr lang="en-US" sz="2800" b="1" dirty="0" smtClean="0"/>
              <a:t>STATEMENT AND PAYMENT OF TAX WITHELD OR TREATED AS WITHHELD</a:t>
            </a:r>
            <a:endParaRPr lang="en-US" sz="2800" b="1" dirty="0"/>
          </a:p>
        </p:txBody>
      </p:sp>
      <p:sp>
        <p:nvSpPr>
          <p:cNvPr id="3" name="Content Placeholder 2"/>
          <p:cNvSpPr>
            <a:spLocks noGrp="1"/>
          </p:cNvSpPr>
          <p:nvPr>
            <p:ph idx="1"/>
          </p:nvPr>
        </p:nvSpPr>
        <p:spPr>
          <a:xfrm>
            <a:off x="838200" y="1574800"/>
            <a:ext cx="10515600" cy="4826000"/>
          </a:xfrm>
        </p:spPr>
        <p:txBody>
          <a:bodyPr>
            <a:noAutofit/>
          </a:bodyPr>
          <a:lstStyle/>
          <a:p>
            <a:pPr marL="0" lvl="0" indent="0">
              <a:spcBef>
                <a:spcPts val="0"/>
              </a:spcBef>
              <a:buNone/>
            </a:pPr>
            <a:endParaRPr lang="en-US" sz="1800" dirty="0"/>
          </a:p>
          <a:p>
            <a:pPr marL="0" lvl="0" indent="0">
              <a:spcBef>
                <a:spcPts val="0"/>
              </a:spcBef>
              <a:buNone/>
            </a:pPr>
            <a:r>
              <a:rPr lang="en-US" b="1" dirty="0" smtClean="0"/>
              <a:t>Section 117 (1) of Act 896 </a:t>
            </a:r>
            <a:r>
              <a:rPr lang="en-US" dirty="0" smtClean="0"/>
              <a:t>as amended is to the effect that a withholding agent shall pay to the Commissioner-General within </a:t>
            </a:r>
            <a:r>
              <a:rPr lang="en-US" b="1" dirty="0" smtClean="0"/>
              <a:t>fifteen days </a:t>
            </a:r>
            <a:r>
              <a:rPr lang="en-US" dirty="0" smtClean="0"/>
              <a:t>after the end of each calendar month, a tax that has been withheld during the month.</a:t>
            </a:r>
          </a:p>
          <a:p>
            <a:pPr marL="0" lvl="0" indent="0">
              <a:spcBef>
                <a:spcPts val="0"/>
              </a:spcBef>
              <a:buNone/>
            </a:pPr>
            <a:endParaRPr lang="en-US" dirty="0" smtClean="0"/>
          </a:p>
          <a:p>
            <a:pPr marL="0" lvl="0" indent="0">
              <a:spcBef>
                <a:spcPts val="0"/>
              </a:spcBef>
              <a:buNone/>
            </a:pPr>
            <a:r>
              <a:rPr lang="en-US" b="1" dirty="0" smtClean="0"/>
              <a:t>Subsection (2) of Section 117 of Act 896 </a:t>
            </a:r>
            <a:r>
              <a:rPr lang="en-US" dirty="0" smtClean="0"/>
              <a:t>stipulates that a withholding agent shall file with the Commissioner-General within </a:t>
            </a:r>
            <a:r>
              <a:rPr lang="en-US" b="1" dirty="0" smtClean="0"/>
              <a:t>fifteen days </a:t>
            </a:r>
            <a:r>
              <a:rPr lang="en-US" dirty="0" smtClean="0"/>
              <a:t>after the end of each calendar month, a return prescribed by the Commissioner-General.</a:t>
            </a:r>
            <a:endParaRPr lang="en-US" dirty="0"/>
          </a:p>
        </p:txBody>
      </p:sp>
    </p:spTree>
    <p:extLst>
      <p:ext uri="{BB962C8B-B14F-4D97-AF65-F5344CB8AC3E}">
        <p14:creationId xmlns:p14="http://schemas.microsoft.com/office/powerpoint/2010/main" val="2135681414"/>
      </p:ext>
    </p:extLst>
  </p:cSld>
  <p:clrMapOvr>
    <a:masterClrMapping/>
  </p:clrMapOvr>
  <p:transition>
    <p:wipe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WITHHOLDING CERTIFICATE</a:t>
            </a:r>
            <a:endParaRPr lang="en-US" sz="3200" b="1" dirty="0"/>
          </a:p>
        </p:txBody>
      </p:sp>
      <p:sp>
        <p:nvSpPr>
          <p:cNvPr id="3" name="Content Placeholder 2"/>
          <p:cNvSpPr>
            <a:spLocks noGrp="1"/>
          </p:cNvSpPr>
          <p:nvPr>
            <p:ph idx="1"/>
          </p:nvPr>
        </p:nvSpPr>
        <p:spPr>
          <a:xfrm>
            <a:off x="1074882" y="1760071"/>
            <a:ext cx="10515600" cy="4760307"/>
          </a:xfrm>
        </p:spPr>
        <p:txBody>
          <a:bodyPr>
            <a:normAutofit fontScale="92500" lnSpcReduction="10000"/>
          </a:bodyPr>
          <a:lstStyle/>
          <a:p>
            <a:pPr marL="0" indent="0">
              <a:buNone/>
            </a:pPr>
            <a:r>
              <a:rPr lang="en-US" sz="3600" b="1" dirty="0" smtClean="0"/>
              <a:t>Section 118 (1) of Act 896 </a:t>
            </a:r>
            <a:r>
              <a:rPr lang="en-US" sz="3600" dirty="0" smtClean="0"/>
              <a:t>stipulates that a withholding agent shall prepare and serve on a withholdee a withholding certificate in the prescribed form.</a:t>
            </a:r>
          </a:p>
          <a:p>
            <a:pPr marL="0" indent="0">
              <a:buNone/>
            </a:pPr>
            <a:r>
              <a:rPr lang="en-US" sz="3600" dirty="0" smtClean="0"/>
              <a:t>The withholding certificate shall cover a calendar month and shall be served on the withholdee within thirty days after the end of the month.</a:t>
            </a:r>
          </a:p>
          <a:p>
            <a:pPr marL="0" indent="0">
              <a:buNone/>
            </a:pPr>
            <a:r>
              <a:rPr lang="en-US" sz="3600" dirty="0" smtClean="0"/>
              <a:t>NB: In filing the withholding return, if the </a:t>
            </a:r>
            <a:r>
              <a:rPr lang="en-US" sz="3600" dirty="0" err="1" smtClean="0"/>
              <a:t>withhodee’s</a:t>
            </a:r>
            <a:r>
              <a:rPr lang="en-US" sz="3600" smtClean="0"/>
              <a:t> TIN/GUIN </a:t>
            </a:r>
            <a:r>
              <a:rPr lang="en-US" sz="3600" dirty="0" smtClean="0"/>
              <a:t>is provided, the </a:t>
            </a:r>
            <a:r>
              <a:rPr lang="en-US" sz="3600" dirty="0" err="1" smtClean="0"/>
              <a:t>withholdee’s</a:t>
            </a:r>
            <a:r>
              <a:rPr lang="en-US" sz="3600" dirty="0" smtClean="0"/>
              <a:t> ledger will be credited directly, and there will be no need for the withholding certificate. </a:t>
            </a:r>
            <a:endParaRPr lang="en-US" sz="3600" dirty="0"/>
          </a:p>
        </p:txBody>
      </p:sp>
    </p:spTree>
    <p:extLst>
      <p:ext uri="{BB962C8B-B14F-4D97-AF65-F5344CB8AC3E}">
        <p14:creationId xmlns:p14="http://schemas.microsoft.com/office/powerpoint/2010/main" val="2444875956"/>
      </p:ext>
    </p:extLst>
  </p:cSld>
  <p:clrMapOvr>
    <a:masterClrMapping/>
  </p:clrMapOvr>
  <p:transition>
    <p:wipe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46975"/>
            <a:ext cx="10515600" cy="943713"/>
          </a:xfrm>
        </p:spPr>
        <p:txBody>
          <a:bodyPr>
            <a:normAutofit/>
          </a:bodyPr>
          <a:lstStyle/>
          <a:p>
            <a:r>
              <a:rPr lang="en-US" sz="3200" b="1" dirty="0" smtClean="0"/>
              <a:t>FINAL WITHHOLDING PAYMENT</a:t>
            </a:r>
            <a:endParaRPr lang="en-US" sz="3200" b="1"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Section 119 of the Income Tax Act, 2015 (Act,896) </a:t>
            </a:r>
            <a:r>
              <a:rPr lang="en-US" dirty="0" smtClean="0"/>
              <a:t>as amended, specifies payments which constitute final withholding payments. Some of these payments are;</a:t>
            </a:r>
          </a:p>
          <a:p>
            <a:pPr marL="571500" indent="-571500">
              <a:buFont typeface="+mj-lt"/>
              <a:buAutoNum type="romanLcPeriod"/>
            </a:pPr>
            <a:r>
              <a:rPr lang="en-US" sz="2400" dirty="0" smtClean="0"/>
              <a:t>Dividends paid by a resident company</a:t>
            </a:r>
          </a:p>
          <a:p>
            <a:pPr marL="571500" indent="-571500">
              <a:buFont typeface="+mj-lt"/>
              <a:buAutoNum type="romanLcPeriod"/>
            </a:pPr>
            <a:r>
              <a:rPr lang="en-US" sz="2400" dirty="0" smtClean="0"/>
              <a:t>Rent paid to a resident individual under a lease of land or a building, with or without associated fittings, situated in the country, other than rent received by an individual in conducting business, sale or letting</a:t>
            </a:r>
          </a:p>
          <a:p>
            <a:pPr marL="571500" indent="-571500">
              <a:buFont typeface="+mj-lt"/>
              <a:buAutoNum type="romanLcPeriod"/>
            </a:pPr>
            <a:r>
              <a:rPr lang="en-US" sz="2400" dirty="0" smtClean="0"/>
              <a:t>Rent other than rent received in conducting a business of sale or letting, paid to a person other than an individual under a lease of land or a building situate in Ghana, with or without associated fittings and fixtures.</a:t>
            </a:r>
            <a:endParaRPr lang="en-US" dirty="0"/>
          </a:p>
          <a:p>
            <a:pPr marL="571500" indent="-571500">
              <a:buFont typeface="+mj-lt"/>
              <a:buAutoNum type="romanLcPeriod"/>
            </a:pPr>
            <a:r>
              <a:rPr lang="en-US" sz="2400" dirty="0" smtClean="0"/>
              <a:t>Winnings from lottery</a:t>
            </a:r>
          </a:p>
        </p:txBody>
      </p:sp>
    </p:spTree>
    <p:extLst>
      <p:ext uri="{BB962C8B-B14F-4D97-AF65-F5344CB8AC3E}">
        <p14:creationId xmlns:p14="http://schemas.microsoft.com/office/powerpoint/2010/main" val="2464763484"/>
      </p:ext>
    </p:extLst>
  </p:cSld>
  <p:clrMapOvr>
    <a:masterClrMapping/>
  </p:clrMapOvr>
  <p:transition>
    <p:wipe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53037"/>
            <a:ext cx="10515600" cy="737651"/>
          </a:xfrm>
        </p:spPr>
        <p:txBody>
          <a:bodyPr>
            <a:normAutofit/>
          </a:bodyPr>
          <a:lstStyle/>
          <a:p>
            <a:r>
              <a:rPr lang="en-US" sz="3200" b="1" dirty="0" smtClean="0"/>
              <a:t>FINAL WITHHOLDING PAYMENT CONT.</a:t>
            </a:r>
            <a:endParaRPr lang="en-US" sz="3200" b="1" dirty="0"/>
          </a:p>
        </p:txBody>
      </p:sp>
      <p:sp>
        <p:nvSpPr>
          <p:cNvPr id="3" name="Content Placeholder 2"/>
          <p:cNvSpPr>
            <a:spLocks noGrp="1"/>
          </p:cNvSpPr>
          <p:nvPr>
            <p:ph idx="1"/>
          </p:nvPr>
        </p:nvSpPr>
        <p:spPr/>
        <p:txBody>
          <a:bodyPr/>
          <a:lstStyle/>
          <a:p>
            <a:pPr marL="0" indent="0">
              <a:buNone/>
            </a:pPr>
            <a:r>
              <a:rPr lang="en-US" sz="3200" dirty="0" smtClean="0"/>
              <a:t>iii. Payments made to a non-resident person that are subject to withholding other than payments derived through a </a:t>
            </a:r>
            <a:r>
              <a:rPr lang="en-US" sz="3200" b="1" dirty="0" smtClean="0"/>
              <a:t>Ghanaian permanent establishment</a:t>
            </a:r>
            <a:r>
              <a:rPr lang="en-US" dirty="0" smtClean="0"/>
              <a:t>.</a:t>
            </a:r>
            <a:endParaRPr lang="en-US" dirty="0"/>
          </a:p>
        </p:txBody>
      </p:sp>
    </p:spTree>
    <p:extLst>
      <p:ext uri="{BB962C8B-B14F-4D97-AF65-F5344CB8AC3E}">
        <p14:creationId xmlns:p14="http://schemas.microsoft.com/office/powerpoint/2010/main" val="626148846"/>
      </p:ext>
    </p:extLst>
  </p:cSld>
  <p:clrMapOvr>
    <a:masterClrMapping/>
  </p:clrMapOvr>
  <p:transition>
    <p:wipe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1522"/>
            <a:ext cx="10515600" cy="669702"/>
          </a:xfrm>
        </p:spPr>
        <p:txBody>
          <a:bodyPr>
            <a:normAutofit/>
          </a:bodyPr>
          <a:lstStyle/>
          <a:p>
            <a:r>
              <a:rPr lang="en-US" sz="3200" b="1" dirty="0" smtClean="0"/>
              <a:t>EXEMPTION PROCEDURES</a:t>
            </a:r>
            <a:endParaRPr lang="en-US" sz="3200" b="1" dirty="0"/>
          </a:p>
        </p:txBody>
      </p:sp>
      <p:sp>
        <p:nvSpPr>
          <p:cNvPr id="3" name="Content Placeholder 2"/>
          <p:cNvSpPr>
            <a:spLocks noGrp="1"/>
          </p:cNvSpPr>
          <p:nvPr>
            <p:ph idx="1"/>
          </p:nvPr>
        </p:nvSpPr>
        <p:spPr>
          <a:xfrm>
            <a:off x="703729" y="1812178"/>
            <a:ext cx="10515600" cy="4351338"/>
          </a:xfrm>
        </p:spPr>
        <p:txBody>
          <a:bodyPr>
            <a:normAutofit fontScale="92500"/>
          </a:bodyPr>
          <a:lstStyle/>
          <a:p>
            <a:pPr marL="514350" indent="-514350">
              <a:buFont typeface="+mj-lt"/>
              <a:buAutoNum type="arabicPeriod"/>
            </a:pPr>
            <a:r>
              <a:rPr lang="en-US" sz="3600" b="1" dirty="0" smtClean="0"/>
              <a:t>Charitable Organisations (Section 97 of Act 896</a:t>
            </a:r>
            <a:r>
              <a:rPr lang="en-US" sz="3600" dirty="0" smtClean="0"/>
              <a:t>)</a:t>
            </a:r>
          </a:p>
          <a:p>
            <a:pPr marL="0" indent="0">
              <a:buNone/>
            </a:pPr>
            <a:r>
              <a:rPr lang="en-US" dirty="0" smtClean="0"/>
              <a:t>Section 97(1) of the Income Tax Act, 2015 (Act 896) is to the effect that, the Commissioner-General may approve an entity as a charitable organization for the purposes of the Income Tax Act.</a:t>
            </a:r>
          </a:p>
          <a:p>
            <a:pPr marL="0" indent="0">
              <a:buNone/>
            </a:pPr>
            <a:r>
              <a:rPr lang="en-US" dirty="0" smtClean="0"/>
              <a:t>Section 97(2) of 896 stipulates that the C-G shall, before approving an entity under subsection (1), ensure that</a:t>
            </a:r>
          </a:p>
          <a:p>
            <a:pPr marL="514350" indent="-514350">
              <a:buFont typeface="+mj-lt"/>
              <a:buAutoNum type="alphaLcParenR"/>
            </a:pPr>
            <a:r>
              <a:rPr lang="en-US" dirty="0" smtClean="0"/>
              <a:t>The entity is establish to operate as</a:t>
            </a:r>
          </a:p>
          <a:p>
            <a:pPr marL="1485900" lvl="2" indent="-571500">
              <a:buFont typeface="+mj-lt"/>
              <a:buAutoNum type="romanLcPeriod"/>
            </a:pPr>
            <a:r>
              <a:rPr lang="en-US" dirty="0" smtClean="0"/>
              <a:t>charitable institution which is of public nature</a:t>
            </a:r>
          </a:p>
          <a:p>
            <a:pPr marL="1485900" lvl="2" indent="-571500">
              <a:buFont typeface="+mj-lt"/>
              <a:buAutoNum type="romanLcPeriod"/>
            </a:pPr>
            <a:r>
              <a:rPr lang="en-US" dirty="0" smtClean="0"/>
              <a:t>A religious institution which is of a public nature</a:t>
            </a:r>
          </a:p>
          <a:p>
            <a:pPr marL="1485900" lvl="2" indent="-571500">
              <a:buFont typeface="+mj-lt"/>
              <a:buAutoNum type="romanLcPeriod"/>
            </a:pPr>
            <a:r>
              <a:rPr lang="en-US" dirty="0" smtClean="0"/>
              <a:t>A body of persons formed for the purpose of promoting social activities or sporting activities      </a:t>
            </a:r>
          </a:p>
        </p:txBody>
      </p:sp>
    </p:spTree>
    <p:extLst>
      <p:ext uri="{BB962C8B-B14F-4D97-AF65-F5344CB8AC3E}">
        <p14:creationId xmlns:p14="http://schemas.microsoft.com/office/powerpoint/2010/main" val="3646656104"/>
      </p:ext>
    </p:extLst>
  </p:cSld>
  <p:clrMapOvr>
    <a:masterClrMapping/>
  </p:clrMapOvr>
  <p:transition>
    <p:wipe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APPROVAL OF CHARITABLE ORGANISATIONS CONT.</a:t>
            </a:r>
            <a:endParaRPr lang="en-US" sz="2800" b="1" dirty="0"/>
          </a:p>
        </p:txBody>
      </p:sp>
      <p:sp>
        <p:nvSpPr>
          <p:cNvPr id="3" name="Content Placeholder 2"/>
          <p:cNvSpPr>
            <a:spLocks noGrp="1"/>
          </p:cNvSpPr>
          <p:nvPr>
            <p:ph idx="1"/>
          </p:nvPr>
        </p:nvSpPr>
        <p:spPr>
          <a:xfrm>
            <a:off x="838200" y="1481070"/>
            <a:ext cx="10515600" cy="4695893"/>
          </a:xfrm>
        </p:spPr>
        <p:txBody>
          <a:bodyPr/>
          <a:lstStyle/>
          <a:p>
            <a:pPr marL="0" indent="0">
              <a:buNone/>
            </a:pPr>
            <a:r>
              <a:rPr lang="en-US" dirty="0" smtClean="0"/>
              <a:t>(b) The entity has a written constitution that prohibits </a:t>
            </a:r>
            <a:r>
              <a:rPr lang="en-US" dirty="0"/>
              <a:t>i</a:t>
            </a:r>
            <a:r>
              <a:rPr lang="en-US" dirty="0" smtClean="0"/>
              <a:t>t entity from</a:t>
            </a:r>
          </a:p>
          <a:p>
            <a:pPr marL="1485900" lvl="2" indent="-571500">
              <a:buFont typeface="+mj-lt"/>
              <a:buAutoNum type="romanLcPeriod"/>
            </a:pPr>
            <a:r>
              <a:rPr lang="en-US" dirty="0" smtClean="0"/>
              <a:t>Engaging in a party political activity, supporting a political party or using its platform to engage in party politics</a:t>
            </a:r>
          </a:p>
          <a:p>
            <a:pPr marL="1485900" lvl="2" indent="-571500">
              <a:buFont typeface="+mj-lt"/>
              <a:buAutoNum type="romanLcPeriod"/>
            </a:pPr>
            <a:r>
              <a:rPr lang="en-US" dirty="0" smtClean="0"/>
              <a:t>Any function other than those specified in paragraph (a)</a:t>
            </a:r>
          </a:p>
          <a:p>
            <a:pPr marL="1485900" lvl="2" indent="-571500">
              <a:buFont typeface="+mj-lt"/>
              <a:buAutoNum type="romanLcPeriod"/>
            </a:pPr>
            <a:r>
              <a:rPr lang="en-US" dirty="0" smtClean="0"/>
              <a:t>Conferring a private benefit, other than in pursuit of a function of the entity</a:t>
            </a:r>
          </a:p>
          <a:p>
            <a:pPr marL="0" indent="0">
              <a:buNone/>
            </a:pPr>
            <a:r>
              <a:rPr lang="en-US" dirty="0" smtClean="0"/>
              <a:t>Section 97(4) of Act 896 states that, the income accruing to or derived by a charitable organization is exempt from tax.</a:t>
            </a:r>
          </a:p>
          <a:p>
            <a:pPr marL="0" indent="0">
              <a:buNone/>
            </a:pPr>
            <a:r>
              <a:rPr lang="en-US" dirty="0" smtClean="0"/>
              <a:t>NB: the exemption does not apply to the business income of the  charitable organization.        </a:t>
            </a:r>
            <a:endParaRPr lang="en-US" dirty="0"/>
          </a:p>
        </p:txBody>
      </p:sp>
    </p:spTree>
    <p:extLst>
      <p:ext uri="{BB962C8B-B14F-4D97-AF65-F5344CB8AC3E}">
        <p14:creationId xmlns:p14="http://schemas.microsoft.com/office/powerpoint/2010/main" val="1539833327"/>
      </p:ext>
    </p:extLst>
  </p:cSld>
  <p:clrMapOvr>
    <a:masterClrMapping/>
  </p:clrMapOvr>
  <p:transition>
    <p:wipe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01521"/>
            <a:ext cx="10515600" cy="5275442"/>
          </a:xfrm>
        </p:spPr>
        <p:txBody>
          <a:bodyPr>
            <a:normAutofit/>
          </a:bodyPr>
          <a:lstStyle/>
          <a:p>
            <a:pPr marL="0" indent="0">
              <a:buNone/>
            </a:pPr>
            <a:r>
              <a:rPr lang="en-US" sz="4000" b="1" dirty="0" smtClean="0"/>
              <a:t>OUTLINE OF THE PRESENTATION</a:t>
            </a:r>
          </a:p>
          <a:p>
            <a:endParaRPr lang="en-US" sz="4000" b="1" dirty="0"/>
          </a:p>
          <a:p>
            <a:r>
              <a:rPr lang="en-US" sz="4000" dirty="0" smtClean="0"/>
              <a:t>Definition of withholding taxes</a:t>
            </a:r>
          </a:p>
          <a:p>
            <a:r>
              <a:rPr lang="en-US" sz="4000" dirty="0" smtClean="0"/>
              <a:t>Categories/types of withholdings</a:t>
            </a:r>
          </a:p>
          <a:p>
            <a:r>
              <a:rPr lang="en-US" sz="4000" dirty="0" smtClean="0"/>
              <a:t>Withholding exemptions</a:t>
            </a:r>
          </a:p>
          <a:p>
            <a:r>
              <a:rPr lang="en-US" sz="4000" dirty="0" smtClean="0"/>
              <a:t>Withholding, double taxation?</a:t>
            </a:r>
            <a:endParaRPr lang="en-US" sz="4000" dirty="0"/>
          </a:p>
        </p:txBody>
      </p:sp>
    </p:spTree>
    <p:extLst>
      <p:ext uri="{BB962C8B-B14F-4D97-AF65-F5344CB8AC3E}">
        <p14:creationId xmlns:p14="http://schemas.microsoft.com/office/powerpoint/2010/main" val="3402797978"/>
      </p:ext>
    </p:extLst>
  </p:cSld>
  <p:clrMapOvr>
    <a:masterClrMapping/>
  </p:clrMapOvr>
  <p:transition>
    <p:wipe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8263"/>
            <a:ext cx="10515600" cy="5365594"/>
          </a:xfrm>
        </p:spPr>
        <p:txBody>
          <a:bodyPr>
            <a:normAutofit lnSpcReduction="10000"/>
          </a:bodyPr>
          <a:lstStyle/>
          <a:p>
            <a:pPr marL="0" lvl="0" indent="0">
              <a:buNone/>
            </a:pPr>
            <a:r>
              <a:rPr lang="en-US" sz="3300" dirty="0" smtClean="0">
                <a:solidFill>
                  <a:prstClr val="black"/>
                </a:solidFill>
              </a:rPr>
              <a:t>2. </a:t>
            </a:r>
            <a:r>
              <a:rPr lang="en-US" sz="3300" b="1" dirty="0" smtClean="0">
                <a:solidFill>
                  <a:prstClr val="black"/>
                </a:solidFill>
              </a:rPr>
              <a:t>Young </a:t>
            </a:r>
            <a:r>
              <a:rPr lang="en-US" sz="3300" b="1" dirty="0">
                <a:solidFill>
                  <a:prstClr val="black"/>
                </a:solidFill>
              </a:rPr>
              <a:t>Entrepreneurs exemption </a:t>
            </a:r>
            <a:r>
              <a:rPr lang="en-US" sz="3300" dirty="0">
                <a:solidFill>
                  <a:prstClr val="black"/>
                </a:solidFill>
              </a:rPr>
              <a:t>(</a:t>
            </a:r>
            <a:r>
              <a:rPr lang="en-US" sz="3300" b="1" dirty="0">
                <a:solidFill>
                  <a:prstClr val="black"/>
                </a:solidFill>
              </a:rPr>
              <a:t>Section 4 of the Income Tax (Amendment)(No. 2) Act, 2017 (Act 956</a:t>
            </a:r>
            <a:r>
              <a:rPr lang="en-US" sz="3300" dirty="0" smtClean="0">
                <a:solidFill>
                  <a:prstClr val="black"/>
                </a:solidFill>
              </a:rPr>
              <a:t>);</a:t>
            </a:r>
          </a:p>
          <a:p>
            <a:pPr marL="0" lvl="0" indent="0">
              <a:buNone/>
            </a:pPr>
            <a:r>
              <a:rPr lang="en-US" sz="3300" dirty="0" smtClean="0">
                <a:solidFill>
                  <a:prstClr val="black"/>
                </a:solidFill>
              </a:rPr>
              <a:t>The principal enactment is amended in the sixth schedule by the substitution for paragraph 6 of </a:t>
            </a:r>
            <a:r>
              <a:rPr lang="en-US" sz="3300" b="1" dirty="0" smtClean="0">
                <a:solidFill>
                  <a:prstClr val="black"/>
                </a:solidFill>
              </a:rPr>
              <a:t>Young entrepreneurs</a:t>
            </a:r>
          </a:p>
          <a:p>
            <a:pPr marL="0" lvl="0" indent="0">
              <a:buNone/>
            </a:pPr>
            <a:r>
              <a:rPr lang="en-US" dirty="0" smtClean="0">
                <a:solidFill>
                  <a:prstClr val="black"/>
                </a:solidFill>
              </a:rPr>
              <a:t>The income of a young entrepreneur from the business of manufacturing, information and communication technology, agro processing, energy production, waste processing, tourism and creative arts, horticulture and medicinal plants shall be exempt from tax for a period of five years. </a:t>
            </a:r>
          </a:p>
          <a:p>
            <a:pPr marL="0" lvl="0" indent="0">
              <a:buNone/>
            </a:pPr>
            <a:r>
              <a:rPr lang="en-US" dirty="0" smtClean="0">
                <a:solidFill>
                  <a:prstClr val="black"/>
                </a:solidFill>
              </a:rPr>
              <a:t>A young entrepreneur is defined by the Act to mean an entrepreneur who is not more than thirty-five years old</a:t>
            </a:r>
            <a:endParaRPr lang="en-US" dirty="0">
              <a:solidFill>
                <a:prstClr val="black"/>
              </a:solidFill>
            </a:endParaRPr>
          </a:p>
          <a:p>
            <a:pPr marL="0" indent="0">
              <a:buNone/>
            </a:pPr>
            <a:endParaRPr lang="en-US" dirty="0"/>
          </a:p>
        </p:txBody>
      </p:sp>
    </p:spTree>
    <p:extLst>
      <p:ext uri="{BB962C8B-B14F-4D97-AF65-F5344CB8AC3E}">
        <p14:creationId xmlns:p14="http://schemas.microsoft.com/office/powerpoint/2010/main" val="1451760531"/>
      </p:ext>
    </p:extLst>
  </p:cSld>
  <p:clrMapOvr>
    <a:masterClrMapping/>
  </p:clrMapOvr>
  <p:transition>
    <p:wipe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23493"/>
            <a:ext cx="10515600" cy="167426"/>
          </a:xfrm>
        </p:spPr>
        <p:txBody>
          <a:bodyPr>
            <a:normAutofit fontScale="90000"/>
          </a:bodyPr>
          <a:lstStyle/>
          <a:p>
            <a:pPr marL="514350" lvl="0" indent="-514350">
              <a:spcBef>
                <a:spcPts val="1000"/>
              </a:spcBef>
            </a:pPr>
            <a:r>
              <a:rPr lang="en-US" sz="3300" dirty="0" smtClean="0">
                <a:solidFill>
                  <a:prstClr val="black"/>
                </a:solidFill>
                <a:latin typeface="Arial"/>
                <a:ea typeface="+mn-ea"/>
                <a:cs typeface="+mn-cs"/>
              </a:rPr>
              <a:t>3. </a:t>
            </a:r>
            <a:r>
              <a:rPr lang="en-US" sz="3300" b="1" dirty="0" smtClean="0">
                <a:solidFill>
                  <a:prstClr val="black"/>
                </a:solidFill>
                <a:latin typeface="Arial"/>
                <a:ea typeface="+mn-ea"/>
                <a:cs typeface="+mn-cs"/>
              </a:rPr>
              <a:t>Withholding </a:t>
            </a:r>
            <a:r>
              <a:rPr lang="en-US" sz="3300" b="1" dirty="0">
                <a:solidFill>
                  <a:prstClr val="black"/>
                </a:solidFill>
                <a:latin typeface="Arial"/>
                <a:ea typeface="+mn-ea"/>
                <a:cs typeface="+mn-cs"/>
              </a:rPr>
              <a:t>tax exemptions (Section </a:t>
            </a:r>
            <a:r>
              <a:rPr lang="en-US" sz="3300" b="1" dirty="0" smtClean="0">
                <a:solidFill>
                  <a:prstClr val="black"/>
                </a:solidFill>
                <a:latin typeface="Arial"/>
                <a:ea typeface="+mn-ea"/>
                <a:cs typeface="+mn-cs"/>
              </a:rPr>
              <a:t>116(5)(</a:t>
            </a:r>
            <a:r>
              <a:rPr lang="en-US" sz="3300" b="1" dirty="0">
                <a:solidFill>
                  <a:prstClr val="black"/>
                </a:solidFill>
                <a:latin typeface="Arial"/>
                <a:ea typeface="+mn-ea"/>
                <a:cs typeface="+mn-cs"/>
              </a:rPr>
              <a:t>c) of the Income Tax Act, 2015 (Act 896) as amended</a:t>
            </a:r>
            <a:r>
              <a:rPr lang="en-US" sz="3300" dirty="0">
                <a:solidFill>
                  <a:prstClr val="black"/>
                </a:solidFill>
                <a:latin typeface="Arial"/>
                <a:ea typeface="+mn-ea"/>
                <a:cs typeface="+mn-cs"/>
              </a:rPr>
              <a:t/>
            </a:r>
            <a:br>
              <a:rPr lang="en-US" sz="3300" dirty="0">
                <a:solidFill>
                  <a:prstClr val="black"/>
                </a:solidFill>
                <a:latin typeface="Arial"/>
                <a:ea typeface="+mn-ea"/>
                <a:cs typeface="+mn-cs"/>
              </a:rPr>
            </a:br>
            <a:endParaRPr lang="en-US" dirty="0"/>
          </a:p>
        </p:txBody>
      </p:sp>
      <p:sp>
        <p:nvSpPr>
          <p:cNvPr id="3" name="Content Placeholder 2"/>
          <p:cNvSpPr>
            <a:spLocks noGrp="1"/>
          </p:cNvSpPr>
          <p:nvPr>
            <p:ph idx="1"/>
          </p:nvPr>
        </p:nvSpPr>
        <p:spPr>
          <a:xfrm>
            <a:off x="838200" y="1558344"/>
            <a:ext cx="10515600" cy="4618619"/>
          </a:xfrm>
        </p:spPr>
        <p:txBody>
          <a:bodyPr>
            <a:normAutofit lnSpcReduction="10000"/>
          </a:bodyPr>
          <a:lstStyle/>
          <a:p>
            <a:pPr marL="0" lvl="0" indent="0">
              <a:lnSpc>
                <a:spcPct val="150000"/>
              </a:lnSpc>
              <a:spcAft>
                <a:spcPts val="800"/>
              </a:spcAft>
              <a:buNone/>
              <a:tabLst>
                <a:tab pos="776605" algn="l"/>
              </a:tabLst>
            </a:pPr>
            <a:r>
              <a:rPr lang="en-US" dirty="0">
                <a:solidFill>
                  <a:prstClr val="black"/>
                </a:solidFill>
                <a:ea typeface="Calibri" panose="020F0502020204030204" pitchFamily="34" charset="0"/>
                <a:cs typeface="Times New Roman" panose="02020603050405020304" pitchFamily="18" charset="0"/>
              </a:rPr>
              <a:t>It is a  special dispensation granted on exceptional grounds. The withholding taxes for which exemption is considered are the 7.5% withholding tax on supply of services </a:t>
            </a:r>
            <a:r>
              <a:rPr lang="en-US" b="1" dirty="0">
                <a:solidFill>
                  <a:prstClr val="black"/>
                </a:solidFill>
                <a:ea typeface="Calibri" panose="020F0502020204030204" pitchFamily="34" charset="0"/>
                <a:cs typeface="Times New Roman" panose="02020603050405020304" pitchFamily="18" charset="0"/>
              </a:rPr>
              <a:t>(Section 116 (</a:t>
            </a:r>
            <a:r>
              <a:rPr lang="en-US" b="1" dirty="0" smtClean="0">
                <a:solidFill>
                  <a:prstClr val="black"/>
                </a:solidFill>
                <a:ea typeface="Calibri" panose="020F0502020204030204" pitchFamily="34" charset="0"/>
                <a:cs typeface="Times New Roman" panose="02020603050405020304" pitchFamily="18" charset="0"/>
              </a:rPr>
              <a:t>2)c </a:t>
            </a:r>
            <a:r>
              <a:rPr lang="en-US" b="1" dirty="0">
                <a:solidFill>
                  <a:prstClr val="black"/>
                </a:solidFill>
                <a:ea typeface="Calibri" panose="020F0502020204030204" pitchFamily="34" charset="0"/>
                <a:cs typeface="Times New Roman" panose="02020603050405020304" pitchFamily="18" charset="0"/>
              </a:rPr>
              <a:t>of the Income Tax Act, 2015 (Act 896) </a:t>
            </a:r>
            <a:r>
              <a:rPr lang="en-US" dirty="0">
                <a:solidFill>
                  <a:prstClr val="black"/>
                </a:solidFill>
                <a:ea typeface="Calibri" panose="020F0502020204030204" pitchFamily="34" charset="0"/>
                <a:cs typeface="Times New Roman" panose="02020603050405020304" pitchFamily="18" charset="0"/>
              </a:rPr>
              <a:t>as amended </a:t>
            </a:r>
            <a:r>
              <a:rPr lang="en-US" dirty="0" smtClean="0">
                <a:solidFill>
                  <a:prstClr val="black"/>
                </a:solidFill>
                <a:ea typeface="Calibri" panose="020F0502020204030204" pitchFamily="34" charset="0"/>
                <a:cs typeface="Times New Roman" panose="02020603050405020304" pitchFamily="18" charset="0"/>
              </a:rPr>
              <a:t>3</a:t>
            </a:r>
            <a:r>
              <a:rPr lang="en-US" dirty="0">
                <a:solidFill>
                  <a:prstClr val="black"/>
                </a:solidFill>
                <a:ea typeface="Calibri" panose="020F0502020204030204" pitchFamily="34" charset="0"/>
                <a:cs typeface="Times New Roman" panose="02020603050405020304" pitchFamily="18" charset="0"/>
              </a:rPr>
              <a:t>% withholding tax on supply or use of goods </a:t>
            </a:r>
            <a:r>
              <a:rPr lang="en-US" b="1" dirty="0">
                <a:solidFill>
                  <a:prstClr val="black"/>
                </a:solidFill>
                <a:ea typeface="Calibri" panose="020F0502020204030204" pitchFamily="34" charset="0"/>
                <a:cs typeface="Times New Roman" panose="02020603050405020304" pitchFamily="18" charset="0"/>
              </a:rPr>
              <a:t>(Section 116 (2)a of the Income Tax Act, 2015 (Act 896) </a:t>
            </a:r>
            <a:r>
              <a:rPr lang="en-US" dirty="0">
                <a:solidFill>
                  <a:prstClr val="black"/>
                </a:solidFill>
                <a:ea typeface="Calibri" panose="020F0502020204030204" pitchFamily="34" charset="0"/>
                <a:cs typeface="Times New Roman" panose="02020603050405020304" pitchFamily="18" charset="0"/>
              </a:rPr>
              <a:t>as </a:t>
            </a:r>
            <a:r>
              <a:rPr lang="en-US" dirty="0" smtClean="0">
                <a:solidFill>
                  <a:prstClr val="black"/>
                </a:solidFill>
                <a:ea typeface="Calibri" panose="020F0502020204030204" pitchFamily="34" charset="0"/>
                <a:cs typeface="Times New Roman" panose="02020603050405020304" pitchFamily="18" charset="0"/>
              </a:rPr>
              <a:t>amended and 5% withholding tax on the supply of any woks</a:t>
            </a:r>
            <a:r>
              <a:rPr lang="en-US" b="1" dirty="0" smtClean="0">
                <a:solidFill>
                  <a:prstClr val="black"/>
                </a:solidFill>
                <a:ea typeface="Calibri" panose="020F0502020204030204" pitchFamily="34" charset="0"/>
                <a:cs typeface="Times New Roman" panose="02020603050405020304" pitchFamily="18" charset="0"/>
              </a:rPr>
              <a:t> (Section 116 (2)b of Act 896.</a:t>
            </a:r>
            <a:endParaRPr lang="en-US" b="1" dirty="0">
              <a:solidFill>
                <a:prstClr val="black"/>
              </a:solidFill>
              <a:ea typeface="Calibri" panose="020F0502020204030204" pitchFamily="34" charset="0"/>
              <a:cs typeface="Times New Roman" panose="02020603050405020304" pitchFamily="18" charset="0"/>
            </a:endParaRPr>
          </a:p>
          <a:p>
            <a:pPr marL="0" lvl="0" indent="0" algn="ctr">
              <a:buNone/>
            </a:pPr>
            <a:endParaRPr lang="en-US" sz="1300" dirty="0">
              <a:solidFill>
                <a:prstClr val="black"/>
              </a:solidFill>
            </a:endParaRPr>
          </a:p>
          <a:p>
            <a:pPr marL="0" indent="0">
              <a:buNone/>
            </a:pPr>
            <a:endParaRPr lang="en-US" dirty="0"/>
          </a:p>
        </p:txBody>
      </p:sp>
    </p:spTree>
    <p:extLst>
      <p:ext uri="{BB962C8B-B14F-4D97-AF65-F5344CB8AC3E}">
        <p14:creationId xmlns:p14="http://schemas.microsoft.com/office/powerpoint/2010/main" val="4097900623"/>
      </p:ext>
    </p:extLst>
  </p:cSld>
  <p:clrMapOvr>
    <a:masterClrMapping/>
  </p:clrMapOvr>
  <p:transition>
    <p:wipe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04552"/>
            <a:ext cx="10515600" cy="5172411"/>
          </a:xfrm>
        </p:spPr>
        <p:txBody>
          <a:bodyPr/>
          <a:lstStyle/>
          <a:p>
            <a:pPr marL="0" indent="0">
              <a:buNone/>
            </a:pPr>
            <a:r>
              <a:rPr lang="en-US" dirty="0" smtClean="0"/>
              <a:t>WITHHOLDING, DOUBLE TAXATION?</a:t>
            </a:r>
          </a:p>
          <a:p>
            <a:pPr marL="0" indent="0">
              <a:buNone/>
            </a:pPr>
            <a:endParaRPr lang="en-US" dirty="0"/>
          </a:p>
          <a:p>
            <a:pPr marL="0" indent="0">
              <a:buNone/>
            </a:pPr>
            <a:r>
              <a:rPr lang="en-US" dirty="0" smtClean="0"/>
              <a:t>Economic double taxation</a:t>
            </a:r>
          </a:p>
          <a:p>
            <a:pPr marL="0" indent="0">
              <a:buNone/>
            </a:pPr>
            <a:endParaRPr lang="en-US" dirty="0"/>
          </a:p>
          <a:p>
            <a:pPr marL="0" indent="0">
              <a:buNone/>
            </a:pPr>
            <a:r>
              <a:rPr lang="en-US" dirty="0" smtClean="0"/>
              <a:t>Juridical double taxation</a:t>
            </a:r>
            <a:endParaRPr lang="en-US" dirty="0"/>
          </a:p>
        </p:txBody>
      </p:sp>
    </p:spTree>
    <p:extLst>
      <p:ext uri="{BB962C8B-B14F-4D97-AF65-F5344CB8AC3E}">
        <p14:creationId xmlns:p14="http://schemas.microsoft.com/office/powerpoint/2010/main" val="4124952224"/>
      </p:ext>
    </p:extLst>
  </p:cSld>
  <p:clrMapOvr>
    <a:masterClrMapping/>
  </p:clrMapOvr>
  <p:transition>
    <p:wipe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4000" dirty="0" smtClean="0"/>
          </a:p>
          <a:p>
            <a:pPr marL="0" indent="0" algn="ctr">
              <a:buNone/>
            </a:pPr>
            <a:r>
              <a:rPr lang="en-US" sz="4000" dirty="0" smtClean="0"/>
              <a:t>QUESTIONS/CONTRIBUTIONS?</a:t>
            </a:r>
            <a:endParaRPr lang="en-US" sz="4000" dirty="0"/>
          </a:p>
        </p:txBody>
      </p:sp>
    </p:spTree>
    <p:extLst>
      <p:ext uri="{BB962C8B-B14F-4D97-AF65-F5344CB8AC3E}">
        <p14:creationId xmlns:p14="http://schemas.microsoft.com/office/powerpoint/2010/main" val="1476630167"/>
      </p:ext>
    </p:extLst>
  </p:cSld>
  <p:clrMapOvr>
    <a:masterClrMapping/>
  </p:clrMapOvr>
  <p:transition>
    <p:wipe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089098" y="1009692"/>
            <a:ext cx="8544949" cy="4248472"/>
          </a:xfrm>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a:lstStyle/>
          <a:p>
            <a:pPr marL="0" indent="0" algn="ctr">
              <a:buNone/>
            </a:pPr>
            <a:endParaRPr lang="en-GB" sz="6600" dirty="0"/>
          </a:p>
          <a:p>
            <a:pPr marL="0" indent="0" algn="ctr">
              <a:buNone/>
            </a:pPr>
            <a:r>
              <a:rPr lang="en-GB" sz="7200" dirty="0">
                <a:solidFill>
                  <a:srgbClr val="FF0000"/>
                </a:solidFill>
                <a:effectLst>
                  <a:outerShdw blurRad="38100" dist="38100" dir="2700000" algn="tl">
                    <a:srgbClr val="000000">
                      <a:alpha val="43137"/>
                    </a:srgbClr>
                  </a:outerShdw>
                </a:effectLst>
              </a:rPr>
              <a:t>Thank You</a:t>
            </a:r>
          </a:p>
          <a:p>
            <a:endParaRPr lang="en-GB" dirty="0">
              <a:solidFill>
                <a:srgbClr val="FF0000"/>
              </a:solidFill>
            </a:endParaRPr>
          </a:p>
        </p:txBody>
      </p:sp>
    </p:spTree>
    <p:extLst>
      <p:ext uri="{BB962C8B-B14F-4D97-AF65-F5344CB8AC3E}">
        <p14:creationId xmlns:p14="http://schemas.microsoft.com/office/powerpoint/2010/main" val="180970798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36372"/>
            <a:ext cx="10515600" cy="4940591"/>
          </a:xfrm>
        </p:spPr>
        <p:txBody>
          <a:bodyPr>
            <a:normAutofit/>
          </a:bodyPr>
          <a:lstStyle/>
          <a:p>
            <a:pPr marL="0" indent="0">
              <a:buNone/>
            </a:pPr>
            <a:r>
              <a:rPr lang="en-US" sz="4000" b="1" dirty="0" smtClean="0"/>
              <a:t>OBJECTIVE OF THE INTERACTION</a:t>
            </a:r>
            <a:endParaRPr lang="en-US" sz="4000" b="1" dirty="0"/>
          </a:p>
          <a:p>
            <a:pPr marL="0" indent="0">
              <a:buNone/>
            </a:pPr>
            <a:endParaRPr lang="en-US" sz="4000" b="1" dirty="0" smtClean="0"/>
          </a:p>
          <a:p>
            <a:pPr marL="0" indent="0">
              <a:buNone/>
            </a:pPr>
            <a:r>
              <a:rPr lang="en-US" sz="4000" dirty="0" smtClean="0"/>
              <a:t>Everybody should take something home on </a:t>
            </a:r>
            <a:r>
              <a:rPr lang="en-US" sz="4000" smtClean="0"/>
              <a:t>our withholdings </a:t>
            </a:r>
            <a:r>
              <a:rPr lang="en-US" sz="4000" dirty="0" smtClean="0"/>
              <a:t>under the tax laws!</a:t>
            </a:r>
            <a:endParaRPr lang="en-US" sz="4000" dirty="0"/>
          </a:p>
        </p:txBody>
      </p:sp>
    </p:spTree>
    <p:extLst>
      <p:ext uri="{BB962C8B-B14F-4D97-AF65-F5344CB8AC3E}">
        <p14:creationId xmlns:p14="http://schemas.microsoft.com/office/powerpoint/2010/main" val="461437345"/>
      </p:ext>
    </p:extLst>
  </p:cSld>
  <p:clrMapOvr>
    <a:masterClrMapping/>
  </p:clrMapOvr>
  <p:transition>
    <p:wipe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31800" y="995890"/>
            <a:ext cx="10515600" cy="5288999"/>
          </a:xfrm>
        </p:spPr>
        <p:txBody>
          <a:bodyPr>
            <a:normAutofit fontScale="92500" lnSpcReduction="20000"/>
          </a:bodyPr>
          <a:lstStyle/>
          <a:p>
            <a:pPr marL="0" indent="0">
              <a:buNone/>
            </a:pPr>
            <a:r>
              <a:rPr lang="en-GB" sz="4400" b="1" dirty="0" smtClean="0">
                <a:latin typeface="+mj-lt"/>
              </a:rPr>
              <a:t>WITHHOLDING TAX (WHT)</a:t>
            </a:r>
          </a:p>
          <a:p>
            <a:pPr marL="0" indent="0">
              <a:buNone/>
            </a:pPr>
            <a:r>
              <a:rPr lang="en-US" sz="2400" dirty="0"/>
              <a:t>It is a tax which is deducted at source by a </a:t>
            </a:r>
            <a:r>
              <a:rPr lang="en-US" sz="2400" b="1" dirty="0"/>
              <a:t>withholding agent </a:t>
            </a:r>
            <a:r>
              <a:rPr lang="en-US" sz="2400" dirty="0"/>
              <a:t>(a person required to </a:t>
            </a:r>
            <a:r>
              <a:rPr lang="en-US" sz="2400" dirty="0" smtClean="0"/>
              <a:t>deduct tax) </a:t>
            </a:r>
            <a:r>
              <a:rPr lang="en-US" sz="2400" dirty="0"/>
              <a:t>when making payment to </a:t>
            </a:r>
            <a:r>
              <a:rPr lang="en-US" sz="2400" dirty="0" smtClean="0"/>
              <a:t>a </a:t>
            </a:r>
            <a:r>
              <a:rPr lang="en-US" sz="2400" b="1" dirty="0" smtClean="0"/>
              <a:t>withholdee</a:t>
            </a:r>
            <a:r>
              <a:rPr lang="en-US" sz="2400" dirty="0" smtClean="0"/>
              <a:t> (a person receiving or entitled to receive payment from which tax is required to be withheld) </a:t>
            </a:r>
            <a:r>
              <a:rPr lang="en-US" sz="2400" dirty="0"/>
              <a:t>and accounted </a:t>
            </a:r>
            <a:r>
              <a:rPr lang="en-US" sz="2400" dirty="0" smtClean="0"/>
              <a:t>for, </a:t>
            </a:r>
            <a:r>
              <a:rPr lang="en-US" sz="2400" dirty="0"/>
              <a:t>later to the GRA</a:t>
            </a:r>
            <a:r>
              <a:rPr lang="en-US" sz="2400" dirty="0" smtClean="0"/>
              <a:t>.</a:t>
            </a:r>
          </a:p>
          <a:p>
            <a:pPr marL="0" indent="0">
              <a:buNone/>
            </a:pPr>
            <a:r>
              <a:rPr lang="en-GB" sz="2400" dirty="0" smtClean="0"/>
              <a:t>The </a:t>
            </a:r>
            <a:r>
              <a:rPr lang="en-GB" sz="2400" b="1" dirty="0" smtClean="0"/>
              <a:t>Income Tax Act, 2015 (Act 896) </a:t>
            </a:r>
            <a:r>
              <a:rPr lang="en-GB" sz="2400" dirty="0" smtClean="0"/>
              <a:t>as amended identified </a:t>
            </a:r>
            <a:r>
              <a:rPr lang="en-GB" sz="2400" b="1" dirty="0" smtClean="0"/>
              <a:t>four categories </a:t>
            </a:r>
            <a:r>
              <a:rPr lang="en-GB" sz="2400" dirty="0" smtClean="0"/>
              <a:t>of withholding;</a:t>
            </a:r>
          </a:p>
          <a:p>
            <a:pPr marL="514350" indent="-514350">
              <a:buFont typeface="+mj-lt"/>
              <a:buAutoNum type="romanLcPeriod"/>
            </a:pPr>
            <a:r>
              <a:rPr lang="en-GB" sz="2400" dirty="0" smtClean="0"/>
              <a:t>Withholding by employer (</a:t>
            </a:r>
            <a:r>
              <a:rPr lang="en-GB" sz="2400" b="1" dirty="0" smtClean="0"/>
              <a:t>Section 114 of Act 896</a:t>
            </a:r>
            <a:r>
              <a:rPr lang="en-GB" sz="2400" dirty="0" smtClean="0"/>
              <a:t>)</a:t>
            </a:r>
          </a:p>
          <a:p>
            <a:pPr marL="514350" indent="-514350">
              <a:buFont typeface="+mj-lt"/>
              <a:buAutoNum type="romanLcPeriod"/>
            </a:pPr>
            <a:r>
              <a:rPr lang="en-GB" sz="2400" dirty="0" smtClean="0"/>
              <a:t>Withholding from investment returns (</a:t>
            </a:r>
            <a:r>
              <a:rPr lang="en-GB" sz="2400" b="1" dirty="0" smtClean="0"/>
              <a:t>Section 115 of Act 896</a:t>
            </a:r>
            <a:r>
              <a:rPr lang="en-GB" sz="2400" dirty="0" smtClean="0"/>
              <a:t>)</a:t>
            </a:r>
          </a:p>
          <a:p>
            <a:pPr marL="514350" indent="-514350">
              <a:buFont typeface="+mj-lt"/>
              <a:buAutoNum type="romanLcPeriod"/>
            </a:pPr>
            <a:r>
              <a:rPr lang="en-GB" sz="2400" dirty="0" smtClean="0"/>
              <a:t>Withholding from supply of goods, service fees and contract payments (</a:t>
            </a:r>
            <a:r>
              <a:rPr lang="en-GB" sz="2400" b="1" dirty="0" smtClean="0"/>
              <a:t>Section 116 of Act 896</a:t>
            </a:r>
            <a:r>
              <a:rPr lang="en-GB" sz="2400" dirty="0" smtClean="0"/>
              <a:t>)</a:t>
            </a:r>
          </a:p>
          <a:p>
            <a:pPr marL="514350" indent="-514350">
              <a:buFont typeface="+mj-lt"/>
              <a:buAutoNum type="romanLcPeriod"/>
            </a:pPr>
            <a:r>
              <a:rPr lang="en-GB" sz="2400" dirty="0" smtClean="0"/>
              <a:t>Withholding from consideration on realisation of assets and liabilities (</a:t>
            </a:r>
            <a:r>
              <a:rPr lang="en-GB" sz="2400" b="1" dirty="0" smtClean="0"/>
              <a:t>Section 16A, Income Tax (Amendment) Act, 2023 (Act1094)</a:t>
            </a:r>
          </a:p>
          <a:p>
            <a:pPr marL="514350" indent="-514350">
              <a:buFont typeface="+mj-lt"/>
              <a:buAutoNum type="romanLcPeriod"/>
            </a:pPr>
            <a:r>
              <a:rPr lang="en-GB" sz="2400" b="1" dirty="0" smtClean="0"/>
              <a:t>NB: Value Added Tax (Amendment) (No. 2) Act, 2017 (Act 954), amended section (47</a:t>
            </a:r>
            <a:r>
              <a:rPr lang="en-GB" sz="2400" dirty="0" smtClean="0"/>
              <a:t>) of the principal enactment by introducing Value Added Tax (VAT) withholding.</a:t>
            </a:r>
          </a:p>
          <a:p>
            <a:pPr marL="0" indent="0">
              <a:buNone/>
            </a:pPr>
            <a:endParaRPr lang="en-GB" sz="2400" dirty="0"/>
          </a:p>
        </p:txBody>
      </p:sp>
    </p:spTree>
    <p:extLst>
      <p:ext uri="{BB962C8B-B14F-4D97-AF65-F5344CB8AC3E}">
        <p14:creationId xmlns:p14="http://schemas.microsoft.com/office/powerpoint/2010/main" val="3359209727"/>
      </p:ext>
    </p:extLst>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14400"/>
            <a:ext cx="10515600" cy="5460999"/>
          </a:xfrm>
        </p:spPr>
        <p:txBody>
          <a:bodyPr/>
          <a:lstStyle/>
          <a:p>
            <a:pPr marL="571500" lvl="0" indent="-571500">
              <a:buFont typeface="+mj-lt"/>
              <a:buAutoNum type="romanLcPeriod"/>
            </a:pPr>
            <a:r>
              <a:rPr lang="en-US" b="1" dirty="0" smtClean="0"/>
              <a:t>WITHHOLDING BY EMPLOYER</a:t>
            </a:r>
          </a:p>
          <a:p>
            <a:pPr marL="0" lvl="0" indent="0">
              <a:buNone/>
            </a:pPr>
            <a:r>
              <a:rPr lang="en-US" sz="1800" b="1" dirty="0" smtClean="0"/>
              <a:t>Section (114) of the Income Tax Act, 2015 (Act 896) </a:t>
            </a:r>
            <a:r>
              <a:rPr lang="en-US" sz="1800" dirty="0" smtClean="0"/>
              <a:t>as amended is to the effect that an employer shall withhold tax from the payment of an amount to be included in ascertaining the income of an employee from the employment.</a:t>
            </a:r>
          </a:p>
          <a:p>
            <a:pPr marL="0" lvl="0" indent="0">
              <a:buNone/>
            </a:pPr>
            <a:r>
              <a:rPr lang="en-US" sz="1800" dirty="0"/>
              <a:t> </a:t>
            </a:r>
            <a:r>
              <a:rPr lang="en-US" sz="1800" dirty="0" smtClean="0"/>
              <a:t>NB: for resident individuals the withholding is by the graduated rate, while non-resident individuals suffer withholding at a flat rate of 25%.</a:t>
            </a:r>
          </a:p>
          <a:p>
            <a:pPr marL="0" lvl="0" indent="0">
              <a:buNone/>
            </a:pPr>
            <a:endParaRPr lang="en-US" sz="1800" b="1" dirty="0">
              <a:latin typeface="Times New Roman" panose="02020603050405020304" pitchFamily="18" charset="0"/>
              <a:ea typeface="Calibri" panose="020F0502020204030204" pitchFamily="34" charset="0"/>
              <a:cs typeface="Times New Roman" panose="02020603050405020304" pitchFamily="18" charset="0"/>
            </a:endParaRPr>
          </a:p>
          <a:p>
            <a:pPr marL="0" lvl="0" indent="0" algn="ctr">
              <a:buNone/>
            </a:pPr>
            <a:r>
              <a:rPr lang="en-GB" sz="1800" b="1" dirty="0" smtClean="0">
                <a:latin typeface="Times New Roman" panose="02020603050405020304" pitchFamily="18" charset="0"/>
                <a:ea typeface="Calibri" panose="020F0502020204030204" pitchFamily="34" charset="0"/>
                <a:cs typeface="Times New Roman" panose="02020603050405020304" pitchFamily="18" charset="0"/>
              </a:rPr>
              <a:t>2023 </a:t>
            </a:r>
            <a:r>
              <a:rPr lang="en-GB" sz="1800" b="1" dirty="0">
                <a:latin typeface="Times New Roman" panose="02020603050405020304" pitchFamily="18" charset="0"/>
                <a:ea typeface="Calibri" panose="020F0502020204030204" pitchFamily="34" charset="0"/>
                <a:cs typeface="Times New Roman" panose="02020603050405020304" pitchFamily="18" charset="0"/>
              </a:rPr>
              <a:t>MONTHLY TAX RATE FOR RESIDENT </a:t>
            </a:r>
            <a:r>
              <a:rPr lang="en-GB" sz="1800" b="1" dirty="0" smtClean="0">
                <a:latin typeface="Times New Roman" panose="02020603050405020304" pitchFamily="18" charset="0"/>
                <a:ea typeface="Calibri" panose="020F0502020204030204" pitchFamily="34" charset="0"/>
                <a:cs typeface="Times New Roman" panose="02020603050405020304" pitchFamily="18" charset="0"/>
              </a:rPr>
              <a:t>INDIVIDUALS</a:t>
            </a:r>
          </a:p>
          <a:p>
            <a:pPr marL="0" lvl="0" indent="0" algn="ctr">
              <a:buNone/>
            </a:pPr>
            <a:endParaRPr lang="en-GB" sz="1800" b="1"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Aft>
                <a:spcPts val="0"/>
              </a:spcAft>
              <a:buNone/>
              <a:tabLst>
                <a:tab pos="4431665" algn="ctr"/>
                <a:tab pos="8863330" algn="r"/>
              </a:tabLst>
            </a:pPr>
            <a:endParaRPr lang="en-GB" sz="1800" b="1"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Aft>
                <a:spcPts val="0"/>
              </a:spcAft>
              <a:buNone/>
              <a:tabLst>
                <a:tab pos="4431665" algn="ctr"/>
                <a:tab pos="8863330" algn="r"/>
              </a:tabLst>
            </a:pPr>
            <a:endParaRPr lang="en-GB" sz="18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15000"/>
              </a:lnSpc>
              <a:spcAft>
                <a:spcPts val="0"/>
              </a:spcAft>
              <a:buNone/>
              <a:tabLst>
                <a:tab pos="4431665" algn="ctr"/>
                <a:tab pos="8863330" algn="r"/>
              </a:tabLst>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lvl="0" indent="0">
              <a:buNone/>
            </a:pPr>
            <a:endParaRPr lang="en-GB" sz="1800" b="1" dirty="0" smtClean="0">
              <a:solidFill>
                <a:prstClr val="black"/>
              </a:solidFill>
              <a:ea typeface="Calibri" panose="020F0502020204030204" pitchFamily="34"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725337009"/>
              </p:ext>
            </p:extLst>
          </p:nvPr>
        </p:nvGraphicFramePr>
        <p:xfrm>
          <a:off x="2182177" y="3721995"/>
          <a:ext cx="7827645" cy="2553240"/>
        </p:xfrm>
        <a:graphic>
          <a:graphicData uri="http://schemas.openxmlformats.org/drawingml/2006/table">
            <a:tbl>
              <a:tblPr firstRow="1" firstCol="1" bandRow="1"/>
              <a:tblGrid>
                <a:gridCol w="450215"/>
                <a:gridCol w="2158549"/>
                <a:gridCol w="631641"/>
                <a:gridCol w="1076325"/>
                <a:gridCol w="1890395"/>
                <a:gridCol w="1620520"/>
              </a:tblGrid>
              <a:tr h="461747">
                <a:tc>
                  <a:txBody>
                    <a:bodyPr/>
                    <a:lstStyle/>
                    <a:p>
                      <a:pPr>
                        <a:lnSpc>
                          <a:spcPct val="115000"/>
                        </a:lnSpc>
                        <a:spcAft>
                          <a:spcPts val="0"/>
                        </a:spcAft>
                      </a:pPr>
                      <a:r>
                        <a:rPr lang="en-GB" sz="1400" b="1" dirty="0">
                          <a:effectLst/>
                          <a:latin typeface="+mn-lt"/>
                          <a:ea typeface="Calibri" panose="020F0502020204030204" pitchFamily="34" charset="0"/>
                          <a:cs typeface="Times New Roman" panose="02020603050405020304" pitchFamily="18" charset="0"/>
                        </a:rPr>
                        <a:t>S/N</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effectLst/>
                          <a:latin typeface="+mn-lt"/>
                          <a:ea typeface="Calibri" panose="020F0502020204030204" pitchFamily="34" charset="0"/>
                          <a:cs typeface="Times New Roman" panose="02020603050405020304" pitchFamily="18" charset="0"/>
                        </a:rPr>
                        <a:t>CHARGEABLE INCOME (GH¢)</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effectLst/>
                          <a:latin typeface="+mn-lt"/>
                          <a:ea typeface="Calibri" panose="020F0502020204030204" pitchFamily="34" charset="0"/>
                          <a:cs typeface="Times New Roman" panose="02020603050405020304" pitchFamily="18" charset="0"/>
                        </a:rPr>
                        <a:t>RATE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effectLst/>
                          <a:latin typeface="+mn-lt"/>
                          <a:ea typeface="Calibri" panose="020F0502020204030204" pitchFamily="34" charset="0"/>
                          <a:cs typeface="Times New Roman" panose="02020603050405020304" pitchFamily="18" charset="0"/>
                        </a:rPr>
                        <a:t>TAX (GH¢)</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a:effectLst/>
                          <a:latin typeface="+mn-lt"/>
                          <a:ea typeface="Calibri" panose="020F0502020204030204" pitchFamily="34" charset="0"/>
                          <a:cs typeface="Times New Roman" panose="02020603050405020304" pitchFamily="18" charset="0"/>
                        </a:rPr>
                        <a:t>CUMMULATIVE INCOME (GH¢)</a:t>
                      </a:r>
                      <a:endParaRPr lang="en-US" sz="14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effectLst/>
                          <a:latin typeface="+mn-lt"/>
                          <a:ea typeface="Calibri" panose="020F0502020204030204" pitchFamily="34" charset="0"/>
                          <a:cs typeface="Times New Roman" panose="02020603050405020304" pitchFamily="18" charset="0"/>
                        </a:rPr>
                        <a:t>CUMMULATIVE TAX (GH¢)</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704">
                <a:tc>
                  <a:txBody>
                    <a:bodyPr/>
                    <a:lstStyle/>
                    <a:p>
                      <a:pPr>
                        <a:lnSpc>
                          <a:spcPct val="115000"/>
                        </a:lnSpc>
                        <a:spcAft>
                          <a:spcPts val="0"/>
                        </a:spcAft>
                      </a:pPr>
                      <a:r>
                        <a:rPr lang="en-GB" sz="1400" b="1">
                          <a:effectLst/>
                          <a:latin typeface="+mn-lt"/>
                          <a:ea typeface="Calibri" panose="020F0502020204030204" pitchFamily="34" charset="0"/>
                          <a:cs typeface="Times New Roman" panose="02020603050405020304" pitchFamily="18" charset="0"/>
                        </a:rPr>
                        <a:t>1</a:t>
                      </a:r>
                      <a:endParaRPr lang="en-US" sz="14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a:effectLst/>
                          <a:latin typeface="+mn-lt"/>
                          <a:ea typeface="Calibri" panose="020F0502020204030204" pitchFamily="34" charset="0"/>
                          <a:cs typeface="Times New Roman" panose="02020603050405020304" pitchFamily="18" charset="0"/>
                        </a:rPr>
                        <a:t>FIRST       </a:t>
                      </a:r>
                      <a:r>
                        <a:rPr lang="en-GB" sz="1400" dirty="0" smtClean="0">
                          <a:effectLst/>
                          <a:latin typeface="+mn-lt"/>
                          <a:ea typeface="Calibri" panose="020F0502020204030204" pitchFamily="34" charset="0"/>
                          <a:cs typeface="Times New Roman" panose="02020603050405020304" pitchFamily="18" charset="0"/>
                        </a:rPr>
                        <a:t>402.00</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a:effectLst/>
                          <a:latin typeface="+mn-lt"/>
                          <a:ea typeface="Calibri" panose="020F0502020204030204" pitchFamily="34" charset="0"/>
                          <a:cs typeface="Times New Roman" panose="02020603050405020304" pitchFamily="18" charset="0"/>
                        </a:rPr>
                        <a:t>FREE</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a:effectLst/>
                          <a:latin typeface="+mn-lt"/>
                          <a:ea typeface="Calibri" panose="020F0502020204030204" pitchFamily="34" charset="0"/>
                          <a:cs typeface="Times New Roman" panose="02020603050405020304" pitchFamily="18" charset="0"/>
                        </a:rPr>
                        <a:t>NIL</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smtClean="0">
                          <a:effectLst/>
                          <a:latin typeface="+mn-lt"/>
                          <a:ea typeface="Calibri" panose="020F0502020204030204" pitchFamily="34" charset="0"/>
                          <a:cs typeface="Times New Roman" panose="02020603050405020304" pitchFamily="18" charset="0"/>
                        </a:rPr>
                        <a:t>402</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a:effectLst/>
                          <a:latin typeface="+mn-lt"/>
                          <a:ea typeface="Calibri" panose="020F0502020204030204" pitchFamily="34" charset="0"/>
                          <a:cs typeface="Times New Roman" panose="02020603050405020304" pitchFamily="18" charset="0"/>
                        </a:rPr>
                        <a:t>NIL</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945">
                <a:tc>
                  <a:txBody>
                    <a:bodyPr/>
                    <a:lstStyle/>
                    <a:p>
                      <a:pPr>
                        <a:lnSpc>
                          <a:spcPct val="115000"/>
                        </a:lnSpc>
                        <a:spcAft>
                          <a:spcPts val="0"/>
                        </a:spcAft>
                      </a:pPr>
                      <a:r>
                        <a:rPr lang="en-GB" sz="1400" b="1" dirty="0">
                          <a:effectLst/>
                          <a:latin typeface="+mn-lt"/>
                          <a:ea typeface="Calibri" panose="020F0502020204030204" pitchFamily="34" charset="0"/>
                          <a:cs typeface="Times New Roman" panose="02020603050405020304" pitchFamily="18" charset="0"/>
                        </a:rPr>
                        <a:t>2</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a:effectLst/>
                          <a:latin typeface="+mn-lt"/>
                          <a:ea typeface="Calibri" panose="020F0502020204030204" pitchFamily="34" charset="0"/>
                          <a:cs typeface="Times New Roman" panose="02020603050405020304" pitchFamily="18" charset="0"/>
                        </a:rPr>
                        <a:t>NEXT       </a:t>
                      </a:r>
                      <a:r>
                        <a:rPr lang="en-GB" sz="1400" dirty="0" smtClean="0">
                          <a:effectLst/>
                          <a:latin typeface="+mn-lt"/>
                          <a:ea typeface="Calibri" panose="020F0502020204030204" pitchFamily="34" charset="0"/>
                          <a:cs typeface="Times New Roman" panose="02020603050405020304" pitchFamily="18" charset="0"/>
                        </a:rPr>
                        <a:t>110.00</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a:effectLst/>
                          <a:latin typeface="+mn-lt"/>
                          <a:ea typeface="Calibri" panose="020F0502020204030204" pitchFamily="34" charset="0"/>
                          <a:cs typeface="Times New Roman" panose="02020603050405020304" pitchFamily="18" charset="0"/>
                        </a:rPr>
                        <a:t>5</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a:effectLst/>
                          <a:latin typeface="+mn-lt"/>
                          <a:ea typeface="Calibri" panose="020F0502020204030204" pitchFamily="34" charset="0"/>
                          <a:cs typeface="Times New Roman" panose="02020603050405020304" pitchFamily="18" charset="0"/>
                        </a:rPr>
                        <a:t>5.50</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smtClean="0">
                          <a:effectLst/>
                          <a:latin typeface="+mn-lt"/>
                          <a:ea typeface="Calibri" panose="020F0502020204030204" pitchFamily="34" charset="0"/>
                          <a:cs typeface="Times New Roman" panose="02020603050405020304" pitchFamily="18" charset="0"/>
                        </a:rPr>
                        <a:t>512.00</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a:effectLst/>
                          <a:latin typeface="+mn-lt"/>
                          <a:ea typeface="Calibri" panose="020F0502020204030204" pitchFamily="34" charset="0"/>
                          <a:cs typeface="Times New Roman" panose="02020603050405020304" pitchFamily="18" charset="0"/>
                        </a:rPr>
                        <a:t>5.50</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238">
                <a:tc>
                  <a:txBody>
                    <a:bodyPr/>
                    <a:lstStyle/>
                    <a:p>
                      <a:pPr>
                        <a:lnSpc>
                          <a:spcPct val="115000"/>
                        </a:lnSpc>
                        <a:spcAft>
                          <a:spcPts val="0"/>
                        </a:spcAft>
                      </a:pPr>
                      <a:r>
                        <a:rPr lang="en-GB" sz="1400" b="1" dirty="0">
                          <a:effectLst/>
                          <a:latin typeface="+mn-lt"/>
                          <a:ea typeface="Calibri" panose="020F0502020204030204" pitchFamily="34" charset="0"/>
                          <a:cs typeface="Times New Roman" panose="02020603050405020304" pitchFamily="18" charset="0"/>
                        </a:rPr>
                        <a:t>3</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a:effectLst/>
                          <a:latin typeface="+mn-lt"/>
                          <a:ea typeface="Calibri" panose="020F0502020204030204" pitchFamily="34" charset="0"/>
                          <a:cs typeface="Times New Roman" panose="02020603050405020304" pitchFamily="18" charset="0"/>
                        </a:rPr>
                        <a:t>NEXT       130.00</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a:effectLst/>
                          <a:latin typeface="+mn-lt"/>
                          <a:ea typeface="Calibri" panose="020F0502020204030204" pitchFamily="34" charset="0"/>
                          <a:cs typeface="Times New Roman" panose="02020603050405020304" pitchFamily="18" charset="0"/>
                        </a:rPr>
                        <a:t>10</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a:effectLst/>
                          <a:latin typeface="+mn-lt"/>
                          <a:ea typeface="Calibri" panose="020F0502020204030204" pitchFamily="34" charset="0"/>
                          <a:cs typeface="Times New Roman" panose="02020603050405020304" pitchFamily="18" charset="0"/>
                        </a:rPr>
                        <a:t>13.00</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smtClean="0">
                          <a:effectLst/>
                          <a:latin typeface="+mn-lt"/>
                          <a:ea typeface="Calibri" panose="020F0502020204030204" pitchFamily="34" charset="0"/>
                          <a:cs typeface="Times New Roman" panose="02020603050405020304" pitchFamily="18" charset="0"/>
                        </a:rPr>
                        <a:t>642.00</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a:effectLst/>
                          <a:latin typeface="+mn-lt"/>
                          <a:ea typeface="Calibri" panose="020F0502020204030204" pitchFamily="34" charset="0"/>
                          <a:cs typeface="Times New Roman" panose="02020603050405020304" pitchFamily="18" charset="0"/>
                        </a:rPr>
                        <a:t>18.50</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532">
                <a:tc>
                  <a:txBody>
                    <a:bodyPr/>
                    <a:lstStyle/>
                    <a:p>
                      <a:pPr>
                        <a:lnSpc>
                          <a:spcPct val="115000"/>
                        </a:lnSpc>
                        <a:spcAft>
                          <a:spcPts val="0"/>
                        </a:spcAft>
                      </a:pPr>
                      <a:r>
                        <a:rPr lang="en-GB" sz="1400" b="1" dirty="0">
                          <a:effectLst/>
                          <a:latin typeface="+mn-lt"/>
                          <a:ea typeface="Calibri" panose="020F0502020204030204" pitchFamily="34" charset="0"/>
                          <a:cs typeface="Times New Roman" panose="02020603050405020304" pitchFamily="18" charset="0"/>
                        </a:rPr>
                        <a:t>4</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a:effectLst/>
                          <a:latin typeface="+mn-lt"/>
                          <a:ea typeface="Calibri" panose="020F0502020204030204" pitchFamily="34" charset="0"/>
                          <a:cs typeface="Times New Roman" panose="02020603050405020304" pitchFamily="18" charset="0"/>
                        </a:rPr>
                        <a:t>NEXT       3,000.00</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a:effectLst/>
                          <a:latin typeface="+mn-lt"/>
                          <a:ea typeface="Calibri" panose="020F0502020204030204" pitchFamily="34" charset="0"/>
                          <a:cs typeface="Times New Roman" panose="02020603050405020304" pitchFamily="18" charset="0"/>
                        </a:rPr>
                        <a:t>17.5</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a:effectLst/>
                          <a:latin typeface="+mn-lt"/>
                          <a:ea typeface="Calibri" panose="020F0502020204030204" pitchFamily="34" charset="0"/>
                          <a:cs typeface="Times New Roman" panose="02020603050405020304" pitchFamily="18" charset="0"/>
                        </a:rPr>
                        <a:t>525.00</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smtClean="0">
                          <a:effectLst/>
                          <a:latin typeface="+mn-lt"/>
                          <a:ea typeface="Calibri" panose="020F0502020204030204" pitchFamily="34" charset="0"/>
                          <a:cs typeface="Times New Roman" panose="02020603050405020304" pitchFamily="18" charset="0"/>
                        </a:rPr>
                        <a:t>3,642.25</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a:effectLst/>
                          <a:latin typeface="+mn-lt"/>
                          <a:ea typeface="Calibri" panose="020F0502020204030204" pitchFamily="34" charset="0"/>
                          <a:cs typeface="Times New Roman" panose="02020603050405020304" pitchFamily="18" charset="0"/>
                        </a:rPr>
                        <a:t>543.50</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788">
                <a:tc>
                  <a:txBody>
                    <a:bodyPr/>
                    <a:lstStyle/>
                    <a:p>
                      <a:pPr>
                        <a:lnSpc>
                          <a:spcPct val="115000"/>
                        </a:lnSpc>
                        <a:spcAft>
                          <a:spcPts val="0"/>
                        </a:spcAft>
                      </a:pPr>
                      <a:r>
                        <a:rPr lang="en-GB" sz="1400" b="1" dirty="0">
                          <a:effectLst/>
                          <a:latin typeface="+mn-lt"/>
                          <a:ea typeface="Calibri" panose="020F0502020204030204" pitchFamily="34" charset="0"/>
                          <a:cs typeface="Times New Roman" panose="02020603050405020304" pitchFamily="18" charset="0"/>
                        </a:rPr>
                        <a:t>5</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a:effectLst/>
                          <a:latin typeface="+mn-lt"/>
                          <a:ea typeface="Calibri" panose="020F0502020204030204" pitchFamily="34" charset="0"/>
                          <a:cs typeface="Times New Roman" panose="02020603050405020304" pitchFamily="18" charset="0"/>
                        </a:rPr>
                        <a:t>NEXT       16,395.00</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a:effectLst/>
                          <a:latin typeface="+mn-lt"/>
                          <a:ea typeface="Calibri" panose="020F0502020204030204" pitchFamily="34" charset="0"/>
                          <a:cs typeface="Times New Roman" panose="02020603050405020304" pitchFamily="18" charset="0"/>
                        </a:rPr>
                        <a:t>25</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a:effectLst/>
                          <a:latin typeface="+mn-lt"/>
                          <a:ea typeface="Calibri" panose="020F0502020204030204" pitchFamily="34" charset="0"/>
                          <a:cs typeface="Times New Roman" panose="02020603050405020304" pitchFamily="18" charset="0"/>
                        </a:rPr>
                        <a:t>4,098.75</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smtClean="0">
                          <a:effectLst/>
                          <a:latin typeface="+mn-lt"/>
                          <a:ea typeface="Calibri" panose="020F0502020204030204" pitchFamily="34" charset="0"/>
                          <a:cs typeface="Times New Roman" panose="02020603050405020304" pitchFamily="18" charset="0"/>
                        </a:rPr>
                        <a:t>20,037.00</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a:effectLst/>
                          <a:latin typeface="+mn-lt"/>
                          <a:ea typeface="Calibri" panose="020F0502020204030204" pitchFamily="34" charset="0"/>
                          <a:cs typeface="Times New Roman" panose="02020603050405020304" pitchFamily="18" charset="0"/>
                        </a:rPr>
                        <a:t>4,642.25</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114">
                <a:tc>
                  <a:txBody>
                    <a:bodyPr/>
                    <a:lstStyle/>
                    <a:p>
                      <a:pPr>
                        <a:lnSpc>
                          <a:spcPct val="115000"/>
                        </a:lnSpc>
                        <a:spcAft>
                          <a:spcPts val="0"/>
                        </a:spcAft>
                      </a:pPr>
                      <a:r>
                        <a:rPr lang="en-GB" sz="1400" b="1" dirty="0">
                          <a:effectLst/>
                          <a:latin typeface="+mn-lt"/>
                          <a:ea typeface="Calibri" panose="020F0502020204030204" pitchFamily="34" charset="0"/>
                          <a:cs typeface="Times New Roman" panose="02020603050405020304" pitchFamily="18" charset="0"/>
                        </a:rPr>
                        <a:t>6</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smtClean="0">
                          <a:effectLst/>
                          <a:latin typeface="+mn-lt"/>
                          <a:ea typeface="Calibri" panose="020F0502020204030204" pitchFamily="34" charset="0"/>
                          <a:cs typeface="Times New Roman" panose="02020603050405020304" pitchFamily="18" charset="0"/>
                        </a:rPr>
                        <a:t>NEXT</a:t>
                      </a:r>
                      <a:r>
                        <a:rPr lang="en-GB" sz="1400" baseline="0" dirty="0" smtClean="0">
                          <a:effectLst/>
                          <a:latin typeface="+mn-lt"/>
                          <a:ea typeface="Calibri" panose="020F0502020204030204" pitchFamily="34" charset="0"/>
                          <a:cs typeface="Times New Roman" panose="02020603050405020304" pitchFamily="18" charset="0"/>
                        </a:rPr>
                        <a:t>       29,963.00</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a:effectLst/>
                          <a:latin typeface="+mn-lt"/>
                          <a:ea typeface="Calibri" panose="020F0502020204030204" pitchFamily="34" charset="0"/>
                          <a:cs typeface="Times New Roman" panose="02020603050405020304" pitchFamily="18" charset="0"/>
                        </a:rPr>
                        <a:t>30</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smtClean="0">
                          <a:effectLst/>
                          <a:latin typeface="+mn-lt"/>
                          <a:ea typeface="Calibri" panose="020F0502020204030204" pitchFamily="34" charset="0"/>
                          <a:cs typeface="Times New Roman" panose="02020603050405020304" pitchFamily="18" charset="0"/>
                        </a:rPr>
                        <a:t>8,988.90</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smtClean="0">
                          <a:effectLst/>
                          <a:latin typeface="+mn-lt"/>
                          <a:ea typeface="Calibri" panose="020F0502020204030204" pitchFamily="34" charset="0"/>
                          <a:cs typeface="Times New Roman" panose="02020603050405020304" pitchFamily="18" charset="0"/>
                        </a:rPr>
                        <a:t>50,000.00</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dirty="0" smtClean="0">
                          <a:effectLst/>
                          <a:latin typeface="+mn-lt"/>
                          <a:ea typeface="Calibri" panose="020F0502020204030204" pitchFamily="34" charset="0"/>
                          <a:cs typeface="Times New Roman" panose="02020603050405020304" pitchFamily="18" charset="0"/>
                        </a:rPr>
                        <a:t>13,631.15</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191">
                <a:tc>
                  <a:txBody>
                    <a:bodyPr/>
                    <a:lstStyle/>
                    <a:p>
                      <a:pPr>
                        <a:lnSpc>
                          <a:spcPct val="115000"/>
                        </a:lnSpc>
                        <a:spcAft>
                          <a:spcPts val="0"/>
                        </a:spcAft>
                      </a:pPr>
                      <a:r>
                        <a:rPr lang="en-US" sz="1400" dirty="0" smtClean="0">
                          <a:effectLst/>
                          <a:latin typeface="+mn-lt"/>
                          <a:ea typeface="Calibri" panose="020F0502020204030204" pitchFamily="34" charset="0"/>
                          <a:cs typeface="Times New Roman" panose="02020603050405020304" pitchFamily="18" charset="0"/>
                        </a:rPr>
                        <a:t>7</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smtClean="0">
                          <a:effectLst/>
                          <a:latin typeface="+mn-lt"/>
                          <a:ea typeface="Calibri" panose="020F0502020204030204" pitchFamily="34" charset="0"/>
                          <a:cs typeface="Times New Roman" panose="02020603050405020304" pitchFamily="18" charset="0"/>
                        </a:rPr>
                        <a:t>EXCEEDING 50,000.00</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smtClean="0">
                          <a:effectLst/>
                          <a:latin typeface="+mn-lt"/>
                          <a:ea typeface="Calibri" panose="020F0502020204030204" pitchFamily="34" charset="0"/>
                          <a:cs typeface="Times New Roman" panose="02020603050405020304" pitchFamily="18" charset="0"/>
                        </a:rPr>
                        <a:t>35</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31931919"/>
      </p:ext>
    </p:extLst>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01522"/>
            <a:ext cx="10515600" cy="5275442"/>
          </a:xfrm>
        </p:spPr>
        <p:txBody>
          <a:bodyPr>
            <a:normAutofit/>
          </a:bodyPr>
          <a:lstStyle/>
          <a:p>
            <a:pPr marL="0" indent="0" algn="ctr">
              <a:buNone/>
            </a:pPr>
            <a:endParaRPr lang="en-US" sz="1400" dirty="0"/>
          </a:p>
          <a:p>
            <a:pPr marL="0" indent="0">
              <a:buNone/>
            </a:pPr>
            <a:r>
              <a:rPr lang="en-US" b="1" dirty="0" smtClean="0"/>
              <a:t>SECTION 114 WITHHOLDINGS CONT.</a:t>
            </a:r>
          </a:p>
          <a:p>
            <a:pPr marL="0" indent="0">
              <a:buNone/>
            </a:pPr>
            <a:r>
              <a:rPr lang="en-US" sz="2400" b="1" dirty="0" smtClean="0"/>
              <a:t>Regulation 5 of the Income Tax Regulations, 2016 (LI 2244) </a:t>
            </a:r>
            <a:r>
              <a:rPr lang="en-US" sz="2400" dirty="0" smtClean="0"/>
              <a:t>is on amount to be withheld by employers from </a:t>
            </a:r>
            <a:r>
              <a:rPr lang="en-US" sz="2400" b="1" dirty="0" smtClean="0"/>
              <a:t>overtime and bonus payments</a:t>
            </a:r>
            <a:r>
              <a:rPr lang="en-US" b="1" dirty="0" smtClean="0"/>
              <a:t>.</a:t>
            </a:r>
          </a:p>
          <a:p>
            <a:pPr marL="400050" indent="-400050">
              <a:buAutoNum type="romanLcPeriod"/>
            </a:pPr>
            <a:r>
              <a:rPr lang="en-US" sz="2000" dirty="0" smtClean="0"/>
              <a:t>Over time payment to a qualifying junior employee-withhold at the rate of 5% if the amount does not exceed 50% of the basic salary for the month. Withhold from the excess at 10%. The tax withheld is a final tax.</a:t>
            </a:r>
          </a:p>
          <a:p>
            <a:pPr marL="400050" indent="-400050">
              <a:buAutoNum type="romanLcPeriod"/>
            </a:pPr>
            <a:r>
              <a:rPr lang="en-US" sz="2000" dirty="0" smtClean="0"/>
              <a:t>In making bonus payment to an employee during a year of assessment, the employer shall,</a:t>
            </a:r>
          </a:p>
          <a:p>
            <a:pPr marL="0" indent="0">
              <a:buNone/>
            </a:pPr>
            <a:r>
              <a:rPr lang="en-US" sz="2000" dirty="0"/>
              <a:t> </a:t>
            </a:r>
            <a:r>
              <a:rPr lang="en-US" sz="2000" dirty="0" smtClean="0"/>
              <a:t>          a. if the total of the bonus payments made by that employer to the employee does   </a:t>
            </a:r>
          </a:p>
          <a:p>
            <a:pPr marL="0" indent="0">
              <a:buNone/>
            </a:pPr>
            <a:r>
              <a:rPr lang="en-US" sz="2000" dirty="0"/>
              <a:t> </a:t>
            </a:r>
            <a:r>
              <a:rPr lang="en-US" sz="2000" dirty="0" smtClean="0"/>
              <a:t>              not exceed 15% of the annual basic salary of that employee withhold tax from the    </a:t>
            </a:r>
          </a:p>
          <a:p>
            <a:pPr marL="0" lvl="0" indent="0">
              <a:buNone/>
            </a:pPr>
            <a:r>
              <a:rPr lang="en-US" sz="2000" dirty="0"/>
              <a:t> </a:t>
            </a:r>
            <a:r>
              <a:rPr lang="en-US" sz="2000" dirty="0" smtClean="0"/>
              <a:t>              gross amount of the payment at the rate of 5%. </a:t>
            </a:r>
            <a:r>
              <a:rPr lang="en-US" sz="2000" dirty="0">
                <a:solidFill>
                  <a:prstClr val="black"/>
                </a:solidFill>
              </a:rPr>
              <a:t>The tax withheld is a final tax</a:t>
            </a:r>
            <a:r>
              <a:rPr lang="en-US" sz="2000" dirty="0" smtClean="0">
                <a:solidFill>
                  <a:prstClr val="black"/>
                </a:solidFill>
              </a:rPr>
              <a:t>.</a:t>
            </a:r>
            <a:endParaRPr lang="en-US" sz="2000" dirty="0" smtClean="0"/>
          </a:p>
          <a:p>
            <a:pPr marL="0" indent="0">
              <a:buNone/>
            </a:pPr>
            <a:r>
              <a:rPr lang="en-US" sz="2000" dirty="0"/>
              <a:t> </a:t>
            </a:r>
            <a:r>
              <a:rPr lang="en-US" sz="2000" dirty="0" smtClean="0"/>
              <a:t>           b. add the excess payment to the employment income of the employee for the year   </a:t>
            </a:r>
          </a:p>
          <a:p>
            <a:pPr marL="0" indent="0">
              <a:buNone/>
            </a:pPr>
            <a:r>
              <a:rPr lang="en-US" sz="2000" dirty="0"/>
              <a:t> </a:t>
            </a:r>
            <a:r>
              <a:rPr lang="en-US" sz="2000" dirty="0" smtClean="0"/>
              <a:t>               and withhold tax in accordance with the First Schedule of the Act.</a:t>
            </a:r>
          </a:p>
          <a:p>
            <a:pPr marL="0" indent="0">
              <a:buNone/>
            </a:pPr>
            <a:endParaRPr lang="en-US" sz="1600" dirty="0" smtClean="0"/>
          </a:p>
        </p:txBody>
      </p:sp>
    </p:spTree>
    <p:extLst>
      <p:ext uri="{BB962C8B-B14F-4D97-AF65-F5344CB8AC3E}">
        <p14:creationId xmlns:p14="http://schemas.microsoft.com/office/powerpoint/2010/main" val="1035086103"/>
      </p:ext>
    </p:extLst>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56068"/>
            <a:ext cx="10752786" cy="5120895"/>
          </a:xfrm>
        </p:spPr>
        <p:txBody>
          <a:bodyPr/>
          <a:lstStyle/>
          <a:p>
            <a:pPr marL="0" lvl="0" indent="0">
              <a:buNone/>
            </a:pPr>
            <a:r>
              <a:rPr lang="en-US" b="1" dirty="0" smtClean="0">
                <a:solidFill>
                  <a:prstClr val="black"/>
                </a:solidFill>
              </a:rPr>
              <a:t>SECTION 114 WITHHOLDINGS CONT.</a:t>
            </a:r>
          </a:p>
          <a:p>
            <a:pPr marL="0" lvl="0" indent="0">
              <a:buNone/>
            </a:pPr>
            <a:r>
              <a:rPr lang="en-US" b="1" dirty="0" smtClean="0">
                <a:solidFill>
                  <a:prstClr val="black"/>
                </a:solidFill>
              </a:rPr>
              <a:t>Regulations </a:t>
            </a:r>
            <a:r>
              <a:rPr lang="en-US" b="1" dirty="0">
                <a:solidFill>
                  <a:prstClr val="black"/>
                </a:solidFill>
              </a:rPr>
              <a:t>6 and 7 of LI 2244 </a:t>
            </a:r>
            <a:r>
              <a:rPr lang="en-US" dirty="0">
                <a:solidFill>
                  <a:prstClr val="black"/>
                </a:solidFill>
              </a:rPr>
              <a:t>are on withholding from </a:t>
            </a:r>
            <a:r>
              <a:rPr lang="en-US" b="1" dirty="0">
                <a:solidFill>
                  <a:prstClr val="black"/>
                </a:solidFill>
              </a:rPr>
              <a:t>casual and temporary</a:t>
            </a:r>
            <a:r>
              <a:rPr lang="en-US" dirty="0">
                <a:solidFill>
                  <a:prstClr val="black"/>
                </a:solidFill>
              </a:rPr>
              <a:t> workers respectively.</a:t>
            </a:r>
          </a:p>
          <a:p>
            <a:pPr marL="0" lvl="0" indent="0">
              <a:buNone/>
            </a:pPr>
            <a:r>
              <a:rPr lang="en-US" sz="2400" b="1" dirty="0">
                <a:solidFill>
                  <a:prstClr val="black"/>
                </a:solidFill>
              </a:rPr>
              <a:t>Section 78 of the </a:t>
            </a:r>
            <a:r>
              <a:rPr lang="en-US" sz="2400" b="1" dirty="0" err="1">
                <a:solidFill>
                  <a:prstClr val="black"/>
                </a:solidFill>
              </a:rPr>
              <a:t>Labour</a:t>
            </a:r>
            <a:r>
              <a:rPr lang="en-US" sz="2400" b="1" dirty="0">
                <a:solidFill>
                  <a:prstClr val="black"/>
                </a:solidFill>
              </a:rPr>
              <a:t> Act, 2003 (Act 651) </a:t>
            </a:r>
            <a:r>
              <a:rPr lang="en-US" sz="2400" dirty="0">
                <a:solidFill>
                  <a:prstClr val="black"/>
                </a:solidFill>
              </a:rPr>
              <a:t>defined a temporary worker to means a worker who is employed for a continuous period of not less than one month and is not a permanent worker</a:t>
            </a:r>
            <a:r>
              <a:rPr lang="en-US" sz="2400" dirty="0" smtClean="0">
                <a:solidFill>
                  <a:prstClr val="black"/>
                </a:solidFill>
              </a:rPr>
              <a:t>. </a:t>
            </a:r>
            <a:r>
              <a:rPr lang="en-US" sz="2400" b="1" dirty="0" smtClean="0">
                <a:solidFill>
                  <a:prstClr val="black"/>
                </a:solidFill>
              </a:rPr>
              <a:t>For temporal employees, the withholding is in accordance with section 114 of the First Schedule to Act 896</a:t>
            </a:r>
            <a:r>
              <a:rPr lang="en-US" sz="2400" dirty="0" smtClean="0">
                <a:solidFill>
                  <a:prstClr val="black"/>
                </a:solidFill>
              </a:rPr>
              <a:t>.</a:t>
            </a:r>
            <a:endParaRPr lang="en-US" sz="2400" dirty="0">
              <a:solidFill>
                <a:prstClr val="black"/>
              </a:solidFill>
            </a:endParaRPr>
          </a:p>
          <a:p>
            <a:pPr marL="0" lvl="0" indent="0">
              <a:buNone/>
            </a:pPr>
            <a:r>
              <a:rPr lang="en-US" sz="2400" dirty="0">
                <a:solidFill>
                  <a:prstClr val="black"/>
                </a:solidFill>
              </a:rPr>
              <a:t>A casual worker is engaged on a work which is seasonal or intermittent and is not for a continuous period of more than six months and whose remuneration is calculated on daily basis</a:t>
            </a:r>
            <a:r>
              <a:rPr lang="en-US" sz="2400" b="1" dirty="0" smtClean="0">
                <a:solidFill>
                  <a:prstClr val="black"/>
                </a:solidFill>
              </a:rPr>
              <a:t>. A person shall withhold tax from the gross income paid to a casual worker at the rate of 5%. This withholding is treated as final withholding.</a:t>
            </a:r>
            <a:endParaRPr lang="en-US" sz="2400" b="1" dirty="0">
              <a:solidFill>
                <a:prstClr val="black"/>
              </a:solidFill>
            </a:endParaRPr>
          </a:p>
          <a:p>
            <a:pPr marL="0" indent="0">
              <a:buNone/>
            </a:pPr>
            <a:endParaRPr lang="en-US" sz="2000" dirty="0"/>
          </a:p>
        </p:txBody>
      </p:sp>
    </p:spTree>
    <p:extLst>
      <p:ext uri="{BB962C8B-B14F-4D97-AF65-F5344CB8AC3E}">
        <p14:creationId xmlns:p14="http://schemas.microsoft.com/office/powerpoint/2010/main" val="2424150695"/>
      </p:ext>
    </p:extLst>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30310"/>
            <a:ext cx="10515600" cy="5146653"/>
          </a:xfrm>
        </p:spPr>
        <p:txBody>
          <a:bodyPr>
            <a:normAutofit/>
          </a:bodyPr>
          <a:lstStyle/>
          <a:p>
            <a:pPr marL="0" indent="0">
              <a:buNone/>
            </a:pPr>
            <a:endParaRPr lang="en-US" dirty="0" smtClean="0"/>
          </a:p>
          <a:p>
            <a:pPr marL="0" indent="0">
              <a:buNone/>
            </a:pPr>
            <a:r>
              <a:rPr lang="en-US" b="1" dirty="0" smtClean="0"/>
              <a:t>ii</a:t>
            </a:r>
            <a:r>
              <a:rPr lang="en-US" dirty="0" smtClean="0"/>
              <a:t>.  </a:t>
            </a:r>
            <a:r>
              <a:rPr lang="en-US" b="1" dirty="0" smtClean="0"/>
              <a:t>WITHHOLDING FROM INVESTMENT RETURNS</a:t>
            </a:r>
          </a:p>
          <a:p>
            <a:pPr marL="0" indent="0">
              <a:buNone/>
            </a:pPr>
            <a:r>
              <a:rPr lang="en-US" b="1" dirty="0" smtClean="0"/>
              <a:t>Section 115 of the Income Tax Act, 2015 (Act 896</a:t>
            </a:r>
            <a:r>
              <a:rPr lang="en-US" dirty="0" smtClean="0"/>
              <a:t>) as amended is to the effect that a resident person shall withhold tax at the rate specified in paragraph 8 of the first schedule where that person pays any </a:t>
            </a:r>
            <a:r>
              <a:rPr lang="en-US" b="1" dirty="0" smtClean="0"/>
              <a:t>dividend (8%0, interest (1%/8%,) natural resource payment (15%), rent (8%/15%) or royalty (15) to another person and the payment has a source in the country.</a:t>
            </a:r>
          </a:p>
          <a:p>
            <a:pPr marL="0" indent="0">
              <a:buNone/>
            </a:pPr>
            <a:r>
              <a:rPr lang="en-US" dirty="0" smtClean="0"/>
              <a:t>NB: this section does not apply to payments subject to withholding under section 114, payments made by an individual unless in conducting business, interest paid to a resident financial institution or a payment that is an exempt amount.</a:t>
            </a:r>
          </a:p>
        </p:txBody>
      </p:sp>
    </p:spTree>
    <p:extLst>
      <p:ext uri="{BB962C8B-B14F-4D97-AF65-F5344CB8AC3E}">
        <p14:creationId xmlns:p14="http://schemas.microsoft.com/office/powerpoint/2010/main" val="1016161017"/>
      </p:ext>
    </p:extLst>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t>iii.  WITHHOLDING FROM SUPPLY OF GOODS, SERVICE FEES AND CONTRACT PAYMENTS</a:t>
            </a:r>
            <a:endParaRPr lang="en-US" sz="3200" b="1" dirty="0"/>
          </a:p>
        </p:txBody>
      </p:sp>
      <p:sp>
        <p:nvSpPr>
          <p:cNvPr id="3" name="Content Placeholder 2"/>
          <p:cNvSpPr>
            <a:spLocks noGrp="1"/>
          </p:cNvSpPr>
          <p:nvPr>
            <p:ph idx="1"/>
          </p:nvPr>
        </p:nvSpPr>
        <p:spPr>
          <a:xfrm>
            <a:off x="838200" y="1825624"/>
            <a:ext cx="10515600" cy="4510781"/>
          </a:xfrm>
        </p:spPr>
        <p:txBody>
          <a:bodyPr>
            <a:normAutofit lnSpcReduction="10000"/>
          </a:bodyPr>
          <a:lstStyle/>
          <a:p>
            <a:pPr marL="0" indent="0">
              <a:buNone/>
            </a:pPr>
            <a:r>
              <a:rPr lang="en-US" b="1" dirty="0" smtClean="0"/>
              <a:t>Section 116 (1) of the Income Tax Act, 2015 (Act 896</a:t>
            </a:r>
            <a:r>
              <a:rPr lang="en-US" dirty="0" smtClean="0"/>
              <a:t>) as amended is to the effect that, a resident person shall withhold tax at the rate provided for in paragraph 8 of the First Schedule where that person</a:t>
            </a:r>
          </a:p>
          <a:p>
            <a:pPr marL="514350" indent="-514350">
              <a:buFont typeface="+mj-lt"/>
              <a:buAutoNum type="alphaLcPeriod"/>
            </a:pPr>
            <a:r>
              <a:rPr lang="en-US" dirty="0" smtClean="0"/>
              <a:t>Pays a service fee with a source in the country to a resident individual</a:t>
            </a:r>
          </a:p>
          <a:p>
            <a:pPr marL="1428750" lvl="2" indent="-514350">
              <a:buFont typeface="+mj-lt"/>
              <a:buAutoNum type="romanLcPeriod"/>
            </a:pPr>
            <a:r>
              <a:rPr lang="en-US" dirty="0" smtClean="0"/>
              <a:t> as fees or allowances to a resident director, manager, trustee or board member of a company  or trust (20%)</a:t>
            </a:r>
          </a:p>
          <a:p>
            <a:pPr marL="1485900" lvl="2" indent="-571500">
              <a:buFont typeface="+mj-lt"/>
              <a:buAutoNum type="romanLcPeriod"/>
            </a:pPr>
            <a:r>
              <a:rPr lang="en-US" dirty="0" smtClean="0"/>
              <a:t>For examining, invigilating, supervising an examination or part time teaching or lecturing, as an endorsement fee, as commission to a sales agent, as a commission to a resident insurance sales or canvassing agent  (10%)</a:t>
            </a:r>
          </a:p>
          <a:p>
            <a:pPr marL="514350" indent="-514350">
              <a:buFont typeface="+mj-lt"/>
              <a:buAutoNum type="alphaLcPeriod"/>
            </a:pPr>
            <a:r>
              <a:rPr lang="en-US" dirty="0" smtClean="0"/>
              <a:t>Pays a service fee or an insurance premium with a source in the country to a non-resident person (20%)</a:t>
            </a:r>
          </a:p>
          <a:p>
            <a:pPr marL="0" indent="0">
              <a:buNone/>
            </a:pPr>
            <a:endParaRPr lang="en-US" dirty="0" smtClean="0"/>
          </a:p>
          <a:p>
            <a:pPr marL="914400" lvl="2" indent="0">
              <a:buNone/>
            </a:pPr>
            <a:endParaRPr lang="en-US" dirty="0" smtClean="0"/>
          </a:p>
          <a:p>
            <a:pPr marL="1485900" lvl="2" indent="-571500">
              <a:buFont typeface="+mj-lt"/>
              <a:buAutoNum type="romanLcPeriod"/>
            </a:pPr>
            <a:endParaRPr lang="en-US" dirty="0"/>
          </a:p>
        </p:txBody>
      </p:sp>
    </p:spTree>
    <p:extLst>
      <p:ext uri="{BB962C8B-B14F-4D97-AF65-F5344CB8AC3E}">
        <p14:creationId xmlns:p14="http://schemas.microsoft.com/office/powerpoint/2010/main" val="352483077"/>
      </p:ext>
    </p:extLst>
  </p:cSld>
  <p:clrMapOvr>
    <a:masterClrMapping/>
  </p:clrMapOvr>
  <p:transition>
    <p:wipe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RA rebranding">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3204</TotalTime>
  <Words>2265</Words>
  <Application>Microsoft Office PowerPoint</Application>
  <PresentationFormat>Widescreen</PresentationFormat>
  <Paragraphs>176</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Times New Roman</vt:lpstr>
      <vt:lpstr>Verdana</vt:lpstr>
      <vt:lpstr>Office Theme</vt:lpstr>
      <vt:lpstr>            A BRIEF REVIEW OF WITHHOLDING TAXES UNDER THE TAX LAWS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iii.  WITHHOLDING FROM SUPPLY OF GOODS, SERVICE FEES AND CONTRACT PAYMENTS</vt:lpstr>
      <vt:lpstr> </vt:lpstr>
      <vt:lpstr>PowerPoint Presentation</vt:lpstr>
      <vt:lpstr>PowerPoint Presentation</vt:lpstr>
      <vt:lpstr>PowerPoint Presentation</vt:lpstr>
      <vt:lpstr>STATEMENT AND PAYMENT OF TAX WITHELD OR TREATED AS WITHHELD</vt:lpstr>
      <vt:lpstr>WITHHOLDING CERTIFICATE</vt:lpstr>
      <vt:lpstr>FINAL WITHHOLDING PAYMENT</vt:lpstr>
      <vt:lpstr>FINAL WITHHOLDING PAYMENT CONT.</vt:lpstr>
      <vt:lpstr>EXEMPTION PROCEDURES</vt:lpstr>
      <vt:lpstr>APPROVAL OF CHARITABLE ORGANISATIONS CONT.</vt:lpstr>
      <vt:lpstr>PowerPoint Presentation</vt:lpstr>
      <vt:lpstr>3. Withholding tax exemptions (Section 116(5)(c) of the Income Tax Act, 2015 (Act 896) as amended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Lutterodt</dc:creator>
  <cp:lastModifiedBy>abdulai.yakubu78@outlook.com</cp:lastModifiedBy>
  <cp:revision>382</cp:revision>
  <cp:lastPrinted>2018-04-12T14:10:46Z</cp:lastPrinted>
  <dcterms:created xsi:type="dcterms:W3CDTF">2016-05-18T05:43:52Z</dcterms:created>
  <dcterms:modified xsi:type="dcterms:W3CDTF">2023-09-07T14:06:07Z</dcterms:modified>
</cp:coreProperties>
</file>