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sldIdLst>
    <p:sldId id="513" r:id="rId2"/>
    <p:sldId id="514" r:id="rId3"/>
    <p:sldId id="598" r:id="rId4"/>
    <p:sldId id="517" r:id="rId5"/>
    <p:sldId id="654" r:id="rId6"/>
    <p:sldId id="655" r:id="rId7"/>
    <p:sldId id="650" r:id="rId8"/>
    <p:sldId id="656" r:id="rId9"/>
    <p:sldId id="266" r:id="rId10"/>
    <p:sldId id="267" r:id="rId11"/>
    <p:sldId id="268" r:id="rId12"/>
    <p:sldId id="661" r:id="rId13"/>
    <p:sldId id="599" r:id="rId14"/>
    <p:sldId id="600" r:id="rId15"/>
    <p:sldId id="601" r:id="rId16"/>
    <p:sldId id="651" r:id="rId17"/>
    <p:sldId id="653" r:id="rId18"/>
    <p:sldId id="594" r:id="rId19"/>
    <p:sldId id="606" r:id="rId20"/>
    <p:sldId id="595" r:id="rId21"/>
    <p:sldId id="602" r:id="rId22"/>
    <p:sldId id="620" r:id="rId23"/>
    <p:sldId id="621" r:id="rId24"/>
    <p:sldId id="702" r:id="rId25"/>
    <p:sldId id="694" r:id="rId26"/>
    <p:sldId id="665" r:id="rId27"/>
    <p:sldId id="666" r:id="rId28"/>
    <p:sldId id="596" r:id="rId29"/>
    <p:sldId id="597" r:id="rId30"/>
    <p:sldId id="676" r:id="rId31"/>
    <p:sldId id="680" r:id="rId32"/>
    <p:sldId id="677" r:id="rId33"/>
    <p:sldId id="681" r:id="rId34"/>
    <p:sldId id="612" r:id="rId35"/>
    <p:sldId id="684" r:id="rId36"/>
    <p:sldId id="685" r:id="rId37"/>
    <p:sldId id="687" r:id="rId38"/>
    <p:sldId id="686" r:id="rId39"/>
    <p:sldId id="698" r:id="rId40"/>
    <p:sldId id="699" r:id="rId41"/>
    <p:sldId id="683" r:id="rId42"/>
    <p:sldId id="643" r:id="rId43"/>
    <p:sldId id="640" r:id="rId44"/>
    <p:sldId id="627" r:id="rId45"/>
    <p:sldId id="636" r:id="rId46"/>
    <p:sldId id="688" r:id="rId47"/>
    <p:sldId id="689" r:id="rId48"/>
    <p:sldId id="696" r:id="rId49"/>
    <p:sldId id="670" r:id="rId50"/>
    <p:sldId id="673" r:id="rId51"/>
    <p:sldId id="671" r:id="rId52"/>
    <p:sldId id="695" r:id="rId53"/>
    <p:sldId id="674" r:id="rId54"/>
    <p:sldId id="622" r:id="rId55"/>
    <p:sldId id="631" r:id="rId56"/>
    <p:sldId id="664" r:id="rId57"/>
    <p:sldId id="648" r:id="rId58"/>
    <p:sldId id="647" r:id="rId59"/>
    <p:sldId id="271" r:id="rId60"/>
    <p:sldId id="663" r:id="rId61"/>
    <p:sldId id="697" r:id="rId62"/>
    <p:sldId id="701" r:id="rId63"/>
    <p:sldId id="703" r:id="rId64"/>
    <p:sldId id="690" r:id="rId65"/>
    <p:sldId id="649" r:id="rId66"/>
  </p:sldIdLst>
  <p:sldSz cx="12192000" cy="6858000"/>
  <p:notesSz cx="6858000" cy="9144000"/>
  <p:defaultTextStyle>
    <a:defPPr>
      <a:defRPr lang="en-G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890E3F4-C25B-4597-8B41-97E965EEF8F6}">
          <p14:sldIdLst>
            <p14:sldId id="513"/>
            <p14:sldId id="514"/>
            <p14:sldId id="598"/>
            <p14:sldId id="517"/>
            <p14:sldId id="654"/>
            <p14:sldId id="655"/>
            <p14:sldId id="650"/>
            <p14:sldId id="656"/>
            <p14:sldId id="266"/>
            <p14:sldId id="267"/>
            <p14:sldId id="268"/>
            <p14:sldId id="661"/>
            <p14:sldId id="599"/>
            <p14:sldId id="600"/>
            <p14:sldId id="601"/>
            <p14:sldId id="651"/>
            <p14:sldId id="653"/>
            <p14:sldId id="594"/>
            <p14:sldId id="606"/>
            <p14:sldId id="595"/>
            <p14:sldId id="602"/>
            <p14:sldId id="620"/>
            <p14:sldId id="621"/>
            <p14:sldId id="702"/>
            <p14:sldId id="694"/>
            <p14:sldId id="665"/>
            <p14:sldId id="666"/>
            <p14:sldId id="596"/>
            <p14:sldId id="597"/>
            <p14:sldId id="676"/>
            <p14:sldId id="680"/>
            <p14:sldId id="677"/>
            <p14:sldId id="681"/>
            <p14:sldId id="612"/>
            <p14:sldId id="684"/>
            <p14:sldId id="685"/>
            <p14:sldId id="687"/>
            <p14:sldId id="686"/>
            <p14:sldId id="698"/>
            <p14:sldId id="699"/>
            <p14:sldId id="683"/>
            <p14:sldId id="643"/>
            <p14:sldId id="640"/>
            <p14:sldId id="627"/>
            <p14:sldId id="636"/>
            <p14:sldId id="688"/>
            <p14:sldId id="689"/>
            <p14:sldId id="696"/>
            <p14:sldId id="670"/>
            <p14:sldId id="673"/>
            <p14:sldId id="671"/>
            <p14:sldId id="695"/>
            <p14:sldId id="674"/>
            <p14:sldId id="622"/>
            <p14:sldId id="631"/>
            <p14:sldId id="664"/>
            <p14:sldId id="648"/>
            <p14:sldId id="647"/>
            <p14:sldId id="271"/>
            <p14:sldId id="663"/>
            <p14:sldId id="697"/>
            <p14:sldId id="701"/>
            <p14:sldId id="703"/>
            <p14:sldId id="690"/>
            <p14:sldId id="649"/>
          </p14:sldIdLst>
        </p14:section>
        <p14:section name="Default Section" id="{21667D75-2886-5D42-9586-C89F9F70837E}">
          <p14:sldIdLst/>
        </p14:section>
        <p14:section name="Untitled Section" id="{E2A1C4E2-88A3-DC4F-B515-A1423C9231FC}">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RID PCU DE" initials="GPD" lastIdx="0" clrIdx="0">
    <p:extLst>
      <p:ext uri="{19B8F6BF-5375-455C-9EA6-DF929625EA0E}">
        <p15:presenceInfo xmlns:p15="http://schemas.microsoft.com/office/powerpoint/2012/main" userId="24c0e76aaec2696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2" autoAdjust="0"/>
    <p:restoredTop sz="93576" autoAdjust="0"/>
  </p:normalViewPr>
  <p:slideViewPr>
    <p:cSldViewPr snapToGrid="0">
      <p:cViewPr>
        <p:scale>
          <a:sx n="70" d="100"/>
          <a:sy n="70" d="100"/>
        </p:scale>
        <p:origin x="61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125B9C-3696-4336-B321-0511DF6FCAA4}"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GH"/>
        </a:p>
      </dgm:t>
    </dgm:pt>
    <dgm:pt modelId="{0D010ED4-5847-4B95-AC50-E3CB3E012953}">
      <dgm:prSet phldrT="[Text]" custT="1"/>
      <dgm:spPr/>
      <dgm:t>
        <a:bodyPr/>
        <a:lstStyle/>
        <a:p>
          <a:r>
            <a:rPr lang="en-GB" sz="2400" dirty="0">
              <a:solidFill>
                <a:schemeClr val="tx1"/>
              </a:solidFill>
            </a:rPr>
            <a:t>1998: Korle Lagoon Ecological Restoration Project</a:t>
          </a:r>
          <a:endParaRPr lang="en-GH" sz="2400" dirty="0">
            <a:solidFill>
              <a:schemeClr val="tx1"/>
            </a:solidFill>
          </a:endParaRPr>
        </a:p>
      </dgm:t>
    </dgm:pt>
    <dgm:pt modelId="{7FB1B3DC-3F52-44D4-A7ED-417BB4A9EF8D}" type="parTrans" cxnId="{491E7C60-5A40-4A71-A426-7D1D048EE0DA}">
      <dgm:prSet/>
      <dgm:spPr/>
      <dgm:t>
        <a:bodyPr/>
        <a:lstStyle/>
        <a:p>
          <a:endParaRPr lang="en-GH" sz="2400">
            <a:solidFill>
              <a:schemeClr val="tx1"/>
            </a:solidFill>
          </a:endParaRPr>
        </a:p>
      </dgm:t>
    </dgm:pt>
    <dgm:pt modelId="{A5F2B5BC-5B0E-4B8E-81D0-76FE710DB0AC}" type="sibTrans" cxnId="{491E7C60-5A40-4A71-A426-7D1D048EE0DA}">
      <dgm:prSet/>
      <dgm:spPr/>
      <dgm:t>
        <a:bodyPr/>
        <a:lstStyle/>
        <a:p>
          <a:endParaRPr lang="en-GH" sz="2400">
            <a:solidFill>
              <a:schemeClr val="tx1"/>
            </a:solidFill>
          </a:endParaRPr>
        </a:p>
      </dgm:t>
    </dgm:pt>
    <dgm:pt modelId="{ADD08B79-A66B-4314-8CA7-EF6CF3741F96}">
      <dgm:prSet custT="1"/>
      <dgm:spPr/>
      <dgm:t>
        <a:bodyPr/>
        <a:lstStyle/>
        <a:p>
          <a:r>
            <a:rPr lang="en-GB" sz="2400" dirty="0">
              <a:solidFill>
                <a:schemeClr val="tx1"/>
              </a:solidFill>
            </a:rPr>
            <a:t>2019: GAMA Integrated Urban Environmental Sanitation Master Plan</a:t>
          </a:r>
          <a:endParaRPr lang="en-GH" sz="2400" dirty="0">
            <a:solidFill>
              <a:schemeClr val="tx1"/>
            </a:solidFill>
          </a:endParaRPr>
        </a:p>
      </dgm:t>
    </dgm:pt>
    <dgm:pt modelId="{8C260C05-D604-4F9D-BF6A-9C9192DC1C4C}" type="parTrans" cxnId="{57C6ADA5-1BE5-4389-B6C5-73B3B376A779}">
      <dgm:prSet/>
      <dgm:spPr/>
      <dgm:t>
        <a:bodyPr/>
        <a:lstStyle/>
        <a:p>
          <a:endParaRPr lang="en-GH" sz="2400">
            <a:solidFill>
              <a:schemeClr val="tx1"/>
            </a:solidFill>
          </a:endParaRPr>
        </a:p>
      </dgm:t>
    </dgm:pt>
    <dgm:pt modelId="{BCC0D1F9-42B3-4A14-BCD2-F9C215916FAD}" type="sibTrans" cxnId="{57C6ADA5-1BE5-4389-B6C5-73B3B376A779}">
      <dgm:prSet/>
      <dgm:spPr/>
      <dgm:t>
        <a:bodyPr/>
        <a:lstStyle/>
        <a:p>
          <a:endParaRPr lang="en-GH" sz="2400">
            <a:solidFill>
              <a:schemeClr val="tx1"/>
            </a:solidFill>
          </a:endParaRPr>
        </a:p>
      </dgm:t>
    </dgm:pt>
    <dgm:pt modelId="{BFBEADF0-039E-43C4-AFD4-1FD9339B1122}">
      <dgm:prSet custT="1"/>
      <dgm:spPr/>
      <dgm:t>
        <a:bodyPr/>
        <a:lstStyle/>
        <a:p>
          <a:r>
            <a:rPr lang="en-GB" sz="2400" dirty="0">
              <a:solidFill>
                <a:schemeClr val="tx1"/>
              </a:solidFill>
            </a:rPr>
            <a:t>1991: Urban II Project (Accra Drainage Master Plan)</a:t>
          </a:r>
          <a:endParaRPr lang="en-GH" sz="2400" dirty="0">
            <a:solidFill>
              <a:schemeClr val="tx1"/>
            </a:solidFill>
          </a:endParaRPr>
        </a:p>
      </dgm:t>
    </dgm:pt>
    <dgm:pt modelId="{708C8D77-A68A-40A3-A758-A1DF589EE9F8}" type="parTrans" cxnId="{31C0C890-D090-47EE-B2A8-1ACD3DEAA0CA}">
      <dgm:prSet/>
      <dgm:spPr/>
      <dgm:t>
        <a:bodyPr/>
        <a:lstStyle/>
        <a:p>
          <a:endParaRPr lang="en-GH" sz="2400">
            <a:solidFill>
              <a:schemeClr val="tx1"/>
            </a:solidFill>
          </a:endParaRPr>
        </a:p>
      </dgm:t>
    </dgm:pt>
    <dgm:pt modelId="{0AB78C13-7BC1-4534-9FFC-A91FD7EACB64}" type="sibTrans" cxnId="{31C0C890-D090-47EE-B2A8-1ACD3DEAA0CA}">
      <dgm:prSet/>
      <dgm:spPr/>
      <dgm:t>
        <a:bodyPr/>
        <a:lstStyle/>
        <a:p>
          <a:endParaRPr lang="en-GH" sz="2400">
            <a:solidFill>
              <a:schemeClr val="tx1"/>
            </a:solidFill>
          </a:endParaRPr>
        </a:p>
      </dgm:t>
    </dgm:pt>
    <dgm:pt modelId="{A0D59B81-12FB-43BF-A1B9-73DB85754E85}">
      <dgm:prSet custT="1"/>
      <dgm:spPr/>
      <dgm:t>
        <a:bodyPr/>
        <a:lstStyle/>
        <a:p>
          <a:r>
            <a:rPr lang="en-GB" sz="2400" dirty="0">
              <a:solidFill>
                <a:schemeClr val="tx1"/>
              </a:solidFill>
            </a:rPr>
            <a:t>2017: Greater Accra Climate Risk Mitigation Strategy</a:t>
          </a:r>
          <a:endParaRPr lang="en-GH" sz="2400" dirty="0">
            <a:solidFill>
              <a:schemeClr val="tx1"/>
            </a:solidFill>
          </a:endParaRPr>
        </a:p>
      </dgm:t>
    </dgm:pt>
    <dgm:pt modelId="{F7B7AE5C-18F1-4F0E-A539-66A3D9052520}" type="parTrans" cxnId="{D1959DB3-BB40-4F22-80F3-3636DCCEDEF4}">
      <dgm:prSet/>
      <dgm:spPr/>
      <dgm:t>
        <a:bodyPr/>
        <a:lstStyle/>
        <a:p>
          <a:endParaRPr lang="en-GH" sz="2400">
            <a:solidFill>
              <a:schemeClr val="tx1"/>
            </a:solidFill>
          </a:endParaRPr>
        </a:p>
      </dgm:t>
    </dgm:pt>
    <dgm:pt modelId="{C593BDF7-556B-4A98-B878-C0FBC6B0FEEF}" type="sibTrans" cxnId="{D1959DB3-BB40-4F22-80F3-3636DCCEDEF4}">
      <dgm:prSet/>
      <dgm:spPr/>
      <dgm:t>
        <a:bodyPr/>
        <a:lstStyle/>
        <a:p>
          <a:endParaRPr lang="en-GH" sz="2400">
            <a:solidFill>
              <a:schemeClr val="tx1"/>
            </a:solidFill>
          </a:endParaRPr>
        </a:p>
      </dgm:t>
    </dgm:pt>
    <dgm:pt modelId="{8B6CBC1B-FBD4-448E-A25D-DCD4B5DE7B14}">
      <dgm:prSet/>
      <dgm:spPr/>
      <dgm:t>
        <a:bodyPr/>
        <a:lstStyle/>
        <a:p>
          <a:r>
            <a:rPr lang="en-GB" dirty="0">
              <a:solidFill>
                <a:schemeClr val="tx1"/>
              </a:solidFill>
            </a:rPr>
            <a:t>2006: Tema Drainage Master Plan</a:t>
          </a:r>
          <a:endParaRPr lang="en-GH" dirty="0"/>
        </a:p>
      </dgm:t>
    </dgm:pt>
    <dgm:pt modelId="{AC6E35B7-9DAB-424B-9DC6-EFF16C000F8A}" type="parTrans" cxnId="{BD421920-4200-458C-B66B-C8FD6D23C930}">
      <dgm:prSet/>
      <dgm:spPr/>
      <dgm:t>
        <a:bodyPr/>
        <a:lstStyle/>
        <a:p>
          <a:endParaRPr lang="en-GH"/>
        </a:p>
      </dgm:t>
    </dgm:pt>
    <dgm:pt modelId="{AC5AC34C-5B9D-48BC-86AE-B7E09F59F08A}" type="sibTrans" cxnId="{BD421920-4200-458C-B66B-C8FD6D23C930}">
      <dgm:prSet/>
      <dgm:spPr/>
      <dgm:t>
        <a:bodyPr/>
        <a:lstStyle/>
        <a:p>
          <a:endParaRPr lang="en-GH"/>
        </a:p>
      </dgm:t>
    </dgm:pt>
    <dgm:pt modelId="{B1B322F5-2E93-415C-AF84-E4AF8F5E7E4F}">
      <dgm:prSet/>
      <dgm:spPr/>
      <dgm:t>
        <a:bodyPr/>
        <a:lstStyle/>
        <a:p>
          <a:r>
            <a:rPr lang="en-GB" dirty="0">
              <a:solidFill>
                <a:schemeClr val="tx1"/>
              </a:solidFill>
            </a:rPr>
            <a:t>2006: UESP II Project (Accra Storm Drainage Improvement Works)  </a:t>
          </a:r>
          <a:endParaRPr lang="en-GH" dirty="0"/>
        </a:p>
      </dgm:t>
    </dgm:pt>
    <dgm:pt modelId="{1285D64A-D77B-49D9-872E-57D9640CAE2B}" type="parTrans" cxnId="{C4E72582-EE97-41B1-95B7-7581FA0A10F0}">
      <dgm:prSet/>
      <dgm:spPr/>
      <dgm:t>
        <a:bodyPr/>
        <a:lstStyle/>
        <a:p>
          <a:endParaRPr lang="en-GH"/>
        </a:p>
      </dgm:t>
    </dgm:pt>
    <dgm:pt modelId="{8BFE640E-16F9-4295-82BD-8E6E8936857A}" type="sibTrans" cxnId="{C4E72582-EE97-41B1-95B7-7581FA0A10F0}">
      <dgm:prSet/>
      <dgm:spPr/>
      <dgm:t>
        <a:bodyPr/>
        <a:lstStyle/>
        <a:p>
          <a:endParaRPr lang="en-GH"/>
        </a:p>
      </dgm:t>
    </dgm:pt>
    <dgm:pt modelId="{01A54208-7991-4C5E-BFDE-1260451FFC0E}">
      <dgm:prSet phldrT="[Text]"/>
      <dgm:spPr/>
      <dgm:t>
        <a:bodyPr/>
        <a:lstStyle/>
        <a:p>
          <a:r>
            <a:rPr lang="en-GB" dirty="0">
              <a:solidFill>
                <a:schemeClr val="tx1"/>
              </a:solidFill>
            </a:rPr>
            <a:t>1994: Korle Lagoon Ecological Restoration Project</a:t>
          </a:r>
          <a:endParaRPr lang="en-GH" dirty="0"/>
        </a:p>
      </dgm:t>
    </dgm:pt>
    <dgm:pt modelId="{965F7C91-E49F-44F2-A0A2-54392C3DA89F}" type="parTrans" cxnId="{69B76D58-E1C0-4700-ABBF-0085037B693F}">
      <dgm:prSet/>
      <dgm:spPr/>
      <dgm:t>
        <a:bodyPr/>
        <a:lstStyle/>
        <a:p>
          <a:endParaRPr lang="en-GH"/>
        </a:p>
      </dgm:t>
    </dgm:pt>
    <dgm:pt modelId="{E197C267-F213-4CD8-B700-D8AF5B328AA7}" type="sibTrans" cxnId="{69B76D58-E1C0-4700-ABBF-0085037B693F}">
      <dgm:prSet/>
      <dgm:spPr/>
      <dgm:t>
        <a:bodyPr/>
        <a:lstStyle/>
        <a:p>
          <a:endParaRPr lang="en-GH"/>
        </a:p>
      </dgm:t>
    </dgm:pt>
    <dgm:pt modelId="{F8025A72-C27D-4872-8532-C003FE4C29A9}" type="pres">
      <dgm:prSet presAssocID="{1A125B9C-3696-4336-B321-0511DF6FCAA4}" presName="Name0" presStyleCnt="0">
        <dgm:presLayoutVars>
          <dgm:chMax val="7"/>
          <dgm:chPref val="7"/>
          <dgm:dir/>
        </dgm:presLayoutVars>
      </dgm:prSet>
      <dgm:spPr/>
    </dgm:pt>
    <dgm:pt modelId="{8743AD16-DE45-4D18-83B5-3AF8EC39AA08}" type="pres">
      <dgm:prSet presAssocID="{1A125B9C-3696-4336-B321-0511DF6FCAA4}" presName="Name1" presStyleCnt="0"/>
      <dgm:spPr/>
    </dgm:pt>
    <dgm:pt modelId="{082CC868-4DFD-4D32-A0F5-D6A73AA344F2}" type="pres">
      <dgm:prSet presAssocID="{1A125B9C-3696-4336-B321-0511DF6FCAA4}" presName="cycle" presStyleCnt="0"/>
      <dgm:spPr/>
    </dgm:pt>
    <dgm:pt modelId="{3E7D5186-9873-4010-AF4B-5B4794920D13}" type="pres">
      <dgm:prSet presAssocID="{1A125B9C-3696-4336-B321-0511DF6FCAA4}" presName="srcNode" presStyleLbl="node1" presStyleIdx="0" presStyleCnt="7"/>
      <dgm:spPr/>
    </dgm:pt>
    <dgm:pt modelId="{6B5E8E47-C178-442A-8154-0210DDB30FAF}" type="pres">
      <dgm:prSet presAssocID="{1A125B9C-3696-4336-B321-0511DF6FCAA4}" presName="conn" presStyleLbl="parChTrans1D2" presStyleIdx="0" presStyleCnt="1"/>
      <dgm:spPr/>
    </dgm:pt>
    <dgm:pt modelId="{75F98879-8271-41AA-96C1-77413E018775}" type="pres">
      <dgm:prSet presAssocID="{1A125B9C-3696-4336-B321-0511DF6FCAA4}" presName="extraNode" presStyleLbl="node1" presStyleIdx="0" presStyleCnt="7"/>
      <dgm:spPr/>
    </dgm:pt>
    <dgm:pt modelId="{373E2EEA-0814-4671-8106-7045AD8FE640}" type="pres">
      <dgm:prSet presAssocID="{1A125B9C-3696-4336-B321-0511DF6FCAA4}" presName="dstNode" presStyleLbl="node1" presStyleIdx="0" presStyleCnt="7"/>
      <dgm:spPr/>
    </dgm:pt>
    <dgm:pt modelId="{6880098E-11A3-43D7-B109-A6EAD2FE8E93}" type="pres">
      <dgm:prSet presAssocID="{BFBEADF0-039E-43C4-AFD4-1FD9339B1122}" presName="text_1" presStyleLbl="node1" presStyleIdx="0" presStyleCnt="7" custLinFactNeighborY="4823">
        <dgm:presLayoutVars>
          <dgm:bulletEnabled val="1"/>
        </dgm:presLayoutVars>
      </dgm:prSet>
      <dgm:spPr/>
    </dgm:pt>
    <dgm:pt modelId="{89C3E55C-2BEC-4ABA-8770-755D78D4F8C2}" type="pres">
      <dgm:prSet presAssocID="{BFBEADF0-039E-43C4-AFD4-1FD9339B1122}" presName="accent_1" presStyleCnt="0"/>
      <dgm:spPr/>
    </dgm:pt>
    <dgm:pt modelId="{C8CC7995-2823-48D6-AE54-6143DD03FCB1}" type="pres">
      <dgm:prSet presAssocID="{BFBEADF0-039E-43C4-AFD4-1FD9339B1122}" presName="accentRepeatNode" presStyleLbl="solidFgAcc1" presStyleIdx="0" presStyleCnt="7"/>
      <dgm:spPr/>
    </dgm:pt>
    <dgm:pt modelId="{352765E5-2C93-4463-8941-AF02DF310F2B}" type="pres">
      <dgm:prSet presAssocID="{01A54208-7991-4C5E-BFDE-1260451FFC0E}" presName="text_2" presStyleLbl="node1" presStyleIdx="1" presStyleCnt="7">
        <dgm:presLayoutVars>
          <dgm:bulletEnabled val="1"/>
        </dgm:presLayoutVars>
      </dgm:prSet>
      <dgm:spPr/>
    </dgm:pt>
    <dgm:pt modelId="{04AE05E3-2665-4D23-AC6D-5DAB7A7DF3EF}" type="pres">
      <dgm:prSet presAssocID="{01A54208-7991-4C5E-BFDE-1260451FFC0E}" presName="accent_2" presStyleCnt="0"/>
      <dgm:spPr/>
    </dgm:pt>
    <dgm:pt modelId="{81BABF1A-6EAA-4021-A258-247E2D78B3CC}" type="pres">
      <dgm:prSet presAssocID="{01A54208-7991-4C5E-BFDE-1260451FFC0E}" presName="accentRepeatNode" presStyleLbl="solidFgAcc1" presStyleIdx="1" presStyleCnt="7"/>
      <dgm:spPr/>
    </dgm:pt>
    <dgm:pt modelId="{08A8FF2B-7240-4461-B18B-14E8A131ACD8}" type="pres">
      <dgm:prSet presAssocID="{0D010ED4-5847-4B95-AC50-E3CB3E012953}" presName="text_3" presStyleLbl="node1" presStyleIdx="2" presStyleCnt="7">
        <dgm:presLayoutVars>
          <dgm:bulletEnabled val="1"/>
        </dgm:presLayoutVars>
      </dgm:prSet>
      <dgm:spPr/>
    </dgm:pt>
    <dgm:pt modelId="{3771A4BF-A2BC-428D-A9A8-8DE137D20328}" type="pres">
      <dgm:prSet presAssocID="{0D010ED4-5847-4B95-AC50-E3CB3E012953}" presName="accent_3" presStyleCnt="0"/>
      <dgm:spPr/>
    </dgm:pt>
    <dgm:pt modelId="{295C6219-1DFE-4E88-B339-2ACAE7C20F47}" type="pres">
      <dgm:prSet presAssocID="{0D010ED4-5847-4B95-AC50-E3CB3E012953}" presName="accentRepeatNode" presStyleLbl="solidFgAcc1" presStyleIdx="2" presStyleCnt="7"/>
      <dgm:spPr/>
    </dgm:pt>
    <dgm:pt modelId="{FA8E565C-98F5-4A1D-A760-379A749646D0}" type="pres">
      <dgm:prSet presAssocID="{B1B322F5-2E93-415C-AF84-E4AF8F5E7E4F}" presName="text_4" presStyleLbl="node1" presStyleIdx="3" presStyleCnt="7">
        <dgm:presLayoutVars>
          <dgm:bulletEnabled val="1"/>
        </dgm:presLayoutVars>
      </dgm:prSet>
      <dgm:spPr/>
    </dgm:pt>
    <dgm:pt modelId="{2BDED04D-5842-48F4-9831-6BACB1C44A91}" type="pres">
      <dgm:prSet presAssocID="{B1B322F5-2E93-415C-AF84-E4AF8F5E7E4F}" presName="accent_4" presStyleCnt="0"/>
      <dgm:spPr/>
    </dgm:pt>
    <dgm:pt modelId="{E5160BD4-A9FC-4A25-82BB-828F17BDF9BC}" type="pres">
      <dgm:prSet presAssocID="{B1B322F5-2E93-415C-AF84-E4AF8F5E7E4F}" presName="accentRepeatNode" presStyleLbl="solidFgAcc1" presStyleIdx="3" presStyleCnt="7"/>
      <dgm:spPr/>
    </dgm:pt>
    <dgm:pt modelId="{DBF5C366-E0B2-461F-9DB5-6FEDA55249DF}" type="pres">
      <dgm:prSet presAssocID="{8B6CBC1B-FBD4-448E-A25D-DCD4B5DE7B14}" presName="text_5" presStyleLbl="node1" presStyleIdx="4" presStyleCnt="7">
        <dgm:presLayoutVars>
          <dgm:bulletEnabled val="1"/>
        </dgm:presLayoutVars>
      </dgm:prSet>
      <dgm:spPr/>
    </dgm:pt>
    <dgm:pt modelId="{B915A498-5877-40F3-958F-DF5FC503F469}" type="pres">
      <dgm:prSet presAssocID="{8B6CBC1B-FBD4-448E-A25D-DCD4B5DE7B14}" presName="accent_5" presStyleCnt="0"/>
      <dgm:spPr/>
    </dgm:pt>
    <dgm:pt modelId="{8CCCD311-E872-4B79-9D2B-139B86F18402}" type="pres">
      <dgm:prSet presAssocID="{8B6CBC1B-FBD4-448E-A25D-DCD4B5DE7B14}" presName="accentRepeatNode" presStyleLbl="solidFgAcc1" presStyleIdx="4" presStyleCnt="7"/>
      <dgm:spPr/>
    </dgm:pt>
    <dgm:pt modelId="{1D7B811E-FCE2-4649-AAEB-82AF372F9FC1}" type="pres">
      <dgm:prSet presAssocID="{A0D59B81-12FB-43BF-A1B9-73DB85754E85}" presName="text_6" presStyleLbl="node1" presStyleIdx="5" presStyleCnt="7">
        <dgm:presLayoutVars>
          <dgm:bulletEnabled val="1"/>
        </dgm:presLayoutVars>
      </dgm:prSet>
      <dgm:spPr/>
    </dgm:pt>
    <dgm:pt modelId="{4EFB5B2D-CBE1-4E5D-9E9F-DE37E5A3BDC8}" type="pres">
      <dgm:prSet presAssocID="{A0D59B81-12FB-43BF-A1B9-73DB85754E85}" presName="accent_6" presStyleCnt="0"/>
      <dgm:spPr/>
    </dgm:pt>
    <dgm:pt modelId="{62FAF8EC-D75C-47F3-B68A-7DD2DA0566C3}" type="pres">
      <dgm:prSet presAssocID="{A0D59B81-12FB-43BF-A1B9-73DB85754E85}" presName="accentRepeatNode" presStyleLbl="solidFgAcc1" presStyleIdx="5" presStyleCnt="7"/>
      <dgm:spPr/>
    </dgm:pt>
    <dgm:pt modelId="{0F40ADE7-0D0C-437D-BA6B-306FA8416FBE}" type="pres">
      <dgm:prSet presAssocID="{ADD08B79-A66B-4314-8CA7-EF6CF3741F96}" presName="text_7" presStyleLbl="node1" presStyleIdx="6" presStyleCnt="7">
        <dgm:presLayoutVars>
          <dgm:bulletEnabled val="1"/>
        </dgm:presLayoutVars>
      </dgm:prSet>
      <dgm:spPr/>
    </dgm:pt>
    <dgm:pt modelId="{ACD24EA5-1A51-49AA-8F50-50648BE126B3}" type="pres">
      <dgm:prSet presAssocID="{ADD08B79-A66B-4314-8CA7-EF6CF3741F96}" presName="accent_7" presStyleCnt="0"/>
      <dgm:spPr/>
    </dgm:pt>
    <dgm:pt modelId="{B49210B9-CDA9-4F4F-BE10-AF2DFA11AA91}" type="pres">
      <dgm:prSet presAssocID="{ADD08B79-A66B-4314-8CA7-EF6CF3741F96}" presName="accentRepeatNode" presStyleLbl="solidFgAcc1" presStyleIdx="6" presStyleCnt="7"/>
      <dgm:spPr/>
    </dgm:pt>
  </dgm:ptLst>
  <dgm:cxnLst>
    <dgm:cxn modelId="{BD421920-4200-458C-B66B-C8FD6D23C930}" srcId="{1A125B9C-3696-4336-B321-0511DF6FCAA4}" destId="{8B6CBC1B-FBD4-448E-A25D-DCD4B5DE7B14}" srcOrd="4" destOrd="0" parTransId="{AC6E35B7-9DAB-424B-9DC6-EFF16C000F8A}" sibTransId="{AC5AC34C-5B9D-48BC-86AE-B7E09F59F08A}"/>
    <dgm:cxn modelId="{32AB7C3C-8228-4B51-B8F7-4233954D6E62}" type="presOf" srcId="{ADD08B79-A66B-4314-8CA7-EF6CF3741F96}" destId="{0F40ADE7-0D0C-437D-BA6B-306FA8416FBE}" srcOrd="0" destOrd="0" presId="urn:microsoft.com/office/officeart/2008/layout/VerticalCurvedList"/>
    <dgm:cxn modelId="{DDC15A3E-8DC7-4D52-BA2D-3E7A0FAAD0C4}" type="presOf" srcId="{0AB78C13-7BC1-4534-9FFC-A91FD7EACB64}" destId="{6B5E8E47-C178-442A-8154-0210DDB30FAF}" srcOrd="0" destOrd="0" presId="urn:microsoft.com/office/officeart/2008/layout/VerticalCurvedList"/>
    <dgm:cxn modelId="{B578475E-0EC5-450A-9C88-0D4C72D84DCF}" type="presOf" srcId="{BFBEADF0-039E-43C4-AFD4-1FD9339B1122}" destId="{6880098E-11A3-43D7-B109-A6EAD2FE8E93}" srcOrd="0" destOrd="0" presId="urn:microsoft.com/office/officeart/2008/layout/VerticalCurvedList"/>
    <dgm:cxn modelId="{491E7C60-5A40-4A71-A426-7D1D048EE0DA}" srcId="{1A125B9C-3696-4336-B321-0511DF6FCAA4}" destId="{0D010ED4-5847-4B95-AC50-E3CB3E012953}" srcOrd="2" destOrd="0" parTransId="{7FB1B3DC-3F52-44D4-A7ED-417BB4A9EF8D}" sibTransId="{A5F2B5BC-5B0E-4B8E-81D0-76FE710DB0AC}"/>
    <dgm:cxn modelId="{69B76D58-E1C0-4700-ABBF-0085037B693F}" srcId="{1A125B9C-3696-4336-B321-0511DF6FCAA4}" destId="{01A54208-7991-4C5E-BFDE-1260451FFC0E}" srcOrd="1" destOrd="0" parTransId="{965F7C91-E49F-44F2-A0A2-54392C3DA89F}" sibTransId="{E197C267-F213-4CD8-B700-D8AF5B328AA7}"/>
    <dgm:cxn modelId="{C4E72582-EE97-41B1-95B7-7581FA0A10F0}" srcId="{1A125B9C-3696-4336-B321-0511DF6FCAA4}" destId="{B1B322F5-2E93-415C-AF84-E4AF8F5E7E4F}" srcOrd="3" destOrd="0" parTransId="{1285D64A-D77B-49D9-872E-57D9640CAE2B}" sibTransId="{8BFE640E-16F9-4295-82BD-8E6E8936857A}"/>
    <dgm:cxn modelId="{31C0C890-D090-47EE-B2A8-1ACD3DEAA0CA}" srcId="{1A125B9C-3696-4336-B321-0511DF6FCAA4}" destId="{BFBEADF0-039E-43C4-AFD4-1FD9339B1122}" srcOrd="0" destOrd="0" parTransId="{708C8D77-A68A-40A3-A758-A1DF589EE9F8}" sibTransId="{0AB78C13-7BC1-4534-9FFC-A91FD7EACB64}"/>
    <dgm:cxn modelId="{4804249A-A21F-4C85-BDC6-E82AB13AD38C}" type="presOf" srcId="{1A125B9C-3696-4336-B321-0511DF6FCAA4}" destId="{F8025A72-C27D-4872-8532-C003FE4C29A9}" srcOrd="0" destOrd="0" presId="urn:microsoft.com/office/officeart/2008/layout/VerticalCurvedList"/>
    <dgm:cxn modelId="{57C6ADA5-1BE5-4389-B6C5-73B3B376A779}" srcId="{1A125B9C-3696-4336-B321-0511DF6FCAA4}" destId="{ADD08B79-A66B-4314-8CA7-EF6CF3741F96}" srcOrd="6" destOrd="0" parTransId="{8C260C05-D604-4F9D-BF6A-9C9192DC1C4C}" sibTransId="{BCC0D1F9-42B3-4A14-BCD2-F9C215916FAD}"/>
    <dgm:cxn modelId="{FCE966B2-2C6D-4EF9-9BEF-844B3C06553E}" type="presOf" srcId="{01A54208-7991-4C5E-BFDE-1260451FFC0E}" destId="{352765E5-2C93-4463-8941-AF02DF310F2B}" srcOrd="0" destOrd="0" presId="urn:microsoft.com/office/officeart/2008/layout/VerticalCurvedList"/>
    <dgm:cxn modelId="{D1959DB3-BB40-4F22-80F3-3636DCCEDEF4}" srcId="{1A125B9C-3696-4336-B321-0511DF6FCAA4}" destId="{A0D59B81-12FB-43BF-A1B9-73DB85754E85}" srcOrd="5" destOrd="0" parTransId="{F7B7AE5C-18F1-4F0E-A539-66A3D9052520}" sibTransId="{C593BDF7-556B-4A98-B878-C0FBC6B0FEEF}"/>
    <dgm:cxn modelId="{71B852B8-6AB4-4C1D-8274-FEACACDEF0EA}" type="presOf" srcId="{A0D59B81-12FB-43BF-A1B9-73DB85754E85}" destId="{1D7B811E-FCE2-4649-AAEB-82AF372F9FC1}" srcOrd="0" destOrd="0" presId="urn:microsoft.com/office/officeart/2008/layout/VerticalCurvedList"/>
    <dgm:cxn modelId="{1EFA22BB-5F69-4E76-8231-BE0F8CED1573}" type="presOf" srcId="{B1B322F5-2E93-415C-AF84-E4AF8F5E7E4F}" destId="{FA8E565C-98F5-4A1D-A760-379A749646D0}" srcOrd="0" destOrd="0" presId="urn:microsoft.com/office/officeart/2008/layout/VerticalCurvedList"/>
    <dgm:cxn modelId="{9D6947CF-BBCA-4015-A399-4BC3EAB96FAC}" type="presOf" srcId="{8B6CBC1B-FBD4-448E-A25D-DCD4B5DE7B14}" destId="{DBF5C366-E0B2-461F-9DB5-6FEDA55249DF}" srcOrd="0" destOrd="0" presId="urn:microsoft.com/office/officeart/2008/layout/VerticalCurvedList"/>
    <dgm:cxn modelId="{08DA37F7-9ED8-4916-BB8C-72F83FDAB030}" type="presOf" srcId="{0D010ED4-5847-4B95-AC50-E3CB3E012953}" destId="{08A8FF2B-7240-4461-B18B-14E8A131ACD8}" srcOrd="0" destOrd="0" presId="urn:microsoft.com/office/officeart/2008/layout/VerticalCurvedList"/>
    <dgm:cxn modelId="{7D43541E-36B8-4440-8CE4-13DF27411914}" type="presParOf" srcId="{F8025A72-C27D-4872-8532-C003FE4C29A9}" destId="{8743AD16-DE45-4D18-83B5-3AF8EC39AA08}" srcOrd="0" destOrd="0" presId="urn:microsoft.com/office/officeart/2008/layout/VerticalCurvedList"/>
    <dgm:cxn modelId="{60E2C545-4D18-4DAC-9EA3-558739A9C154}" type="presParOf" srcId="{8743AD16-DE45-4D18-83B5-3AF8EC39AA08}" destId="{082CC868-4DFD-4D32-A0F5-D6A73AA344F2}" srcOrd="0" destOrd="0" presId="urn:microsoft.com/office/officeart/2008/layout/VerticalCurvedList"/>
    <dgm:cxn modelId="{685062EB-C786-461D-8A3C-568E90C0AF09}" type="presParOf" srcId="{082CC868-4DFD-4D32-A0F5-D6A73AA344F2}" destId="{3E7D5186-9873-4010-AF4B-5B4794920D13}" srcOrd="0" destOrd="0" presId="urn:microsoft.com/office/officeart/2008/layout/VerticalCurvedList"/>
    <dgm:cxn modelId="{87F1E5DF-4183-4F11-A774-2314BA15EF6C}" type="presParOf" srcId="{082CC868-4DFD-4D32-A0F5-D6A73AA344F2}" destId="{6B5E8E47-C178-442A-8154-0210DDB30FAF}" srcOrd="1" destOrd="0" presId="urn:microsoft.com/office/officeart/2008/layout/VerticalCurvedList"/>
    <dgm:cxn modelId="{FEA4EB65-86C6-47B4-BE0A-CFD6CB3EBEEA}" type="presParOf" srcId="{082CC868-4DFD-4D32-A0F5-D6A73AA344F2}" destId="{75F98879-8271-41AA-96C1-77413E018775}" srcOrd="2" destOrd="0" presId="urn:microsoft.com/office/officeart/2008/layout/VerticalCurvedList"/>
    <dgm:cxn modelId="{FDD8316C-B4FE-49FC-AE92-DF56E5E19724}" type="presParOf" srcId="{082CC868-4DFD-4D32-A0F5-D6A73AA344F2}" destId="{373E2EEA-0814-4671-8106-7045AD8FE640}" srcOrd="3" destOrd="0" presId="urn:microsoft.com/office/officeart/2008/layout/VerticalCurvedList"/>
    <dgm:cxn modelId="{C8F477E3-6AA1-4070-A684-49646B09E84C}" type="presParOf" srcId="{8743AD16-DE45-4D18-83B5-3AF8EC39AA08}" destId="{6880098E-11A3-43D7-B109-A6EAD2FE8E93}" srcOrd="1" destOrd="0" presId="urn:microsoft.com/office/officeart/2008/layout/VerticalCurvedList"/>
    <dgm:cxn modelId="{DADCE6E2-2D3C-45F5-B555-6A87AB7EC0C4}" type="presParOf" srcId="{8743AD16-DE45-4D18-83B5-3AF8EC39AA08}" destId="{89C3E55C-2BEC-4ABA-8770-755D78D4F8C2}" srcOrd="2" destOrd="0" presId="urn:microsoft.com/office/officeart/2008/layout/VerticalCurvedList"/>
    <dgm:cxn modelId="{1BFE484D-FF7A-49C2-9ABC-7B067DBAC587}" type="presParOf" srcId="{89C3E55C-2BEC-4ABA-8770-755D78D4F8C2}" destId="{C8CC7995-2823-48D6-AE54-6143DD03FCB1}" srcOrd="0" destOrd="0" presId="urn:microsoft.com/office/officeart/2008/layout/VerticalCurvedList"/>
    <dgm:cxn modelId="{42DD67AC-B8B5-4C9A-91F6-F3F155FFA8C6}" type="presParOf" srcId="{8743AD16-DE45-4D18-83B5-3AF8EC39AA08}" destId="{352765E5-2C93-4463-8941-AF02DF310F2B}" srcOrd="3" destOrd="0" presId="urn:microsoft.com/office/officeart/2008/layout/VerticalCurvedList"/>
    <dgm:cxn modelId="{988A5243-DB9A-45B5-B311-05CC9C63B0CC}" type="presParOf" srcId="{8743AD16-DE45-4D18-83B5-3AF8EC39AA08}" destId="{04AE05E3-2665-4D23-AC6D-5DAB7A7DF3EF}" srcOrd="4" destOrd="0" presId="urn:microsoft.com/office/officeart/2008/layout/VerticalCurvedList"/>
    <dgm:cxn modelId="{61966D82-5A35-4CF4-AEF6-B186D03A69E3}" type="presParOf" srcId="{04AE05E3-2665-4D23-AC6D-5DAB7A7DF3EF}" destId="{81BABF1A-6EAA-4021-A258-247E2D78B3CC}" srcOrd="0" destOrd="0" presId="urn:microsoft.com/office/officeart/2008/layout/VerticalCurvedList"/>
    <dgm:cxn modelId="{6281DF48-D2F9-4657-9C2B-7BAAD5C2378E}" type="presParOf" srcId="{8743AD16-DE45-4D18-83B5-3AF8EC39AA08}" destId="{08A8FF2B-7240-4461-B18B-14E8A131ACD8}" srcOrd="5" destOrd="0" presId="urn:microsoft.com/office/officeart/2008/layout/VerticalCurvedList"/>
    <dgm:cxn modelId="{5CB3955B-E6EC-47DD-BA82-B27C5266F682}" type="presParOf" srcId="{8743AD16-DE45-4D18-83B5-3AF8EC39AA08}" destId="{3771A4BF-A2BC-428D-A9A8-8DE137D20328}" srcOrd="6" destOrd="0" presId="urn:microsoft.com/office/officeart/2008/layout/VerticalCurvedList"/>
    <dgm:cxn modelId="{C28C43C2-2CFB-4C32-BA37-E1592DCBD083}" type="presParOf" srcId="{3771A4BF-A2BC-428D-A9A8-8DE137D20328}" destId="{295C6219-1DFE-4E88-B339-2ACAE7C20F47}" srcOrd="0" destOrd="0" presId="urn:microsoft.com/office/officeart/2008/layout/VerticalCurvedList"/>
    <dgm:cxn modelId="{8F72AD04-4E27-4AD0-9E5B-597102952DEA}" type="presParOf" srcId="{8743AD16-DE45-4D18-83B5-3AF8EC39AA08}" destId="{FA8E565C-98F5-4A1D-A760-379A749646D0}" srcOrd="7" destOrd="0" presId="urn:microsoft.com/office/officeart/2008/layout/VerticalCurvedList"/>
    <dgm:cxn modelId="{72C517F3-8467-40AC-BC52-575A127DA0B6}" type="presParOf" srcId="{8743AD16-DE45-4D18-83B5-3AF8EC39AA08}" destId="{2BDED04D-5842-48F4-9831-6BACB1C44A91}" srcOrd="8" destOrd="0" presId="urn:microsoft.com/office/officeart/2008/layout/VerticalCurvedList"/>
    <dgm:cxn modelId="{36B4BFE8-BFE7-4ED5-9856-634E77ECA793}" type="presParOf" srcId="{2BDED04D-5842-48F4-9831-6BACB1C44A91}" destId="{E5160BD4-A9FC-4A25-82BB-828F17BDF9BC}" srcOrd="0" destOrd="0" presId="urn:microsoft.com/office/officeart/2008/layout/VerticalCurvedList"/>
    <dgm:cxn modelId="{48F83D2A-FB69-4A9F-B34F-EEC7B9A19FF1}" type="presParOf" srcId="{8743AD16-DE45-4D18-83B5-3AF8EC39AA08}" destId="{DBF5C366-E0B2-461F-9DB5-6FEDA55249DF}" srcOrd="9" destOrd="0" presId="urn:microsoft.com/office/officeart/2008/layout/VerticalCurvedList"/>
    <dgm:cxn modelId="{8863232E-4C41-4FC7-B5DB-C02A4D7C542B}" type="presParOf" srcId="{8743AD16-DE45-4D18-83B5-3AF8EC39AA08}" destId="{B915A498-5877-40F3-958F-DF5FC503F469}" srcOrd="10" destOrd="0" presId="urn:microsoft.com/office/officeart/2008/layout/VerticalCurvedList"/>
    <dgm:cxn modelId="{8CF392FB-A624-4DAA-BDE4-03A6B57CEDCC}" type="presParOf" srcId="{B915A498-5877-40F3-958F-DF5FC503F469}" destId="{8CCCD311-E872-4B79-9D2B-139B86F18402}" srcOrd="0" destOrd="0" presId="urn:microsoft.com/office/officeart/2008/layout/VerticalCurvedList"/>
    <dgm:cxn modelId="{CCB2AA1D-52C6-4B03-9708-A688E965EBEE}" type="presParOf" srcId="{8743AD16-DE45-4D18-83B5-3AF8EC39AA08}" destId="{1D7B811E-FCE2-4649-AAEB-82AF372F9FC1}" srcOrd="11" destOrd="0" presId="urn:microsoft.com/office/officeart/2008/layout/VerticalCurvedList"/>
    <dgm:cxn modelId="{B99D6E87-4678-4F9B-91A2-6DA49D8E23AE}" type="presParOf" srcId="{8743AD16-DE45-4D18-83B5-3AF8EC39AA08}" destId="{4EFB5B2D-CBE1-4E5D-9E9F-DE37E5A3BDC8}" srcOrd="12" destOrd="0" presId="urn:microsoft.com/office/officeart/2008/layout/VerticalCurvedList"/>
    <dgm:cxn modelId="{0DC4DFDE-D6CD-43CD-93A3-8F513BABD722}" type="presParOf" srcId="{4EFB5B2D-CBE1-4E5D-9E9F-DE37E5A3BDC8}" destId="{62FAF8EC-D75C-47F3-B68A-7DD2DA0566C3}" srcOrd="0" destOrd="0" presId="urn:microsoft.com/office/officeart/2008/layout/VerticalCurvedList"/>
    <dgm:cxn modelId="{02839D3B-F6E2-4879-B99F-919A813CE7AF}" type="presParOf" srcId="{8743AD16-DE45-4D18-83B5-3AF8EC39AA08}" destId="{0F40ADE7-0D0C-437D-BA6B-306FA8416FBE}" srcOrd="13" destOrd="0" presId="urn:microsoft.com/office/officeart/2008/layout/VerticalCurvedList"/>
    <dgm:cxn modelId="{F87BB558-2CD8-4DCC-9627-50733E834811}" type="presParOf" srcId="{8743AD16-DE45-4D18-83B5-3AF8EC39AA08}" destId="{ACD24EA5-1A51-49AA-8F50-50648BE126B3}" srcOrd="14" destOrd="0" presId="urn:microsoft.com/office/officeart/2008/layout/VerticalCurvedList"/>
    <dgm:cxn modelId="{49D4C45F-5F92-44F2-8638-C3490F426496}" type="presParOf" srcId="{ACD24EA5-1A51-49AA-8F50-50648BE126B3}" destId="{B49210B9-CDA9-4F4F-BE10-AF2DFA11AA9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FC06D6-0A45-47A9-8626-822AD6CC43C4}" type="doc">
      <dgm:prSet loTypeId="urn:microsoft.com/office/officeart/2005/8/layout/venn1" loCatId="relationship" qsTypeId="urn:microsoft.com/office/officeart/2005/8/quickstyle/3d3" qsCatId="3D" csTypeId="urn:microsoft.com/office/officeart/2005/8/colors/colorful4" csCatId="colorful" phldr="1"/>
      <dgm:spPr/>
      <dgm:t>
        <a:bodyPr/>
        <a:lstStyle/>
        <a:p>
          <a:endParaRPr lang="en-US"/>
        </a:p>
      </dgm:t>
    </dgm:pt>
    <dgm:pt modelId="{21B08AD9-1EDF-4016-921F-7CEAD881D977}">
      <dgm:prSet phldrT="[Text]" custT="1"/>
      <dgm:spPr/>
      <dgm:t>
        <a:bodyPr/>
        <a:lstStyle/>
        <a:p>
          <a:r>
            <a:rPr lang="en-US" sz="2400" b="1" dirty="0">
              <a:latin typeface="Cambria" panose="02040503050406030204" pitchFamily="18" charset="0"/>
            </a:rPr>
            <a:t>NADMO</a:t>
          </a:r>
        </a:p>
      </dgm:t>
    </dgm:pt>
    <dgm:pt modelId="{08C89872-79CC-42B0-92CE-664A8444DF9C}" type="parTrans" cxnId="{6993BBE2-AAD5-4FC5-9DDE-CA4F1D1E37C7}">
      <dgm:prSet/>
      <dgm:spPr/>
      <dgm:t>
        <a:bodyPr/>
        <a:lstStyle/>
        <a:p>
          <a:endParaRPr lang="en-US" sz="2400" b="1">
            <a:solidFill>
              <a:schemeClr val="accent2">
                <a:lumMod val="75000"/>
              </a:schemeClr>
            </a:solidFill>
            <a:latin typeface="Cambria" panose="02040503050406030204" pitchFamily="18" charset="0"/>
          </a:endParaRPr>
        </a:p>
      </dgm:t>
    </dgm:pt>
    <dgm:pt modelId="{E83569B2-A807-4CF6-9939-D88DFC48DBEF}" type="sibTrans" cxnId="{6993BBE2-AAD5-4FC5-9DDE-CA4F1D1E37C7}">
      <dgm:prSet/>
      <dgm:spPr/>
      <dgm:t>
        <a:bodyPr/>
        <a:lstStyle/>
        <a:p>
          <a:endParaRPr lang="en-US" sz="2400" b="1">
            <a:solidFill>
              <a:schemeClr val="accent2">
                <a:lumMod val="75000"/>
              </a:schemeClr>
            </a:solidFill>
            <a:latin typeface="Cambria" panose="02040503050406030204" pitchFamily="18" charset="0"/>
          </a:endParaRPr>
        </a:p>
      </dgm:t>
    </dgm:pt>
    <dgm:pt modelId="{4571161F-C299-416E-A839-4442B2AAD194}">
      <dgm:prSet phldrT="[Text]" custT="1"/>
      <dgm:spPr/>
      <dgm:t>
        <a:bodyPr/>
        <a:lstStyle/>
        <a:p>
          <a:r>
            <a:rPr lang="en-US" sz="2400" b="1" dirty="0">
              <a:latin typeface="Cambria" panose="02040503050406030204" pitchFamily="18" charset="0"/>
            </a:rPr>
            <a:t>HSD </a:t>
          </a:r>
        </a:p>
        <a:p>
          <a:r>
            <a:rPr lang="en-US" sz="1200" b="1" dirty="0">
              <a:latin typeface="Cambria" panose="02040503050406030204" pitchFamily="18" charset="0"/>
            </a:rPr>
            <a:t>(Ghana Hydrological Authority)</a:t>
          </a:r>
        </a:p>
      </dgm:t>
    </dgm:pt>
    <dgm:pt modelId="{64D1C83E-6011-4549-95EC-D626F7855AFA}" type="parTrans" cxnId="{3E7E3E68-BAF9-4431-AFD7-D90CEF920C1E}">
      <dgm:prSet/>
      <dgm:spPr/>
      <dgm:t>
        <a:bodyPr/>
        <a:lstStyle/>
        <a:p>
          <a:endParaRPr lang="en-US" sz="2400" b="1">
            <a:solidFill>
              <a:schemeClr val="accent2">
                <a:lumMod val="75000"/>
              </a:schemeClr>
            </a:solidFill>
          </a:endParaRPr>
        </a:p>
      </dgm:t>
    </dgm:pt>
    <dgm:pt modelId="{EDCBD1C2-4E72-4A61-875E-B3365957B0BA}" type="sibTrans" cxnId="{3E7E3E68-BAF9-4431-AFD7-D90CEF920C1E}">
      <dgm:prSet/>
      <dgm:spPr/>
      <dgm:t>
        <a:bodyPr/>
        <a:lstStyle/>
        <a:p>
          <a:endParaRPr lang="en-US" sz="2400" b="1">
            <a:solidFill>
              <a:schemeClr val="accent2">
                <a:lumMod val="75000"/>
              </a:schemeClr>
            </a:solidFill>
          </a:endParaRPr>
        </a:p>
      </dgm:t>
    </dgm:pt>
    <dgm:pt modelId="{177BF240-D624-4EA6-AB36-27E7FA9832F7}">
      <dgm:prSet phldrT="[Text]" custT="1"/>
      <dgm:spPr/>
      <dgm:t>
        <a:bodyPr/>
        <a:lstStyle/>
        <a:p>
          <a:r>
            <a:rPr lang="en-US" sz="2400" b="1" dirty="0">
              <a:latin typeface="Cambria" panose="02040503050406030204" pitchFamily="18" charset="0"/>
            </a:rPr>
            <a:t>GMET</a:t>
          </a:r>
        </a:p>
      </dgm:t>
    </dgm:pt>
    <dgm:pt modelId="{49EECEE2-0101-4A3A-A6E4-6293DD51FAAF}" type="parTrans" cxnId="{C87743BD-D193-4DAD-A154-87F4FE5B36FB}">
      <dgm:prSet/>
      <dgm:spPr/>
      <dgm:t>
        <a:bodyPr/>
        <a:lstStyle/>
        <a:p>
          <a:endParaRPr lang="en-US" sz="2400"/>
        </a:p>
      </dgm:t>
    </dgm:pt>
    <dgm:pt modelId="{0059796A-ABDC-4599-899F-168641D60F2F}" type="sibTrans" cxnId="{C87743BD-D193-4DAD-A154-87F4FE5B36FB}">
      <dgm:prSet/>
      <dgm:spPr/>
      <dgm:t>
        <a:bodyPr/>
        <a:lstStyle/>
        <a:p>
          <a:endParaRPr lang="en-US" sz="2400"/>
        </a:p>
      </dgm:t>
    </dgm:pt>
    <dgm:pt modelId="{F3382303-52A1-41FC-A945-04E21BBD0FDA}" type="pres">
      <dgm:prSet presAssocID="{C8FC06D6-0A45-47A9-8626-822AD6CC43C4}" presName="compositeShape" presStyleCnt="0">
        <dgm:presLayoutVars>
          <dgm:chMax val="7"/>
          <dgm:dir/>
          <dgm:resizeHandles val="exact"/>
        </dgm:presLayoutVars>
      </dgm:prSet>
      <dgm:spPr/>
    </dgm:pt>
    <dgm:pt modelId="{608D3A7B-BD23-49F4-B196-994AFD113746}" type="pres">
      <dgm:prSet presAssocID="{4571161F-C299-416E-A839-4442B2AAD194}" presName="circ1" presStyleLbl="vennNode1" presStyleIdx="0" presStyleCnt="3" custScaleX="96534"/>
      <dgm:spPr/>
    </dgm:pt>
    <dgm:pt modelId="{344AC59E-FABD-458E-B5D9-A8617DCCC890}" type="pres">
      <dgm:prSet presAssocID="{4571161F-C299-416E-A839-4442B2AAD194}" presName="circ1Tx" presStyleLbl="revTx" presStyleIdx="0" presStyleCnt="0">
        <dgm:presLayoutVars>
          <dgm:chMax val="0"/>
          <dgm:chPref val="0"/>
          <dgm:bulletEnabled val="1"/>
        </dgm:presLayoutVars>
      </dgm:prSet>
      <dgm:spPr/>
    </dgm:pt>
    <dgm:pt modelId="{4797277C-9892-460B-9B34-6790F33543D3}" type="pres">
      <dgm:prSet presAssocID="{21B08AD9-1EDF-4016-921F-7CEAD881D977}" presName="circ2" presStyleLbl="vennNode1" presStyleIdx="1" presStyleCnt="3"/>
      <dgm:spPr/>
    </dgm:pt>
    <dgm:pt modelId="{6079AEEA-40C9-4BBD-8A3E-F957FFC2614D}" type="pres">
      <dgm:prSet presAssocID="{21B08AD9-1EDF-4016-921F-7CEAD881D977}" presName="circ2Tx" presStyleLbl="revTx" presStyleIdx="0" presStyleCnt="0">
        <dgm:presLayoutVars>
          <dgm:chMax val="0"/>
          <dgm:chPref val="0"/>
          <dgm:bulletEnabled val="1"/>
        </dgm:presLayoutVars>
      </dgm:prSet>
      <dgm:spPr/>
    </dgm:pt>
    <dgm:pt modelId="{41D96C36-C6A8-41B6-9624-8346AD81D8EE}" type="pres">
      <dgm:prSet presAssocID="{177BF240-D624-4EA6-AB36-27E7FA9832F7}" presName="circ3" presStyleLbl="vennNode1" presStyleIdx="2" presStyleCnt="3"/>
      <dgm:spPr/>
    </dgm:pt>
    <dgm:pt modelId="{4B9B661B-8BEE-4F2D-BC1A-2B243AC92B7E}" type="pres">
      <dgm:prSet presAssocID="{177BF240-D624-4EA6-AB36-27E7FA9832F7}" presName="circ3Tx" presStyleLbl="revTx" presStyleIdx="0" presStyleCnt="0">
        <dgm:presLayoutVars>
          <dgm:chMax val="0"/>
          <dgm:chPref val="0"/>
          <dgm:bulletEnabled val="1"/>
        </dgm:presLayoutVars>
      </dgm:prSet>
      <dgm:spPr/>
    </dgm:pt>
  </dgm:ptLst>
  <dgm:cxnLst>
    <dgm:cxn modelId="{13918C0A-D36D-4145-B8DA-94711943693D}" type="presOf" srcId="{21B08AD9-1EDF-4016-921F-7CEAD881D977}" destId="{4797277C-9892-460B-9B34-6790F33543D3}" srcOrd="0" destOrd="0" presId="urn:microsoft.com/office/officeart/2005/8/layout/venn1"/>
    <dgm:cxn modelId="{32698264-4CE8-4D92-BA6B-E5EDD837664F}" type="presOf" srcId="{4571161F-C299-416E-A839-4442B2AAD194}" destId="{344AC59E-FABD-458E-B5D9-A8617DCCC890}" srcOrd="0" destOrd="0" presId="urn:microsoft.com/office/officeart/2005/8/layout/venn1"/>
    <dgm:cxn modelId="{3E7E3E68-BAF9-4431-AFD7-D90CEF920C1E}" srcId="{C8FC06D6-0A45-47A9-8626-822AD6CC43C4}" destId="{4571161F-C299-416E-A839-4442B2AAD194}" srcOrd="0" destOrd="0" parTransId="{64D1C83E-6011-4549-95EC-D626F7855AFA}" sibTransId="{EDCBD1C2-4E72-4A61-875E-B3365957B0BA}"/>
    <dgm:cxn modelId="{CB21B96F-C78B-4B14-B4F2-214D554A606C}" type="presOf" srcId="{177BF240-D624-4EA6-AB36-27E7FA9832F7}" destId="{4B9B661B-8BEE-4F2D-BC1A-2B243AC92B7E}" srcOrd="1" destOrd="0" presId="urn:microsoft.com/office/officeart/2005/8/layout/venn1"/>
    <dgm:cxn modelId="{7F779B9F-2CAD-470E-8F53-8E1B9CEAEC70}" type="presOf" srcId="{21B08AD9-1EDF-4016-921F-7CEAD881D977}" destId="{6079AEEA-40C9-4BBD-8A3E-F957FFC2614D}" srcOrd="1" destOrd="0" presId="urn:microsoft.com/office/officeart/2005/8/layout/venn1"/>
    <dgm:cxn modelId="{C87743BD-D193-4DAD-A154-87F4FE5B36FB}" srcId="{C8FC06D6-0A45-47A9-8626-822AD6CC43C4}" destId="{177BF240-D624-4EA6-AB36-27E7FA9832F7}" srcOrd="2" destOrd="0" parTransId="{49EECEE2-0101-4A3A-A6E4-6293DD51FAAF}" sibTransId="{0059796A-ABDC-4599-899F-168641D60F2F}"/>
    <dgm:cxn modelId="{A98BA2BF-6920-4440-B2FD-3E7137C59CDA}" type="presOf" srcId="{4571161F-C299-416E-A839-4442B2AAD194}" destId="{608D3A7B-BD23-49F4-B196-994AFD113746}" srcOrd="1" destOrd="0" presId="urn:microsoft.com/office/officeart/2005/8/layout/venn1"/>
    <dgm:cxn modelId="{920305D6-460E-4AE6-A145-8005D6A2337F}" type="presOf" srcId="{177BF240-D624-4EA6-AB36-27E7FA9832F7}" destId="{41D96C36-C6A8-41B6-9624-8346AD81D8EE}" srcOrd="0" destOrd="0" presId="urn:microsoft.com/office/officeart/2005/8/layout/venn1"/>
    <dgm:cxn modelId="{6993BBE2-AAD5-4FC5-9DDE-CA4F1D1E37C7}" srcId="{C8FC06D6-0A45-47A9-8626-822AD6CC43C4}" destId="{21B08AD9-1EDF-4016-921F-7CEAD881D977}" srcOrd="1" destOrd="0" parTransId="{08C89872-79CC-42B0-92CE-664A8444DF9C}" sibTransId="{E83569B2-A807-4CF6-9939-D88DFC48DBEF}"/>
    <dgm:cxn modelId="{ED2600E8-E251-4C8E-899C-5103DED81D7C}" type="presOf" srcId="{C8FC06D6-0A45-47A9-8626-822AD6CC43C4}" destId="{F3382303-52A1-41FC-A945-04E21BBD0FDA}" srcOrd="0" destOrd="0" presId="urn:microsoft.com/office/officeart/2005/8/layout/venn1"/>
    <dgm:cxn modelId="{286077ED-EE73-4BE8-A30E-0B7D559CB878}" type="presParOf" srcId="{F3382303-52A1-41FC-A945-04E21BBD0FDA}" destId="{608D3A7B-BD23-49F4-B196-994AFD113746}" srcOrd="0" destOrd="0" presId="urn:microsoft.com/office/officeart/2005/8/layout/venn1"/>
    <dgm:cxn modelId="{8FE6E375-A74C-4A2E-93F8-12F4D7F2D82C}" type="presParOf" srcId="{F3382303-52A1-41FC-A945-04E21BBD0FDA}" destId="{344AC59E-FABD-458E-B5D9-A8617DCCC890}" srcOrd="1" destOrd="0" presId="urn:microsoft.com/office/officeart/2005/8/layout/venn1"/>
    <dgm:cxn modelId="{FAAF7A9A-B6D3-44DE-B214-6889A012D87D}" type="presParOf" srcId="{F3382303-52A1-41FC-A945-04E21BBD0FDA}" destId="{4797277C-9892-460B-9B34-6790F33543D3}" srcOrd="2" destOrd="0" presId="urn:microsoft.com/office/officeart/2005/8/layout/venn1"/>
    <dgm:cxn modelId="{6D09B897-B581-4296-AA88-717FDB066E58}" type="presParOf" srcId="{F3382303-52A1-41FC-A945-04E21BBD0FDA}" destId="{6079AEEA-40C9-4BBD-8A3E-F957FFC2614D}" srcOrd="3" destOrd="0" presId="urn:microsoft.com/office/officeart/2005/8/layout/venn1"/>
    <dgm:cxn modelId="{331A819A-F901-4ABC-A0B4-102B7A47370B}" type="presParOf" srcId="{F3382303-52A1-41FC-A945-04E21BBD0FDA}" destId="{41D96C36-C6A8-41B6-9624-8346AD81D8EE}" srcOrd="4" destOrd="0" presId="urn:microsoft.com/office/officeart/2005/8/layout/venn1"/>
    <dgm:cxn modelId="{02C476F0-BC3D-4BE2-95E1-1A6F90DBDA6D}" type="presParOf" srcId="{F3382303-52A1-41FC-A945-04E21BBD0FDA}" destId="{4B9B661B-8BEE-4F2D-BC1A-2B243AC92B7E}"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5E8E47-C178-442A-8154-0210DDB30FAF}">
      <dsp:nvSpPr>
        <dsp:cNvPr id="0" name=""/>
        <dsp:cNvSpPr/>
      </dsp:nvSpPr>
      <dsp:spPr>
        <a:xfrm>
          <a:off x="-5631166" y="-862516"/>
          <a:ext cx="6708271" cy="6708271"/>
        </a:xfrm>
        <a:prstGeom prst="blockArc">
          <a:avLst>
            <a:gd name="adj1" fmla="val 18900000"/>
            <a:gd name="adj2" fmla="val 2700000"/>
            <a:gd name="adj3" fmla="val 322"/>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80098E-11A3-43D7-B109-A6EAD2FE8E93}">
      <dsp:nvSpPr>
        <dsp:cNvPr id="0" name=""/>
        <dsp:cNvSpPr/>
      </dsp:nvSpPr>
      <dsp:spPr>
        <a:xfrm>
          <a:off x="349574" y="248380"/>
          <a:ext cx="10277626" cy="45287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9471"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tx1"/>
              </a:solidFill>
            </a:rPr>
            <a:t>1991: Urban II Project (Accra Drainage Master Plan)</a:t>
          </a:r>
          <a:endParaRPr lang="en-GH" sz="2400" kern="1200" dirty="0">
            <a:solidFill>
              <a:schemeClr val="tx1"/>
            </a:solidFill>
          </a:endParaRPr>
        </a:p>
      </dsp:txBody>
      <dsp:txXfrm>
        <a:off x="349574" y="248380"/>
        <a:ext cx="10277626" cy="452876"/>
      </dsp:txXfrm>
    </dsp:sp>
    <dsp:sp modelId="{C8CC7995-2823-48D6-AE54-6143DD03FCB1}">
      <dsp:nvSpPr>
        <dsp:cNvPr id="0" name=""/>
        <dsp:cNvSpPr/>
      </dsp:nvSpPr>
      <dsp:spPr>
        <a:xfrm>
          <a:off x="66526" y="169928"/>
          <a:ext cx="566095" cy="566095"/>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2765E5-2C93-4463-8941-AF02DF310F2B}">
      <dsp:nvSpPr>
        <dsp:cNvPr id="0" name=""/>
        <dsp:cNvSpPr/>
      </dsp:nvSpPr>
      <dsp:spPr>
        <a:xfrm>
          <a:off x="759694" y="906251"/>
          <a:ext cx="9867506" cy="45287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9471" tIns="58420" rIns="58420" bIns="58420" numCol="1" spcCol="1270" anchor="ctr" anchorCtr="0">
          <a:noAutofit/>
        </a:bodyPr>
        <a:lstStyle/>
        <a:p>
          <a:pPr marL="0" lvl="0" indent="0" algn="l" defTabSz="1022350">
            <a:lnSpc>
              <a:spcPct val="90000"/>
            </a:lnSpc>
            <a:spcBef>
              <a:spcPct val="0"/>
            </a:spcBef>
            <a:spcAft>
              <a:spcPct val="35000"/>
            </a:spcAft>
            <a:buNone/>
          </a:pPr>
          <a:r>
            <a:rPr lang="en-GB" sz="2300" kern="1200" dirty="0">
              <a:solidFill>
                <a:schemeClr val="tx1"/>
              </a:solidFill>
            </a:rPr>
            <a:t>1994: Korle Lagoon Ecological Restoration Project</a:t>
          </a:r>
          <a:endParaRPr lang="en-GH" sz="2300" kern="1200" dirty="0"/>
        </a:p>
      </dsp:txBody>
      <dsp:txXfrm>
        <a:off x="759694" y="906251"/>
        <a:ext cx="9867506" cy="452876"/>
      </dsp:txXfrm>
    </dsp:sp>
    <dsp:sp modelId="{81BABF1A-6EAA-4021-A258-247E2D78B3CC}">
      <dsp:nvSpPr>
        <dsp:cNvPr id="0" name=""/>
        <dsp:cNvSpPr/>
      </dsp:nvSpPr>
      <dsp:spPr>
        <a:xfrm>
          <a:off x="476646" y="849642"/>
          <a:ext cx="566095" cy="566095"/>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A8FF2B-7240-4461-B18B-14E8A131ACD8}">
      <dsp:nvSpPr>
        <dsp:cNvPr id="0" name=""/>
        <dsp:cNvSpPr/>
      </dsp:nvSpPr>
      <dsp:spPr>
        <a:xfrm>
          <a:off x="984438" y="1585467"/>
          <a:ext cx="9642762" cy="45287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9471"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tx1"/>
              </a:solidFill>
            </a:rPr>
            <a:t>1998: Korle Lagoon Ecological Restoration Project</a:t>
          </a:r>
          <a:endParaRPr lang="en-GH" sz="2400" kern="1200" dirty="0">
            <a:solidFill>
              <a:schemeClr val="tx1"/>
            </a:solidFill>
          </a:endParaRPr>
        </a:p>
      </dsp:txBody>
      <dsp:txXfrm>
        <a:off x="984438" y="1585467"/>
        <a:ext cx="9642762" cy="452876"/>
      </dsp:txXfrm>
    </dsp:sp>
    <dsp:sp modelId="{295C6219-1DFE-4E88-B339-2ACAE7C20F47}">
      <dsp:nvSpPr>
        <dsp:cNvPr id="0" name=""/>
        <dsp:cNvSpPr/>
      </dsp:nvSpPr>
      <dsp:spPr>
        <a:xfrm>
          <a:off x="701390" y="1528857"/>
          <a:ext cx="566095" cy="566095"/>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8E565C-98F5-4A1D-A760-379A749646D0}">
      <dsp:nvSpPr>
        <dsp:cNvPr id="0" name=""/>
        <dsp:cNvSpPr/>
      </dsp:nvSpPr>
      <dsp:spPr>
        <a:xfrm>
          <a:off x="1056197" y="2265180"/>
          <a:ext cx="9571003" cy="45287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9471" tIns="58420" rIns="58420" bIns="58420" numCol="1" spcCol="1270" anchor="ctr" anchorCtr="0">
          <a:noAutofit/>
        </a:bodyPr>
        <a:lstStyle/>
        <a:p>
          <a:pPr marL="0" lvl="0" indent="0" algn="l" defTabSz="1022350">
            <a:lnSpc>
              <a:spcPct val="90000"/>
            </a:lnSpc>
            <a:spcBef>
              <a:spcPct val="0"/>
            </a:spcBef>
            <a:spcAft>
              <a:spcPct val="35000"/>
            </a:spcAft>
            <a:buNone/>
          </a:pPr>
          <a:r>
            <a:rPr lang="en-GB" sz="2300" kern="1200" dirty="0">
              <a:solidFill>
                <a:schemeClr val="tx1"/>
              </a:solidFill>
            </a:rPr>
            <a:t>2006: UESP II Project (Accra Storm Drainage Improvement Works)  </a:t>
          </a:r>
          <a:endParaRPr lang="en-GH" sz="2300" kern="1200" dirty="0"/>
        </a:p>
      </dsp:txBody>
      <dsp:txXfrm>
        <a:off x="1056197" y="2265180"/>
        <a:ext cx="9571003" cy="452876"/>
      </dsp:txXfrm>
    </dsp:sp>
    <dsp:sp modelId="{E5160BD4-A9FC-4A25-82BB-828F17BDF9BC}">
      <dsp:nvSpPr>
        <dsp:cNvPr id="0" name=""/>
        <dsp:cNvSpPr/>
      </dsp:nvSpPr>
      <dsp:spPr>
        <a:xfrm>
          <a:off x="773149" y="2208571"/>
          <a:ext cx="566095" cy="56609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F5C366-E0B2-461F-9DB5-6FEDA55249DF}">
      <dsp:nvSpPr>
        <dsp:cNvPr id="0" name=""/>
        <dsp:cNvSpPr/>
      </dsp:nvSpPr>
      <dsp:spPr>
        <a:xfrm>
          <a:off x="984438" y="2944894"/>
          <a:ext cx="9642762" cy="45287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9471" tIns="58420" rIns="58420" bIns="58420" numCol="1" spcCol="1270" anchor="ctr" anchorCtr="0">
          <a:noAutofit/>
        </a:bodyPr>
        <a:lstStyle/>
        <a:p>
          <a:pPr marL="0" lvl="0" indent="0" algn="l" defTabSz="1022350">
            <a:lnSpc>
              <a:spcPct val="90000"/>
            </a:lnSpc>
            <a:spcBef>
              <a:spcPct val="0"/>
            </a:spcBef>
            <a:spcAft>
              <a:spcPct val="35000"/>
            </a:spcAft>
            <a:buNone/>
          </a:pPr>
          <a:r>
            <a:rPr lang="en-GB" sz="2300" kern="1200" dirty="0">
              <a:solidFill>
                <a:schemeClr val="tx1"/>
              </a:solidFill>
            </a:rPr>
            <a:t>2006: Tema Drainage Master Plan</a:t>
          </a:r>
          <a:endParaRPr lang="en-GH" sz="2300" kern="1200" dirty="0"/>
        </a:p>
      </dsp:txBody>
      <dsp:txXfrm>
        <a:off x="984438" y="2944894"/>
        <a:ext cx="9642762" cy="452876"/>
      </dsp:txXfrm>
    </dsp:sp>
    <dsp:sp modelId="{8CCCD311-E872-4B79-9D2B-139B86F18402}">
      <dsp:nvSpPr>
        <dsp:cNvPr id="0" name=""/>
        <dsp:cNvSpPr/>
      </dsp:nvSpPr>
      <dsp:spPr>
        <a:xfrm>
          <a:off x="701390" y="2888284"/>
          <a:ext cx="566095" cy="566095"/>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7B811E-FCE2-4649-AAEB-82AF372F9FC1}">
      <dsp:nvSpPr>
        <dsp:cNvPr id="0" name=""/>
        <dsp:cNvSpPr/>
      </dsp:nvSpPr>
      <dsp:spPr>
        <a:xfrm>
          <a:off x="759694" y="3624109"/>
          <a:ext cx="9867506" cy="45287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9471"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tx1"/>
              </a:solidFill>
            </a:rPr>
            <a:t>2017: Greater Accra Climate Risk Mitigation Strategy</a:t>
          </a:r>
          <a:endParaRPr lang="en-GH" sz="2400" kern="1200" dirty="0">
            <a:solidFill>
              <a:schemeClr val="tx1"/>
            </a:solidFill>
          </a:endParaRPr>
        </a:p>
      </dsp:txBody>
      <dsp:txXfrm>
        <a:off x="759694" y="3624109"/>
        <a:ext cx="9867506" cy="452876"/>
      </dsp:txXfrm>
    </dsp:sp>
    <dsp:sp modelId="{62FAF8EC-D75C-47F3-B68A-7DD2DA0566C3}">
      <dsp:nvSpPr>
        <dsp:cNvPr id="0" name=""/>
        <dsp:cNvSpPr/>
      </dsp:nvSpPr>
      <dsp:spPr>
        <a:xfrm>
          <a:off x="476646" y="3567500"/>
          <a:ext cx="566095" cy="566095"/>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40ADE7-0D0C-437D-BA6B-306FA8416FBE}">
      <dsp:nvSpPr>
        <dsp:cNvPr id="0" name=""/>
        <dsp:cNvSpPr/>
      </dsp:nvSpPr>
      <dsp:spPr>
        <a:xfrm>
          <a:off x="349574" y="4303823"/>
          <a:ext cx="10277626" cy="45287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9471"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tx1"/>
              </a:solidFill>
            </a:rPr>
            <a:t>2019: GAMA Integrated Urban Environmental Sanitation Master Plan</a:t>
          </a:r>
          <a:endParaRPr lang="en-GH" sz="2400" kern="1200" dirty="0">
            <a:solidFill>
              <a:schemeClr val="tx1"/>
            </a:solidFill>
          </a:endParaRPr>
        </a:p>
      </dsp:txBody>
      <dsp:txXfrm>
        <a:off x="349574" y="4303823"/>
        <a:ext cx="10277626" cy="452876"/>
      </dsp:txXfrm>
    </dsp:sp>
    <dsp:sp modelId="{B49210B9-CDA9-4F4F-BE10-AF2DFA11AA91}">
      <dsp:nvSpPr>
        <dsp:cNvPr id="0" name=""/>
        <dsp:cNvSpPr/>
      </dsp:nvSpPr>
      <dsp:spPr>
        <a:xfrm>
          <a:off x="66526" y="4247213"/>
          <a:ext cx="566095" cy="566095"/>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8D3A7B-BD23-49F4-B196-994AFD113746}">
      <dsp:nvSpPr>
        <dsp:cNvPr id="0" name=""/>
        <dsp:cNvSpPr/>
      </dsp:nvSpPr>
      <dsp:spPr>
        <a:xfrm>
          <a:off x="1155928" y="50935"/>
          <a:ext cx="2360153" cy="2444893"/>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mbria" panose="02040503050406030204" pitchFamily="18" charset="0"/>
            </a:rPr>
            <a:t>HSD </a:t>
          </a:r>
        </a:p>
        <a:p>
          <a:pPr marL="0" lvl="0" indent="0" algn="ctr" defTabSz="1066800">
            <a:lnSpc>
              <a:spcPct val="90000"/>
            </a:lnSpc>
            <a:spcBef>
              <a:spcPct val="0"/>
            </a:spcBef>
            <a:spcAft>
              <a:spcPct val="35000"/>
            </a:spcAft>
            <a:buNone/>
          </a:pPr>
          <a:r>
            <a:rPr lang="en-US" sz="1200" b="1" kern="1200" dirty="0">
              <a:latin typeface="Cambria" panose="02040503050406030204" pitchFamily="18" charset="0"/>
            </a:rPr>
            <a:t>(Ghana Hydrological Authority)</a:t>
          </a:r>
        </a:p>
      </dsp:txBody>
      <dsp:txXfrm>
        <a:off x="1470615" y="478791"/>
        <a:ext cx="1730779" cy="1100202"/>
      </dsp:txXfrm>
    </dsp:sp>
    <dsp:sp modelId="{4797277C-9892-460B-9B34-6790F33543D3}">
      <dsp:nvSpPr>
        <dsp:cNvPr id="0" name=""/>
        <dsp:cNvSpPr/>
      </dsp:nvSpPr>
      <dsp:spPr>
        <a:xfrm>
          <a:off x="1995757" y="1578993"/>
          <a:ext cx="2444893" cy="2444893"/>
        </a:xfrm>
        <a:prstGeom prst="ellipse">
          <a:avLst/>
        </a:prstGeom>
        <a:solidFill>
          <a:schemeClr val="accent4">
            <a:alpha val="50000"/>
            <a:hueOff val="4900445"/>
            <a:satOff val="-20388"/>
            <a:lumOff val="480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mbria" panose="02040503050406030204" pitchFamily="18" charset="0"/>
            </a:rPr>
            <a:t>NADMO</a:t>
          </a:r>
        </a:p>
      </dsp:txBody>
      <dsp:txXfrm>
        <a:off x="2743487" y="2210591"/>
        <a:ext cx="1466936" cy="1344691"/>
      </dsp:txXfrm>
    </dsp:sp>
    <dsp:sp modelId="{41D96C36-C6A8-41B6-9624-8346AD81D8EE}">
      <dsp:nvSpPr>
        <dsp:cNvPr id="0" name=""/>
        <dsp:cNvSpPr/>
      </dsp:nvSpPr>
      <dsp:spPr>
        <a:xfrm>
          <a:off x="231359" y="1578993"/>
          <a:ext cx="2444893" cy="2444893"/>
        </a:xfrm>
        <a:prstGeom prst="ellipse">
          <a:avLst/>
        </a:prstGeom>
        <a:solidFill>
          <a:schemeClr val="accent4">
            <a:alpha val="50000"/>
            <a:hueOff val="9800891"/>
            <a:satOff val="-40777"/>
            <a:lumOff val="9608"/>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mbria" panose="02040503050406030204" pitchFamily="18" charset="0"/>
            </a:rPr>
            <a:t>GMET</a:t>
          </a:r>
        </a:p>
      </dsp:txBody>
      <dsp:txXfrm>
        <a:off x="461586" y="2210591"/>
        <a:ext cx="1466936" cy="1344691"/>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27CA5D-33A1-4DAC-899D-0D7010DAC9CC}" type="datetimeFigureOut">
              <a:rPr lang="en-GH" smtClean="0"/>
              <a:t>09/15/2023</a:t>
            </a:fld>
            <a:endParaRPr lang="en-G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F0B514-59CD-48C6-A820-50A5772313AB}" type="slidenum">
              <a:rPr lang="en-GH" smtClean="0"/>
              <a:t>‹#›</a:t>
            </a:fld>
            <a:endParaRPr lang="en-GH"/>
          </a:p>
        </p:txBody>
      </p:sp>
    </p:spTree>
    <p:extLst>
      <p:ext uri="{BB962C8B-B14F-4D97-AF65-F5344CB8AC3E}">
        <p14:creationId xmlns:p14="http://schemas.microsoft.com/office/powerpoint/2010/main" val="4160143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0223C2-C791-4225-BA24-D777CFBF04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8996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p>
        </p:txBody>
      </p:sp>
      <p:sp>
        <p:nvSpPr>
          <p:cNvPr id="4" name="Slide Number Placeholder 3"/>
          <p:cNvSpPr>
            <a:spLocks noGrp="1"/>
          </p:cNvSpPr>
          <p:nvPr>
            <p:ph type="sldNum" sz="quarter" idx="5"/>
          </p:nvPr>
        </p:nvSpPr>
        <p:spPr/>
        <p:txBody>
          <a:bodyPr/>
          <a:lstStyle/>
          <a:p>
            <a:fld id="{7CF0B514-59CD-48C6-A820-50A5772313AB}" type="slidenum">
              <a:rPr lang="en-GH" smtClean="0"/>
              <a:t>36</a:t>
            </a:fld>
            <a:endParaRPr lang="en-GH"/>
          </a:p>
        </p:txBody>
      </p:sp>
    </p:spTree>
    <p:extLst>
      <p:ext uri="{BB962C8B-B14F-4D97-AF65-F5344CB8AC3E}">
        <p14:creationId xmlns:p14="http://schemas.microsoft.com/office/powerpoint/2010/main" val="3074228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p>
        </p:txBody>
      </p:sp>
      <p:sp>
        <p:nvSpPr>
          <p:cNvPr id="4" name="Slide Number Placeholder 3"/>
          <p:cNvSpPr>
            <a:spLocks noGrp="1"/>
          </p:cNvSpPr>
          <p:nvPr>
            <p:ph type="sldNum" sz="quarter" idx="5"/>
          </p:nvPr>
        </p:nvSpPr>
        <p:spPr/>
        <p:txBody>
          <a:bodyPr/>
          <a:lstStyle/>
          <a:p>
            <a:fld id="{7CF0B514-59CD-48C6-A820-50A5772313AB}" type="slidenum">
              <a:rPr lang="en-GH" smtClean="0"/>
              <a:t>37</a:t>
            </a:fld>
            <a:endParaRPr lang="en-GH"/>
          </a:p>
        </p:txBody>
      </p:sp>
    </p:spTree>
    <p:extLst>
      <p:ext uri="{BB962C8B-B14F-4D97-AF65-F5344CB8AC3E}">
        <p14:creationId xmlns:p14="http://schemas.microsoft.com/office/powerpoint/2010/main" val="99562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p>
        </p:txBody>
      </p:sp>
      <p:sp>
        <p:nvSpPr>
          <p:cNvPr id="4" name="Slide Number Placeholder 3"/>
          <p:cNvSpPr>
            <a:spLocks noGrp="1"/>
          </p:cNvSpPr>
          <p:nvPr>
            <p:ph type="sldNum" sz="quarter" idx="5"/>
          </p:nvPr>
        </p:nvSpPr>
        <p:spPr/>
        <p:txBody>
          <a:bodyPr/>
          <a:lstStyle/>
          <a:p>
            <a:fld id="{7CF0B514-59CD-48C6-A820-50A5772313AB}" type="slidenum">
              <a:rPr lang="en-GH" smtClean="0"/>
              <a:t>38</a:t>
            </a:fld>
            <a:endParaRPr lang="en-GH"/>
          </a:p>
        </p:txBody>
      </p:sp>
    </p:spTree>
    <p:extLst>
      <p:ext uri="{BB962C8B-B14F-4D97-AF65-F5344CB8AC3E}">
        <p14:creationId xmlns:p14="http://schemas.microsoft.com/office/powerpoint/2010/main" val="297925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F0B514-59CD-48C6-A820-50A5772313AB}" type="slidenum">
              <a:rPr lang="en-GH" smtClean="0"/>
              <a:t>40</a:t>
            </a:fld>
            <a:endParaRPr lang="en-GH"/>
          </a:p>
        </p:txBody>
      </p:sp>
    </p:spTree>
    <p:extLst>
      <p:ext uri="{BB962C8B-B14F-4D97-AF65-F5344CB8AC3E}">
        <p14:creationId xmlns:p14="http://schemas.microsoft.com/office/powerpoint/2010/main" val="2324632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p>
        </p:txBody>
      </p:sp>
      <p:sp>
        <p:nvSpPr>
          <p:cNvPr id="4" name="Slide Number Placeholder 3"/>
          <p:cNvSpPr>
            <a:spLocks noGrp="1"/>
          </p:cNvSpPr>
          <p:nvPr>
            <p:ph type="sldNum" sz="quarter" idx="5"/>
          </p:nvPr>
        </p:nvSpPr>
        <p:spPr/>
        <p:txBody>
          <a:bodyPr/>
          <a:lstStyle/>
          <a:p>
            <a:fld id="{7CF0B514-59CD-48C6-A820-50A5772313AB}" type="slidenum">
              <a:rPr lang="en-GH" smtClean="0"/>
              <a:t>42</a:t>
            </a:fld>
            <a:endParaRPr lang="en-GH"/>
          </a:p>
        </p:txBody>
      </p:sp>
    </p:spTree>
    <p:extLst>
      <p:ext uri="{BB962C8B-B14F-4D97-AF65-F5344CB8AC3E}">
        <p14:creationId xmlns:p14="http://schemas.microsoft.com/office/powerpoint/2010/main" val="3977633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F0B514-59CD-48C6-A820-50A5772313AB}" type="slidenum">
              <a:rPr lang="en-GH" smtClean="0"/>
              <a:t>50</a:t>
            </a:fld>
            <a:endParaRPr lang="en-GH"/>
          </a:p>
        </p:txBody>
      </p:sp>
    </p:spTree>
    <p:extLst>
      <p:ext uri="{BB962C8B-B14F-4D97-AF65-F5344CB8AC3E}">
        <p14:creationId xmlns:p14="http://schemas.microsoft.com/office/powerpoint/2010/main" val="2307477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F0B514-59CD-48C6-A820-50A5772313AB}" type="slidenum">
              <a:rPr lang="en-GH" smtClean="0"/>
              <a:t>53</a:t>
            </a:fld>
            <a:endParaRPr lang="en-GH"/>
          </a:p>
        </p:txBody>
      </p:sp>
    </p:spTree>
    <p:extLst>
      <p:ext uri="{BB962C8B-B14F-4D97-AF65-F5344CB8AC3E}">
        <p14:creationId xmlns:p14="http://schemas.microsoft.com/office/powerpoint/2010/main" val="3627799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F0B514-59CD-48C6-A820-50A5772313AB}" type="slidenum">
              <a:rPr lang="en-GH" smtClean="0"/>
              <a:t>63</a:t>
            </a:fld>
            <a:endParaRPr lang="en-GH"/>
          </a:p>
        </p:txBody>
      </p:sp>
    </p:spTree>
    <p:extLst>
      <p:ext uri="{BB962C8B-B14F-4D97-AF65-F5344CB8AC3E}">
        <p14:creationId xmlns:p14="http://schemas.microsoft.com/office/powerpoint/2010/main" val="3005760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p>
        </p:txBody>
      </p:sp>
      <p:sp>
        <p:nvSpPr>
          <p:cNvPr id="4" name="Slide Number Placeholder 3"/>
          <p:cNvSpPr>
            <a:spLocks noGrp="1"/>
          </p:cNvSpPr>
          <p:nvPr>
            <p:ph type="sldNum" sz="quarter" idx="5"/>
          </p:nvPr>
        </p:nvSpPr>
        <p:spPr/>
        <p:txBody>
          <a:bodyPr/>
          <a:lstStyle/>
          <a:p>
            <a:fld id="{7CF0B514-59CD-48C6-A820-50A5772313AB}" type="slidenum">
              <a:rPr lang="en-GH" smtClean="0"/>
              <a:t>15</a:t>
            </a:fld>
            <a:endParaRPr lang="en-GH"/>
          </a:p>
        </p:txBody>
      </p:sp>
    </p:spTree>
    <p:extLst>
      <p:ext uri="{BB962C8B-B14F-4D97-AF65-F5344CB8AC3E}">
        <p14:creationId xmlns:p14="http://schemas.microsoft.com/office/powerpoint/2010/main" val="350786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p>
        </p:txBody>
      </p:sp>
      <p:sp>
        <p:nvSpPr>
          <p:cNvPr id="4" name="Slide Number Placeholder 3"/>
          <p:cNvSpPr>
            <a:spLocks noGrp="1"/>
          </p:cNvSpPr>
          <p:nvPr>
            <p:ph type="sldNum" sz="quarter" idx="5"/>
          </p:nvPr>
        </p:nvSpPr>
        <p:spPr/>
        <p:txBody>
          <a:bodyPr/>
          <a:lstStyle/>
          <a:p>
            <a:fld id="{7CF0B514-59CD-48C6-A820-50A5772313AB}" type="slidenum">
              <a:rPr lang="en-GH" smtClean="0"/>
              <a:t>17</a:t>
            </a:fld>
            <a:endParaRPr lang="en-GH"/>
          </a:p>
        </p:txBody>
      </p:sp>
    </p:spTree>
    <p:extLst>
      <p:ext uri="{BB962C8B-B14F-4D97-AF65-F5344CB8AC3E}">
        <p14:creationId xmlns:p14="http://schemas.microsoft.com/office/powerpoint/2010/main" val="2712509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p>
        </p:txBody>
      </p:sp>
      <p:sp>
        <p:nvSpPr>
          <p:cNvPr id="4" name="Slide Number Placeholder 3"/>
          <p:cNvSpPr>
            <a:spLocks noGrp="1"/>
          </p:cNvSpPr>
          <p:nvPr>
            <p:ph type="sldNum" sz="quarter" idx="5"/>
          </p:nvPr>
        </p:nvSpPr>
        <p:spPr/>
        <p:txBody>
          <a:bodyPr/>
          <a:lstStyle/>
          <a:p>
            <a:fld id="{7CF0B514-59CD-48C6-A820-50A5772313AB}" type="slidenum">
              <a:rPr lang="en-GH" smtClean="0"/>
              <a:t>20</a:t>
            </a:fld>
            <a:endParaRPr lang="en-GH"/>
          </a:p>
        </p:txBody>
      </p:sp>
    </p:spTree>
    <p:extLst>
      <p:ext uri="{BB962C8B-B14F-4D97-AF65-F5344CB8AC3E}">
        <p14:creationId xmlns:p14="http://schemas.microsoft.com/office/powerpoint/2010/main" val="3020307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p>
        </p:txBody>
      </p:sp>
      <p:sp>
        <p:nvSpPr>
          <p:cNvPr id="4" name="Slide Number Placeholder 3"/>
          <p:cNvSpPr>
            <a:spLocks noGrp="1"/>
          </p:cNvSpPr>
          <p:nvPr>
            <p:ph type="sldNum" sz="quarter" idx="5"/>
          </p:nvPr>
        </p:nvSpPr>
        <p:spPr/>
        <p:txBody>
          <a:bodyPr/>
          <a:lstStyle/>
          <a:p>
            <a:fld id="{7CF0B514-59CD-48C6-A820-50A5772313AB}" type="slidenum">
              <a:rPr lang="en-GH" smtClean="0"/>
              <a:t>30</a:t>
            </a:fld>
            <a:endParaRPr lang="en-GH"/>
          </a:p>
        </p:txBody>
      </p:sp>
    </p:spTree>
    <p:extLst>
      <p:ext uri="{BB962C8B-B14F-4D97-AF65-F5344CB8AC3E}">
        <p14:creationId xmlns:p14="http://schemas.microsoft.com/office/powerpoint/2010/main" val="577352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p>
        </p:txBody>
      </p:sp>
      <p:sp>
        <p:nvSpPr>
          <p:cNvPr id="4" name="Slide Number Placeholder 3"/>
          <p:cNvSpPr>
            <a:spLocks noGrp="1"/>
          </p:cNvSpPr>
          <p:nvPr>
            <p:ph type="sldNum" sz="quarter" idx="5"/>
          </p:nvPr>
        </p:nvSpPr>
        <p:spPr/>
        <p:txBody>
          <a:bodyPr/>
          <a:lstStyle/>
          <a:p>
            <a:fld id="{7CF0B514-59CD-48C6-A820-50A5772313AB}" type="slidenum">
              <a:rPr lang="en-GH" smtClean="0"/>
              <a:t>31</a:t>
            </a:fld>
            <a:endParaRPr lang="en-GH"/>
          </a:p>
        </p:txBody>
      </p:sp>
    </p:spTree>
    <p:extLst>
      <p:ext uri="{BB962C8B-B14F-4D97-AF65-F5344CB8AC3E}">
        <p14:creationId xmlns:p14="http://schemas.microsoft.com/office/powerpoint/2010/main" val="1325621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p>
        </p:txBody>
      </p:sp>
      <p:sp>
        <p:nvSpPr>
          <p:cNvPr id="4" name="Slide Number Placeholder 3"/>
          <p:cNvSpPr>
            <a:spLocks noGrp="1"/>
          </p:cNvSpPr>
          <p:nvPr>
            <p:ph type="sldNum" sz="quarter" idx="5"/>
          </p:nvPr>
        </p:nvSpPr>
        <p:spPr/>
        <p:txBody>
          <a:bodyPr/>
          <a:lstStyle/>
          <a:p>
            <a:fld id="{7CF0B514-59CD-48C6-A820-50A5772313AB}" type="slidenum">
              <a:rPr lang="en-GH" smtClean="0"/>
              <a:t>32</a:t>
            </a:fld>
            <a:endParaRPr lang="en-GH"/>
          </a:p>
        </p:txBody>
      </p:sp>
    </p:spTree>
    <p:extLst>
      <p:ext uri="{BB962C8B-B14F-4D97-AF65-F5344CB8AC3E}">
        <p14:creationId xmlns:p14="http://schemas.microsoft.com/office/powerpoint/2010/main" val="448621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p>
        </p:txBody>
      </p:sp>
      <p:sp>
        <p:nvSpPr>
          <p:cNvPr id="4" name="Slide Number Placeholder 3"/>
          <p:cNvSpPr>
            <a:spLocks noGrp="1"/>
          </p:cNvSpPr>
          <p:nvPr>
            <p:ph type="sldNum" sz="quarter" idx="5"/>
          </p:nvPr>
        </p:nvSpPr>
        <p:spPr/>
        <p:txBody>
          <a:bodyPr/>
          <a:lstStyle/>
          <a:p>
            <a:fld id="{7CF0B514-59CD-48C6-A820-50A5772313AB}" type="slidenum">
              <a:rPr lang="en-GH" smtClean="0"/>
              <a:t>33</a:t>
            </a:fld>
            <a:endParaRPr lang="en-GH"/>
          </a:p>
        </p:txBody>
      </p:sp>
    </p:spTree>
    <p:extLst>
      <p:ext uri="{BB962C8B-B14F-4D97-AF65-F5344CB8AC3E}">
        <p14:creationId xmlns:p14="http://schemas.microsoft.com/office/powerpoint/2010/main" val="4051752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p>
        </p:txBody>
      </p:sp>
      <p:sp>
        <p:nvSpPr>
          <p:cNvPr id="4" name="Slide Number Placeholder 3"/>
          <p:cNvSpPr>
            <a:spLocks noGrp="1"/>
          </p:cNvSpPr>
          <p:nvPr>
            <p:ph type="sldNum" sz="quarter" idx="5"/>
          </p:nvPr>
        </p:nvSpPr>
        <p:spPr/>
        <p:txBody>
          <a:bodyPr/>
          <a:lstStyle/>
          <a:p>
            <a:fld id="{7CF0B514-59CD-48C6-A820-50A5772313AB}" type="slidenum">
              <a:rPr lang="en-GH" smtClean="0"/>
              <a:t>35</a:t>
            </a:fld>
            <a:endParaRPr lang="en-GH"/>
          </a:p>
        </p:txBody>
      </p:sp>
    </p:spTree>
    <p:extLst>
      <p:ext uri="{BB962C8B-B14F-4D97-AF65-F5344CB8AC3E}">
        <p14:creationId xmlns:p14="http://schemas.microsoft.com/office/powerpoint/2010/main" val="3427577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CB536-719A-44E9-8AD4-91BC32E889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023EC3-55E5-4335-8740-46DF7A74C2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6E595C-9AAC-46B5-9443-233AABD0834B}"/>
              </a:ext>
            </a:extLst>
          </p:cNvPr>
          <p:cNvSpPr>
            <a:spLocks noGrp="1"/>
          </p:cNvSpPr>
          <p:nvPr>
            <p:ph type="dt" sz="half" idx="10"/>
          </p:nvPr>
        </p:nvSpPr>
        <p:spPr/>
        <p:txBody>
          <a:bodyPr/>
          <a:lstStyle/>
          <a:p>
            <a:fld id="{ED5EB39B-2C1E-4F59-96ED-4F7CA5ABFA21}" type="datetimeFigureOut">
              <a:rPr lang="en-US" smtClean="0"/>
              <a:t>9/15/2023</a:t>
            </a:fld>
            <a:endParaRPr lang="en-US"/>
          </a:p>
        </p:txBody>
      </p:sp>
      <p:sp>
        <p:nvSpPr>
          <p:cNvPr id="5" name="Footer Placeholder 4">
            <a:extLst>
              <a:ext uri="{FF2B5EF4-FFF2-40B4-BE49-F238E27FC236}">
                <a16:creationId xmlns:a16="http://schemas.microsoft.com/office/drawing/2014/main" id="{CAC37536-58CC-47E8-B7ED-F1CF1F02CB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8BFE8D-8845-4BBC-A294-C9C9709BA068}"/>
              </a:ext>
            </a:extLst>
          </p:cNvPr>
          <p:cNvSpPr>
            <a:spLocks noGrp="1"/>
          </p:cNvSpPr>
          <p:nvPr>
            <p:ph type="sldNum" sz="quarter" idx="12"/>
          </p:nvPr>
        </p:nvSpPr>
        <p:spPr/>
        <p:txBody>
          <a:bodyPr/>
          <a:lstStyle/>
          <a:p>
            <a:fld id="{0B2109F3-9764-4A83-A00B-072FA956E45A}" type="slidenum">
              <a:rPr lang="en-US" smtClean="0"/>
              <a:t>‹#›</a:t>
            </a:fld>
            <a:endParaRPr lang="en-US"/>
          </a:p>
        </p:txBody>
      </p:sp>
    </p:spTree>
    <p:extLst>
      <p:ext uri="{BB962C8B-B14F-4D97-AF65-F5344CB8AC3E}">
        <p14:creationId xmlns:p14="http://schemas.microsoft.com/office/powerpoint/2010/main" val="4117549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21D04-37C2-47A8-B33F-94959A2FE4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270A9F-D573-4737-B8D6-B9C49A058F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7F7F6B-88B3-4876-983F-06FBB6B3110E}"/>
              </a:ext>
            </a:extLst>
          </p:cNvPr>
          <p:cNvSpPr>
            <a:spLocks noGrp="1"/>
          </p:cNvSpPr>
          <p:nvPr>
            <p:ph type="dt" sz="half" idx="10"/>
          </p:nvPr>
        </p:nvSpPr>
        <p:spPr/>
        <p:txBody>
          <a:bodyPr/>
          <a:lstStyle/>
          <a:p>
            <a:fld id="{ED5EB39B-2C1E-4F59-96ED-4F7CA5ABFA21}" type="datetimeFigureOut">
              <a:rPr lang="en-US" smtClean="0"/>
              <a:t>9/15/2023</a:t>
            </a:fld>
            <a:endParaRPr lang="en-US"/>
          </a:p>
        </p:txBody>
      </p:sp>
      <p:sp>
        <p:nvSpPr>
          <p:cNvPr id="5" name="Footer Placeholder 4">
            <a:extLst>
              <a:ext uri="{FF2B5EF4-FFF2-40B4-BE49-F238E27FC236}">
                <a16:creationId xmlns:a16="http://schemas.microsoft.com/office/drawing/2014/main" id="{962AF334-2CC3-48FE-BE93-A7573B25FE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D4C5BB-6BBA-42CD-9767-9F265728F78C}"/>
              </a:ext>
            </a:extLst>
          </p:cNvPr>
          <p:cNvSpPr>
            <a:spLocks noGrp="1"/>
          </p:cNvSpPr>
          <p:nvPr>
            <p:ph type="sldNum" sz="quarter" idx="12"/>
          </p:nvPr>
        </p:nvSpPr>
        <p:spPr/>
        <p:txBody>
          <a:bodyPr/>
          <a:lstStyle/>
          <a:p>
            <a:fld id="{0B2109F3-9764-4A83-A00B-072FA956E45A}" type="slidenum">
              <a:rPr lang="en-US" smtClean="0"/>
              <a:t>‹#›</a:t>
            </a:fld>
            <a:endParaRPr lang="en-US"/>
          </a:p>
        </p:txBody>
      </p:sp>
    </p:spTree>
    <p:extLst>
      <p:ext uri="{BB962C8B-B14F-4D97-AF65-F5344CB8AC3E}">
        <p14:creationId xmlns:p14="http://schemas.microsoft.com/office/powerpoint/2010/main" val="946823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3FB5DF-6E8C-4E5E-83BA-6B00CC94A1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FCF928-576E-493F-8B97-F52F4B2FDE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A2057-5F73-4AB6-B9ED-7ED9E2FF41CA}"/>
              </a:ext>
            </a:extLst>
          </p:cNvPr>
          <p:cNvSpPr>
            <a:spLocks noGrp="1"/>
          </p:cNvSpPr>
          <p:nvPr>
            <p:ph type="dt" sz="half" idx="10"/>
          </p:nvPr>
        </p:nvSpPr>
        <p:spPr/>
        <p:txBody>
          <a:bodyPr/>
          <a:lstStyle/>
          <a:p>
            <a:fld id="{ED5EB39B-2C1E-4F59-96ED-4F7CA5ABFA21}" type="datetimeFigureOut">
              <a:rPr lang="en-US" smtClean="0"/>
              <a:t>9/15/2023</a:t>
            </a:fld>
            <a:endParaRPr lang="en-US"/>
          </a:p>
        </p:txBody>
      </p:sp>
      <p:sp>
        <p:nvSpPr>
          <p:cNvPr id="5" name="Footer Placeholder 4">
            <a:extLst>
              <a:ext uri="{FF2B5EF4-FFF2-40B4-BE49-F238E27FC236}">
                <a16:creationId xmlns:a16="http://schemas.microsoft.com/office/drawing/2014/main" id="{CC299D07-F696-4074-868C-61F2ABD4D9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FE03B7-36ED-4D7C-AE00-E9D0F803026F}"/>
              </a:ext>
            </a:extLst>
          </p:cNvPr>
          <p:cNvSpPr>
            <a:spLocks noGrp="1"/>
          </p:cNvSpPr>
          <p:nvPr>
            <p:ph type="sldNum" sz="quarter" idx="12"/>
          </p:nvPr>
        </p:nvSpPr>
        <p:spPr/>
        <p:txBody>
          <a:bodyPr/>
          <a:lstStyle/>
          <a:p>
            <a:fld id="{0B2109F3-9764-4A83-A00B-072FA956E45A}" type="slidenum">
              <a:rPr lang="en-US" smtClean="0"/>
              <a:t>‹#›</a:t>
            </a:fld>
            <a:endParaRPr lang="en-US"/>
          </a:p>
        </p:txBody>
      </p:sp>
    </p:spTree>
    <p:extLst>
      <p:ext uri="{BB962C8B-B14F-4D97-AF65-F5344CB8AC3E}">
        <p14:creationId xmlns:p14="http://schemas.microsoft.com/office/powerpoint/2010/main" val="646295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41383-DDD6-47B0-95B2-5922FAAA1B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67BD13-3B88-4A84-A023-B826F156A7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84439F-5C36-4523-826A-3459E00E5BDB}"/>
              </a:ext>
            </a:extLst>
          </p:cNvPr>
          <p:cNvSpPr>
            <a:spLocks noGrp="1"/>
          </p:cNvSpPr>
          <p:nvPr>
            <p:ph type="dt" sz="half" idx="10"/>
          </p:nvPr>
        </p:nvSpPr>
        <p:spPr/>
        <p:txBody>
          <a:bodyPr/>
          <a:lstStyle/>
          <a:p>
            <a:fld id="{ED5EB39B-2C1E-4F59-96ED-4F7CA5ABFA21}" type="datetimeFigureOut">
              <a:rPr lang="en-US" smtClean="0"/>
              <a:t>9/15/2023</a:t>
            </a:fld>
            <a:endParaRPr lang="en-US"/>
          </a:p>
        </p:txBody>
      </p:sp>
      <p:sp>
        <p:nvSpPr>
          <p:cNvPr id="5" name="Footer Placeholder 4">
            <a:extLst>
              <a:ext uri="{FF2B5EF4-FFF2-40B4-BE49-F238E27FC236}">
                <a16:creationId xmlns:a16="http://schemas.microsoft.com/office/drawing/2014/main" id="{06E47BFF-B333-4C8A-85C7-52DDDD54E1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E339-EA13-43FA-B1BD-405C6B5C0A40}"/>
              </a:ext>
            </a:extLst>
          </p:cNvPr>
          <p:cNvSpPr>
            <a:spLocks noGrp="1"/>
          </p:cNvSpPr>
          <p:nvPr>
            <p:ph type="sldNum" sz="quarter" idx="12"/>
          </p:nvPr>
        </p:nvSpPr>
        <p:spPr/>
        <p:txBody>
          <a:bodyPr/>
          <a:lstStyle/>
          <a:p>
            <a:fld id="{0B2109F3-9764-4A83-A00B-072FA956E45A}" type="slidenum">
              <a:rPr lang="en-US" smtClean="0"/>
              <a:t>‹#›</a:t>
            </a:fld>
            <a:endParaRPr lang="en-US"/>
          </a:p>
        </p:txBody>
      </p:sp>
    </p:spTree>
    <p:extLst>
      <p:ext uri="{BB962C8B-B14F-4D97-AF65-F5344CB8AC3E}">
        <p14:creationId xmlns:p14="http://schemas.microsoft.com/office/powerpoint/2010/main" val="864148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003CB-FA54-4E92-8043-3E40A8ED7F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AE086B-75D7-4D9C-9C80-05A62CDA14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DFD2F4-40E8-438B-AC94-DB8000A1A00B}"/>
              </a:ext>
            </a:extLst>
          </p:cNvPr>
          <p:cNvSpPr>
            <a:spLocks noGrp="1"/>
          </p:cNvSpPr>
          <p:nvPr>
            <p:ph type="dt" sz="half" idx="10"/>
          </p:nvPr>
        </p:nvSpPr>
        <p:spPr/>
        <p:txBody>
          <a:bodyPr/>
          <a:lstStyle/>
          <a:p>
            <a:fld id="{ED5EB39B-2C1E-4F59-96ED-4F7CA5ABFA21}" type="datetimeFigureOut">
              <a:rPr lang="en-US" smtClean="0"/>
              <a:t>9/15/2023</a:t>
            </a:fld>
            <a:endParaRPr lang="en-US"/>
          </a:p>
        </p:txBody>
      </p:sp>
      <p:sp>
        <p:nvSpPr>
          <p:cNvPr id="5" name="Footer Placeholder 4">
            <a:extLst>
              <a:ext uri="{FF2B5EF4-FFF2-40B4-BE49-F238E27FC236}">
                <a16:creationId xmlns:a16="http://schemas.microsoft.com/office/drawing/2014/main" id="{7E0FBBAB-F32D-4F4F-94AE-04C1C46B9C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DE9473-2AC0-4BB6-9967-1872B66B364B}"/>
              </a:ext>
            </a:extLst>
          </p:cNvPr>
          <p:cNvSpPr>
            <a:spLocks noGrp="1"/>
          </p:cNvSpPr>
          <p:nvPr>
            <p:ph type="sldNum" sz="quarter" idx="12"/>
          </p:nvPr>
        </p:nvSpPr>
        <p:spPr/>
        <p:txBody>
          <a:bodyPr/>
          <a:lstStyle/>
          <a:p>
            <a:fld id="{0B2109F3-9764-4A83-A00B-072FA956E45A}" type="slidenum">
              <a:rPr lang="en-US" smtClean="0"/>
              <a:t>‹#›</a:t>
            </a:fld>
            <a:endParaRPr lang="en-US"/>
          </a:p>
        </p:txBody>
      </p:sp>
    </p:spTree>
    <p:extLst>
      <p:ext uri="{BB962C8B-B14F-4D97-AF65-F5344CB8AC3E}">
        <p14:creationId xmlns:p14="http://schemas.microsoft.com/office/powerpoint/2010/main" val="2976844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584DA-F5C4-4E78-98E1-5262C30977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29BDDA-8829-4724-9D09-CF6D2A4112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F4F661-F83C-4C6F-A177-AF842A3FB2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E25792-A20A-4C97-A9DB-00DD6B3B284A}"/>
              </a:ext>
            </a:extLst>
          </p:cNvPr>
          <p:cNvSpPr>
            <a:spLocks noGrp="1"/>
          </p:cNvSpPr>
          <p:nvPr>
            <p:ph type="dt" sz="half" idx="10"/>
          </p:nvPr>
        </p:nvSpPr>
        <p:spPr/>
        <p:txBody>
          <a:bodyPr/>
          <a:lstStyle/>
          <a:p>
            <a:fld id="{ED5EB39B-2C1E-4F59-96ED-4F7CA5ABFA21}" type="datetimeFigureOut">
              <a:rPr lang="en-US" smtClean="0"/>
              <a:t>9/15/2023</a:t>
            </a:fld>
            <a:endParaRPr lang="en-US"/>
          </a:p>
        </p:txBody>
      </p:sp>
      <p:sp>
        <p:nvSpPr>
          <p:cNvPr id="6" name="Footer Placeholder 5">
            <a:extLst>
              <a:ext uri="{FF2B5EF4-FFF2-40B4-BE49-F238E27FC236}">
                <a16:creationId xmlns:a16="http://schemas.microsoft.com/office/drawing/2014/main" id="{30DA4104-6B7F-4FDC-93DD-09DDD7C49F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B045B2-3114-4E83-816F-F9D76F783001}"/>
              </a:ext>
            </a:extLst>
          </p:cNvPr>
          <p:cNvSpPr>
            <a:spLocks noGrp="1"/>
          </p:cNvSpPr>
          <p:nvPr>
            <p:ph type="sldNum" sz="quarter" idx="12"/>
          </p:nvPr>
        </p:nvSpPr>
        <p:spPr/>
        <p:txBody>
          <a:bodyPr/>
          <a:lstStyle/>
          <a:p>
            <a:fld id="{0B2109F3-9764-4A83-A00B-072FA956E45A}" type="slidenum">
              <a:rPr lang="en-US" smtClean="0"/>
              <a:t>‹#›</a:t>
            </a:fld>
            <a:endParaRPr lang="en-US"/>
          </a:p>
        </p:txBody>
      </p:sp>
    </p:spTree>
    <p:extLst>
      <p:ext uri="{BB962C8B-B14F-4D97-AF65-F5344CB8AC3E}">
        <p14:creationId xmlns:p14="http://schemas.microsoft.com/office/powerpoint/2010/main" val="848454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B451A-C5B9-4728-A62D-34B41C1342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E48D67-C1F4-4AFD-9C15-BC91FDE642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9F0710-5678-4BDA-BC0E-CF3EB7BCAA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5062B8-96DC-43B4-9EFF-EF19570377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67CE7E-656F-45D4-B045-5EBEB16816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3649C2-BD41-4BE7-B1F3-BFB6F71C21E1}"/>
              </a:ext>
            </a:extLst>
          </p:cNvPr>
          <p:cNvSpPr>
            <a:spLocks noGrp="1"/>
          </p:cNvSpPr>
          <p:nvPr>
            <p:ph type="dt" sz="half" idx="10"/>
          </p:nvPr>
        </p:nvSpPr>
        <p:spPr/>
        <p:txBody>
          <a:bodyPr/>
          <a:lstStyle/>
          <a:p>
            <a:fld id="{ED5EB39B-2C1E-4F59-96ED-4F7CA5ABFA21}" type="datetimeFigureOut">
              <a:rPr lang="en-US" smtClean="0"/>
              <a:t>9/15/2023</a:t>
            </a:fld>
            <a:endParaRPr lang="en-US"/>
          </a:p>
        </p:txBody>
      </p:sp>
      <p:sp>
        <p:nvSpPr>
          <p:cNvPr id="8" name="Footer Placeholder 7">
            <a:extLst>
              <a:ext uri="{FF2B5EF4-FFF2-40B4-BE49-F238E27FC236}">
                <a16:creationId xmlns:a16="http://schemas.microsoft.com/office/drawing/2014/main" id="{1D9747D4-6C6D-45D2-B492-46703FF4B6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B85ECA-DE5E-42AB-9913-0C00EEB1F8DA}"/>
              </a:ext>
            </a:extLst>
          </p:cNvPr>
          <p:cNvSpPr>
            <a:spLocks noGrp="1"/>
          </p:cNvSpPr>
          <p:nvPr>
            <p:ph type="sldNum" sz="quarter" idx="12"/>
          </p:nvPr>
        </p:nvSpPr>
        <p:spPr/>
        <p:txBody>
          <a:bodyPr/>
          <a:lstStyle/>
          <a:p>
            <a:fld id="{0B2109F3-9764-4A83-A00B-072FA956E45A}" type="slidenum">
              <a:rPr lang="en-US" smtClean="0"/>
              <a:t>‹#›</a:t>
            </a:fld>
            <a:endParaRPr lang="en-US"/>
          </a:p>
        </p:txBody>
      </p:sp>
    </p:spTree>
    <p:extLst>
      <p:ext uri="{BB962C8B-B14F-4D97-AF65-F5344CB8AC3E}">
        <p14:creationId xmlns:p14="http://schemas.microsoft.com/office/powerpoint/2010/main" val="499552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12235-68F7-4A97-9BA5-17DB29D89D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731EE1-6119-48B4-9254-4313DF91F618}"/>
              </a:ext>
            </a:extLst>
          </p:cNvPr>
          <p:cNvSpPr>
            <a:spLocks noGrp="1"/>
          </p:cNvSpPr>
          <p:nvPr>
            <p:ph type="dt" sz="half" idx="10"/>
          </p:nvPr>
        </p:nvSpPr>
        <p:spPr/>
        <p:txBody>
          <a:bodyPr/>
          <a:lstStyle/>
          <a:p>
            <a:fld id="{ED5EB39B-2C1E-4F59-96ED-4F7CA5ABFA21}" type="datetimeFigureOut">
              <a:rPr lang="en-US" smtClean="0"/>
              <a:t>9/15/2023</a:t>
            </a:fld>
            <a:endParaRPr lang="en-US"/>
          </a:p>
        </p:txBody>
      </p:sp>
      <p:sp>
        <p:nvSpPr>
          <p:cNvPr id="4" name="Footer Placeholder 3">
            <a:extLst>
              <a:ext uri="{FF2B5EF4-FFF2-40B4-BE49-F238E27FC236}">
                <a16:creationId xmlns:a16="http://schemas.microsoft.com/office/drawing/2014/main" id="{5141A0C0-E520-4B07-8426-126F3462B9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35234A-A0E8-4152-AB36-17AFE144C5C1}"/>
              </a:ext>
            </a:extLst>
          </p:cNvPr>
          <p:cNvSpPr>
            <a:spLocks noGrp="1"/>
          </p:cNvSpPr>
          <p:nvPr>
            <p:ph type="sldNum" sz="quarter" idx="12"/>
          </p:nvPr>
        </p:nvSpPr>
        <p:spPr/>
        <p:txBody>
          <a:bodyPr/>
          <a:lstStyle/>
          <a:p>
            <a:fld id="{0B2109F3-9764-4A83-A00B-072FA956E45A}" type="slidenum">
              <a:rPr lang="en-US" smtClean="0"/>
              <a:t>‹#›</a:t>
            </a:fld>
            <a:endParaRPr lang="en-US"/>
          </a:p>
        </p:txBody>
      </p:sp>
    </p:spTree>
    <p:extLst>
      <p:ext uri="{BB962C8B-B14F-4D97-AF65-F5344CB8AC3E}">
        <p14:creationId xmlns:p14="http://schemas.microsoft.com/office/powerpoint/2010/main" val="1507347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138557-9AAC-4CC4-AF68-F8318F0FE955}"/>
              </a:ext>
            </a:extLst>
          </p:cNvPr>
          <p:cNvSpPr>
            <a:spLocks noGrp="1"/>
          </p:cNvSpPr>
          <p:nvPr>
            <p:ph type="dt" sz="half" idx="10"/>
          </p:nvPr>
        </p:nvSpPr>
        <p:spPr/>
        <p:txBody>
          <a:bodyPr/>
          <a:lstStyle/>
          <a:p>
            <a:fld id="{ED5EB39B-2C1E-4F59-96ED-4F7CA5ABFA21}" type="datetimeFigureOut">
              <a:rPr lang="en-US" smtClean="0"/>
              <a:t>9/15/2023</a:t>
            </a:fld>
            <a:endParaRPr lang="en-US"/>
          </a:p>
        </p:txBody>
      </p:sp>
      <p:sp>
        <p:nvSpPr>
          <p:cNvPr id="3" name="Footer Placeholder 2">
            <a:extLst>
              <a:ext uri="{FF2B5EF4-FFF2-40B4-BE49-F238E27FC236}">
                <a16:creationId xmlns:a16="http://schemas.microsoft.com/office/drawing/2014/main" id="{06C9865F-39E5-4B09-8AF9-6DA943A5A5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EB56E9-E3FE-429D-896D-E07D3EB5EEE3}"/>
              </a:ext>
            </a:extLst>
          </p:cNvPr>
          <p:cNvSpPr>
            <a:spLocks noGrp="1"/>
          </p:cNvSpPr>
          <p:nvPr>
            <p:ph type="sldNum" sz="quarter" idx="12"/>
          </p:nvPr>
        </p:nvSpPr>
        <p:spPr/>
        <p:txBody>
          <a:bodyPr/>
          <a:lstStyle/>
          <a:p>
            <a:fld id="{0B2109F3-9764-4A83-A00B-072FA956E45A}" type="slidenum">
              <a:rPr lang="en-US" smtClean="0"/>
              <a:t>‹#›</a:t>
            </a:fld>
            <a:endParaRPr lang="en-US"/>
          </a:p>
        </p:txBody>
      </p:sp>
    </p:spTree>
    <p:extLst>
      <p:ext uri="{BB962C8B-B14F-4D97-AF65-F5344CB8AC3E}">
        <p14:creationId xmlns:p14="http://schemas.microsoft.com/office/powerpoint/2010/main" val="1321265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23972-20FC-48B5-AB30-2E781DA2A4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4698AE-26A2-4ECB-83BC-21B6F83036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769251-0362-45A8-AC2F-7F4825210E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2C000-566E-47BF-98AC-8FE9B7DF5BBC}"/>
              </a:ext>
            </a:extLst>
          </p:cNvPr>
          <p:cNvSpPr>
            <a:spLocks noGrp="1"/>
          </p:cNvSpPr>
          <p:nvPr>
            <p:ph type="dt" sz="half" idx="10"/>
          </p:nvPr>
        </p:nvSpPr>
        <p:spPr/>
        <p:txBody>
          <a:bodyPr/>
          <a:lstStyle/>
          <a:p>
            <a:fld id="{ED5EB39B-2C1E-4F59-96ED-4F7CA5ABFA21}" type="datetimeFigureOut">
              <a:rPr lang="en-US" smtClean="0"/>
              <a:t>9/15/2023</a:t>
            </a:fld>
            <a:endParaRPr lang="en-US"/>
          </a:p>
        </p:txBody>
      </p:sp>
      <p:sp>
        <p:nvSpPr>
          <p:cNvPr id="6" name="Footer Placeholder 5">
            <a:extLst>
              <a:ext uri="{FF2B5EF4-FFF2-40B4-BE49-F238E27FC236}">
                <a16:creationId xmlns:a16="http://schemas.microsoft.com/office/drawing/2014/main" id="{9BA117F2-A38C-4A15-978F-C8CE6BD105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04534F-7A6C-4696-88E9-4AE46630F75F}"/>
              </a:ext>
            </a:extLst>
          </p:cNvPr>
          <p:cNvSpPr>
            <a:spLocks noGrp="1"/>
          </p:cNvSpPr>
          <p:nvPr>
            <p:ph type="sldNum" sz="quarter" idx="12"/>
          </p:nvPr>
        </p:nvSpPr>
        <p:spPr/>
        <p:txBody>
          <a:bodyPr/>
          <a:lstStyle/>
          <a:p>
            <a:fld id="{0B2109F3-9764-4A83-A00B-072FA956E45A}" type="slidenum">
              <a:rPr lang="en-US" smtClean="0"/>
              <a:t>‹#›</a:t>
            </a:fld>
            <a:endParaRPr lang="en-US"/>
          </a:p>
        </p:txBody>
      </p:sp>
    </p:spTree>
    <p:extLst>
      <p:ext uri="{BB962C8B-B14F-4D97-AF65-F5344CB8AC3E}">
        <p14:creationId xmlns:p14="http://schemas.microsoft.com/office/powerpoint/2010/main" val="2009395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8A5E8-A19C-4E58-8F74-16DCAC7B4B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2FF1DC-44E5-441A-B27A-AC01421DF5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29E466-555D-4141-9B69-55AE9142D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778934-9A3D-41AF-9E78-3C92F0FA7E4E}"/>
              </a:ext>
            </a:extLst>
          </p:cNvPr>
          <p:cNvSpPr>
            <a:spLocks noGrp="1"/>
          </p:cNvSpPr>
          <p:nvPr>
            <p:ph type="dt" sz="half" idx="10"/>
          </p:nvPr>
        </p:nvSpPr>
        <p:spPr/>
        <p:txBody>
          <a:bodyPr/>
          <a:lstStyle/>
          <a:p>
            <a:fld id="{ED5EB39B-2C1E-4F59-96ED-4F7CA5ABFA21}" type="datetimeFigureOut">
              <a:rPr lang="en-US" smtClean="0"/>
              <a:t>9/15/2023</a:t>
            </a:fld>
            <a:endParaRPr lang="en-US"/>
          </a:p>
        </p:txBody>
      </p:sp>
      <p:sp>
        <p:nvSpPr>
          <p:cNvPr id="6" name="Footer Placeholder 5">
            <a:extLst>
              <a:ext uri="{FF2B5EF4-FFF2-40B4-BE49-F238E27FC236}">
                <a16:creationId xmlns:a16="http://schemas.microsoft.com/office/drawing/2014/main" id="{03720C68-24B9-4025-88A7-7B4FDADD5D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02C961-5E26-4841-822C-7B8A0B90D8E9}"/>
              </a:ext>
            </a:extLst>
          </p:cNvPr>
          <p:cNvSpPr>
            <a:spLocks noGrp="1"/>
          </p:cNvSpPr>
          <p:nvPr>
            <p:ph type="sldNum" sz="quarter" idx="12"/>
          </p:nvPr>
        </p:nvSpPr>
        <p:spPr/>
        <p:txBody>
          <a:bodyPr/>
          <a:lstStyle/>
          <a:p>
            <a:fld id="{0B2109F3-9764-4A83-A00B-072FA956E45A}" type="slidenum">
              <a:rPr lang="en-US" smtClean="0"/>
              <a:t>‹#›</a:t>
            </a:fld>
            <a:endParaRPr lang="en-US"/>
          </a:p>
        </p:txBody>
      </p:sp>
    </p:spTree>
    <p:extLst>
      <p:ext uri="{BB962C8B-B14F-4D97-AF65-F5344CB8AC3E}">
        <p14:creationId xmlns:p14="http://schemas.microsoft.com/office/powerpoint/2010/main" val="3828009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BC12C2-52A8-4411-8CBA-E56C5C8BAC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BC490A-2AFD-4B97-B045-4A5FAC09ED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BFA2D-BAB2-402E-8D1F-37EE41AC4F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5EB39B-2C1E-4F59-96ED-4F7CA5ABFA21}" type="datetimeFigureOut">
              <a:rPr lang="en-US" smtClean="0"/>
              <a:t>9/15/2023</a:t>
            </a:fld>
            <a:endParaRPr lang="en-US"/>
          </a:p>
        </p:txBody>
      </p:sp>
      <p:sp>
        <p:nvSpPr>
          <p:cNvPr id="5" name="Footer Placeholder 4">
            <a:extLst>
              <a:ext uri="{FF2B5EF4-FFF2-40B4-BE49-F238E27FC236}">
                <a16:creationId xmlns:a16="http://schemas.microsoft.com/office/drawing/2014/main" id="{56261286-1E60-4231-AFD6-62A856ECE8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E9FA1C-5D8D-4BC8-A8DC-E5EDBFD9B6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2109F3-9764-4A83-A00B-072FA956E45A}" type="slidenum">
              <a:rPr lang="en-US" smtClean="0"/>
              <a:t>‹#›</a:t>
            </a:fld>
            <a:endParaRPr lang="en-US"/>
          </a:p>
        </p:txBody>
      </p:sp>
    </p:spTree>
    <p:extLst>
      <p:ext uri="{BB962C8B-B14F-4D97-AF65-F5344CB8AC3E}">
        <p14:creationId xmlns:p14="http://schemas.microsoft.com/office/powerpoint/2010/main" val="14060910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emf"/><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2.png"/><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jpeg"/><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61.jpeg"/><Relationship Id="rId4" Type="http://schemas.openxmlformats.org/officeDocument/2006/relationships/image" Target="../media/image60.jpeg"/></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61.jpeg"/><Relationship Id="rId4" Type="http://schemas.openxmlformats.org/officeDocument/2006/relationships/image" Target="../media/image60.jpeg"/></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14082" y="3431441"/>
            <a:ext cx="7063356" cy="476250"/>
          </a:xfrm>
        </p:spPr>
        <p:txBody>
          <a:bodyPr>
            <a:noAutofit/>
            <a:scene3d>
              <a:camera prst="perspectiveFront"/>
              <a:lightRig rig="threePt" dir="t"/>
            </a:scene3d>
          </a:bodyPr>
          <a:lstStyle/>
          <a:p>
            <a:pPr algn="ctr">
              <a:lnSpc>
                <a:spcPct val="100000"/>
              </a:lnSpc>
              <a:spcBef>
                <a:spcPts val="0"/>
              </a:spcBef>
            </a:pPr>
            <a:r>
              <a:rPr lang="en-US" sz="1800" b="1" dirty="0">
                <a:solidFill>
                  <a:schemeClr val="accent6">
                    <a:lumMod val="75000"/>
                  </a:schemeClr>
                </a:solidFill>
                <a:latin typeface="Arial Nova" panose="020B0504020202020204" pitchFamily="34" charset="0"/>
                <a:cs typeface="Aharoni" pitchFamily="2" charset="-79"/>
              </a:rPr>
              <a:t>Ing Kodwo </a:t>
            </a:r>
            <a:r>
              <a:rPr lang="en-US" sz="1800" b="1" dirty="0" err="1">
                <a:solidFill>
                  <a:schemeClr val="accent6">
                    <a:lumMod val="75000"/>
                  </a:schemeClr>
                </a:solidFill>
                <a:latin typeface="Arial Nova" panose="020B0504020202020204" pitchFamily="34" charset="0"/>
                <a:cs typeface="Aharoni" pitchFamily="2" charset="-79"/>
              </a:rPr>
              <a:t>Beedu</a:t>
            </a:r>
            <a:r>
              <a:rPr lang="en-US" sz="1800" b="1" dirty="0">
                <a:solidFill>
                  <a:schemeClr val="accent6">
                    <a:lumMod val="75000"/>
                  </a:schemeClr>
                </a:solidFill>
                <a:latin typeface="Arial Nova" panose="020B0504020202020204" pitchFamily="34" charset="0"/>
                <a:cs typeface="Aharoni" pitchFamily="2" charset="-79"/>
              </a:rPr>
              <a:t> Keelson  </a:t>
            </a:r>
          </a:p>
          <a:p>
            <a:pPr algn="ctr">
              <a:lnSpc>
                <a:spcPct val="100000"/>
              </a:lnSpc>
              <a:spcBef>
                <a:spcPts val="0"/>
              </a:spcBef>
            </a:pPr>
            <a:endParaRPr lang="en-US" b="1" dirty="0">
              <a:solidFill>
                <a:schemeClr val="tx1"/>
              </a:solidFill>
              <a:latin typeface="Arial Nova" panose="020B0504020202020204" pitchFamily="34" charset="0"/>
              <a:cs typeface="Aharoni" pitchFamily="2" charset="-79"/>
            </a:endParaRPr>
          </a:p>
          <a:p>
            <a:pPr algn="ctr">
              <a:lnSpc>
                <a:spcPct val="100000"/>
              </a:lnSpc>
              <a:spcBef>
                <a:spcPts val="0"/>
              </a:spcBef>
            </a:pPr>
            <a:r>
              <a:rPr lang="en-US" sz="1800" b="1" dirty="0">
                <a:solidFill>
                  <a:schemeClr val="tx1"/>
                </a:solidFill>
                <a:latin typeface="Arial Nova" panose="020B0504020202020204" pitchFamily="34" charset="0"/>
                <a:cs typeface="Aharoni" pitchFamily="2" charset="-79"/>
              </a:rPr>
              <a:t> Date: </a:t>
            </a:r>
            <a:r>
              <a:rPr lang="en-US" sz="1800" b="1" dirty="0">
                <a:latin typeface="Arial Nova" panose="020B0504020202020204" pitchFamily="34" charset="0"/>
                <a:cs typeface="Aharoni" pitchFamily="2" charset="-79"/>
              </a:rPr>
              <a:t>September</a:t>
            </a:r>
            <a:r>
              <a:rPr lang="en-US" sz="1800" b="1" dirty="0">
                <a:solidFill>
                  <a:schemeClr val="tx1"/>
                </a:solidFill>
                <a:latin typeface="Arial Nova" panose="020B0504020202020204" pitchFamily="34" charset="0"/>
                <a:cs typeface="Aharoni" pitchFamily="2" charset="-79"/>
              </a:rPr>
              <a:t> 14, 2023</a:t>
            </a:r>
          </a:p>
        </p:txBody>
      </p:sp>
      <p:sp>
        <p:nvSpPr>
          <p:cNvPr id="6" name="TextBox 5"/>
          <p:cNvSpPr txBox="1"/>
          <p:nvPr/>
        </p:nvSpPr>
        <p:spPr>
          <a:xfrm>
            <a:off x="1407886" y="1467887"/>
            <a:ext cx="9859433"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lang="en-US" sz="3200" b="1" dirty="0" err="1">
                <a:solidFill>
                  <a:prstClr val="black"/>
                </a:solidFill>
                <a:latin typeface="Aharoni" pitchFamily="2" charset="-79"/>
                <a:cs typeface="Aharoni" pitchFamily="2" charset="-79"/>
              </a:rPr>
              <a:t>GhIE</a:t>
            </a:r>
            <a:r>
              <a:rPr lang="en-US" sz="3200" b="1" dirty="0">
                <a:solidFill>
                  <a:prstClr val="black"/>
                </a:solidFill>
                <a:latin typeface="Aharoni" pitchFamily="2" charset="-79"/>
                <a:cs typeface="Aharoni" pitchFamily="2" charset="-79"/>
              </a:rPr>
              <a:t> Evening Session</a:t>
            </a:r>
            <a:endParaRPr kumimoji="0" lang="en-US" sz="2400" b="1" i="0" u="none" strike="noStrike" kern="1200" cap="none" spc="0" normalizeH="0" baseline="0" noProof="0" dirty="0">
              <a:ln>
                <a:noFill/>
              </a:ln>
              <a:solidFill>
                <a:prstClr val="black"/>
              </a:solidFill>
              <a:effectLst/>
              <a:uLnTx/>
              <a:uFillTx/>
              <a:latin typeface="Aharoni" pitchFamily="2" charset="-79"/>
              <a:ea typeface="+mn-ea"/>
              <a:cs typeface="Aharoni" pitchFamily="2" charset="-79"/>
            </a:endParaRPr>
          </a:p>
          <a:p>
            <a:pPr marL="0" marR="0" lvl="0" indent="0" algn="ctr" defTabSz="914400" rtl="0" eaLnBrk="1" fontAlgn="auto" latinLnBrk="0" hangingPunct="1">
              <a:lnSpc>
                <a:spcPct val="100000"/>
              </a:lnSpc>
              <a:spcBef>
                <a:spcPts val="1800"/>
              </a:spcBef>
              <a:spcAft>
                <a:spcPts val="0"/>
              </a:spcAft>
              <a:buClrTx/>
              <a:buSzTx/>
              <a:buFontTx/>
              <a:buNone/>
              <a:tabLst/>
              <a:defRPr/>
            </a:pPr>
            <a:r>
              <a:rPr lang="en-GB" sz="2200" b="1" dirty="0">
                <a:solidFill>
                  <a:srgbClr val="FF0000"/>
                </a:solidFill>
                <a:latin typeface="Arial Nova" panose="020B0504020202020204" pitchFamily="34" charset="0"/>
                <a:cs typeface="Aharoni" pitchFamily="2" charset="-79"/>
              </a:rPr>
              <a:t>Application of Computer Modelling for Flood Resilience Planning in the </a:t>
            </a:r>
            <a:r>
              <a:rPr lang="en-GB" sz="2200" b="1" dirty="0" err="1">
                <a:solidFill>
                  <a:srgbClr val="FF0000"/>
                </a:solidFill>
                <a:latin typeface="Arial Nova" panose="020B0504020202020204" pitchFamily="34" charset="0"/>
                <a:cs typeface="Aharoni" pitchFamily="2" charset="-79"/>
              </a:rPr>
              <a:t>Odaw</a:t>
            </a:r>
            <a:r>
              <a:rPr lang="en-GB" sz="2200" b="1" dirty="0">
                <a:solidFill>
                  <a:srgbClr val="FF0000"/>
                </a:solidFill>
                <a:latin typeface="Arial Nova" panose="020B0504020202020204" pitchFamily="34" charset="0"/>
                <a:cs typeface="Aharoni" pitchFamily="2" charset="-79"/>
              </a:rPr>
              <a:t> Basin: The GARID Project Case Study 	</a:t>
            </a:r>
            <a:endParaRPr kumimoji="0" lang="en-US" sz="2200" b="1" i="0" u="none" strike="noStrike" kern="1200" cap="none" spc="0" normalizeH="0" baseline="0" noProof="0" dirty="0">
              <a:ln>
                <a:noFill/>
              </a:ln>
              <a:solidFill>
                <a:srgbClr val="FF0000"/>
              </a:solidFill>
              <a:effectLst/>
              <a:uLnTx/>
              <a:uFillTx/>
              <a:latin typeface="Arial Nova" panose="020B0504020202020204" pitchFamily="34" charset="0"/>
              <a:cs typeface="Aharoni"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FF0000"/>
              </a:solidFill>
              <a:effectLst/>
              <a:uLnTx/>
              <a:uFillTx/>
              <a:latin typeface="Arial Nova" panose="020B0504020202020204" pitchFamily="34" charset="0"/>
              <a:cs typeface="Aharoni" pitchFamily="2" charset="-79"/>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3CFA1-912C-4409-83CA-BDB3909F518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descr="A picture containing logo&#10;&#10;Description automatically generated">
            <a:extLst>
              <a:ext uri="{FF2B5EF4-FFF2-40B4-BE49-F238E27FC236}">
                <a16:creationId xmlns:a16="http://schemas.microsoft.com/office/drawing/2014/main" id="{6FC7B2B3-245C-4A99-B161-0A7567397918}"/>
              </a:ext>
            </a:extLst>
          </p:cNvPr>
          <p:cNvPicPr>
            <a:picLocks noChangeAspect="1"/>
          </p:cNvPicPr>
          <p:nvPr/>
        </p:nvPicPr>
        <p:blipFill>
          <a:blip r:embed="rId3"/>
          <a:stretch>
            <a:fillRect/>
          </a:stretch>
        </p:blipFill>
        <p:spPr>
          <a:xfrm>
            <a:off x="154776" y="5251404"/>
            <a:ext cx="4249927" cy="1431430"/>
          </a:xfrm>
          <a:prstGeom prst="rect">
            <a:avLst/>
          </a:prstGeom>
        </p:spPr>
      </p:pic>
    </p:spTree>
    <p:extLst>
      <p:ext uri="{BB962C8B-B14F-4D97-AF65-F5344CB8AC3E}">
        <p14:creationId xmlns:p14="http://schemas.microsoft.com/office/powerpoint/2010/main" val="1378465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marL="0" marR="0" lvl="0" indent="0" algn="l" defTabSz="914400" rtl="0" eaLnBrk="1" fontAlgn="auto" latinLnBrk="0" hangingPunct="1">
              <a:lnSpc>
                <a:spcPts val="4700"/>
              </a:lnSpc>
              <a:spcBef>
                <a:spcPct val="0"/>
              </a:spcBef>
              <a:spcAft>
                <a:spcPts val="0"/>
              </a:spcAft>
              <a:buClrTx/>
              <a:buSzTx/>
              <a:buFontTx/>
              <a:buNone/>
              <a:tabLst/>
              <a:defRPr/>
            </a:pPr>
            <a:r>
              <a:rPr lang="en-GB" sz="5200" dirty="0">
                <a:solidFill>
                  <a:srgbClr val="06587C"/>
                </a:solidFill>
              </a:rPr>
              <a:t>2006</a:t>
            </a:r>
            <a:r>
              <a:rPr kumimoji="0" lang="en-GB" sz="5200" b="0" i="0" u="none" strike="noStrike" kern="1200" cap="none" spc="-150" normalizeH="0" baseline="0" noProof="0" dirty="0">
                <a:ln>
                  <a:noFill/>
                </a:ln>
                <a:solidFill>
                  <a:srgbClr val="06587C"/>
                </a:solidFill>
                <a:effectLst/>
                <a:uLnTx/>
                <a:uFillTx/>
                <a:latin typeface="Tw Cen MT Condensed" panose="020B0606020104020203" pitchFamily="34" charset="77"/>
                <a:ea typeface="+mj-ea"/>
                <a:cs typeface="+mj-cs"/>
              </a:rPr>
              <a:t> Tema Drainage Master Plan</a:t>
            </a: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sp>
        <p:nvSpPr>
          <p:cNvPr id="5" name="REVIEW THE INSTITUTIONAL FRAMEWORK">
            <a:extLst>
              <a:ext uri="{FF2B5EF4-FFF2-40B4-BE49-F238E27FC236}">
                <a16:creationId xmlns:a16="http://schemas.microsoft.com/office/drawing/2014/main" id="{2B36525A-8D07-49CF-8FF0-C0F07E5C6A8C}"/>
              </a:ext>
            </a:extLst>
          </p:cNvPr>
          <p:cNvSpPr/>
          <p:nvPr/>
        </p:nvSpPr>
        <p:spPr>
          <a:xfrm>
            <a:off x="682228" y="1434326"/>
            <a:ext cx="1984771" cy="592326"/>
          </a:xfrm>
          <a:prstGeom prst="rect">
            <a:avLst/>
          </a:prstGeom>
          <a:solidFill>
            <a:srgbClr val="FFC000"/>
          </a:solidFill>
          <a:ln w="12700">
            <a:noFill/>
            <a:miter lim="4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lstStyle>
            <a:lvl1pPr>
              <a:defRPr sz="3500">
                <a:solidFill>
                  <a:srgbClr val="FFFFFF"/>
                </a:solidFill>
              </a:defRPr>
            </a:lvl1pPr>
          </a:lstStyle>
          <a:p>
            <a:pPr algn="ctr"/>
            <a:r>
              <a:rPr lang="en-GB" sz="1800" dirty="0">
                <a:solidFill>
                  <a:schemeClr val="tx1"/>
                </a:solidFill>
                <a:latin typeface="Calibri" panose="020F0502020204030204" pitchFamily="34" charset="0"/>
                <a:cs typeface="Calibri" panose="020F0502020204030204" pitchFamily="34" charset="0"/>
              </a:rPr>
              <a:t>Software</a:t>
            </a:r>
            <a:endParaRPr sz="1800" dirty="0">
              <a:solidFill>
                <a:schemeClr val="tx1"/>
              </a:solidFill>
              <a:latin typeface="Calibri" panose="020F0502020204030204" pitchFamily="34" charset="0"/>
              <a:cs typeface="Calibri" panose="020F0502020204030204" pitchFamily="34" charset="0"/>
            </a:endParaRPr>
          </a:p>
        </p:txBody>
      </p:sp>
      <p:sp>
        <p:nvSpPr>
          <p:cNvPr id="6" name="REVIEW THE INSTITUTIONAL FRAMEWORK">
            <a:extLst>
              <a:ext uri="{FF2B5EF4-FFF2-40B4-BE49-F238E27FC236}">
                <a16:creationId xmlns:a16="http://schemas.microsoft.com/office/drawing/2014/main" id="{7DC5E708-B17C-4663-B8B8-41211DE1DAAC}"/>
              </a:ext>
            </a:extLst>
          </p:cNvPr>
          <p:cNvSpPr/>
          <p:nvPr/>
        </p:nvSpPr>
        <p:spPr>
          <a:xfrm>
            <a:off x="682227" y="2324988"/>
            <a:ext cx="1984772" cy="1147768"/>
          </a:xfrm>
          <a:prstGeom prst="rect">
            <a:avLst/>
          </a:prstGeom>
          <a:solidFill>
            <a:schemeClr val="accent6">
              <a:lumMod val="60000"/>
              <a:lumOff val="40000"/>
            </a:schemeClr>
          </a:solidFill>
          <a:ln w="12700">
            <a:noFill/>
            <a:miter lim="4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lstStyle>
            <a:lvl1pPr>
              <a:defRPr sz="3500">
                <a:solidFill>
                  <a:srgbClr val="FFFFFF"/>
                </a:solidFill>
              </a:defRPr>
            </a:lvl1pPr>
          </a:lstStyle>
          <a:p>
            <a:pPr algn="ctr"/>
            <a:r>
              <a:rPr lang="en-GB" sz="1800" dirty="0">
                <a:solidFill>
                  <a:schemeClr val="tx1"/>
                </a:solidFill>
                <a:latin typeface="Calibri" panose="020F0502020204030204" pitchFamily="34" charset="0"/>
                <a:cs typeface="Calibri" panose="020F0502020204030204" pitchFamily="34" charset="0"/>
              </a:rPr>
              <a:t>Model </a:t>
            </a:r>
          </a:p>
          <a:p>
            <a:pPr algn="ctr"/>
            <a:r>
              <a:rPr lang="en-GB" sz="1800" dirty="0">
                <a:solidFill>
                  <a:schemeClr val="tx1"/>
                </a:solidFill>
                <a:latin typeface="Calibri" panose="020F0502020204030204" pitchFamily="34" charset="0"/>
                <a:cs typeface="Calibri" panose="020F0502020204030204" pitchFamily="34" charset="0"/>
              </a:rPr>
              <a:t>Configuration</a:t>
            </a:r>
          </a:p>
        </p:txBody>
      </p:sp>
      <p:sp>
        <p:nvSpPr>
          <p:cNvPr id="7" name="REVIEW THE INSTITUTIONAL FRAMEWORK">
            <a:extLst>
              <a:ext uri="{FF2B5EF4-FFF2-40B4-BE49-F238E27FC236}">
                <a16:creationId xmlns:a16="http://schemas.microsoft.com/office/drawing/2014/main" id="{E4EDC843-115F-404D-B796-E48CA2F38E9A}"/>
              </a:ext>
            </a:extLst>
          </p:cNvPr>
          <p:cNvSpPr/>
          <p:nvPr/>
        </p:nvSpPr>
        <p:spPr>
          <a:xfrm>
            <a:off x="636814" y="5214256"/>
            <a:ext cx="2030185" cy="1459073"/>
          </a:xfrm>
          <a:prstGeom prst="rect">
            <a:avLst/>
          </a:prstGeom>
          <a:solidFill>
            <a:srgbClr val="FFFF00"/>
          </a:solidFill>
          <a:ln w="12700">
            <a:noFill/>
            <a:miter lim="4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lstStyle>
            <a:lvl1pPr>
              <a:defRPr sz="3500">
                <a:solidFill>
                  <a:srgbClr val="FFFFFF"/>
                </a:solidFill>
              </a:defRPr>
            </a:lvl1pPr>
          </a:lstStyle>
          <a:p>
            <a:pPr algn="ctr"/>
            <a:r>
              <a:rPr lang="en-GB" sz="2000" dirty="0">
                <a:solidFill>
                  <a:schemeClr val="tx1"/>
                </a:solidFill>
                <a:latin typeface="Calibri" panose="020F0502020204030204" pitchFamily="34" charset="0"/>
                <a:cs typeface="Calibri" panose="020F0502020204030204" pitchFamily="34" charset="0"/>
              </a:rPr>
              <a:t>Calibration &amp; Validation Data </a:t>
            </a:r>
            <a:endParaRPr sz="2000" dirty="0">
              <a:solidFill>
                <a:schemeClr val="tx1"/>
              </a:solidFill>
              <a:latin typeface="Calibri" panose="020F0502020204030204" pitchFamily="34" charset="0"/>
              <a:cs typeface="Calibri" panose="020F0502020204030204" pitchFamily="34" charset="0"/>
            </a:endParaRPr>
          </a:p>
        </p:txBody>
      </p:sp>
      <p:sp>
        <p:nvSpPr>
          <p:cNvPr id="9" name="Mbeya City has a moderate climate with reliable and sufficient rainfall; the mean annual rainfall is around 1,200 mm. Its climate is generally tropical with marked seasonal and altitudinal temperature variations.">
            <a:extLst>
              <a:ext uri="{FF2B5EF4-FFF2-40B4-BE49-F238E27FC236}">
                <a16:creationId xmlns:a16="http://schemas.microsoft.com/office/drawing/2014/main" id="{91E6D751-29AA-45D8-ADF9-5D00BCC4EE67}"/>
              </a:ext>
            </a:extLst>
          </p:cNvPr>
          <p:cNvSpPr txBox="1">
            <a:spLocks/>
          </p:cNvSpPr>
          <p:nvPr/>
        </p:nvSpPr>
        <p:spPr>
          <a:xfrm>
            <a:off x="2852736" y="1593661"/>
            <a:ext cx="5442177" cy="600075"/>
          </a:xfrm>
          <a:prstGeom prst="rect">
            <a:avLst/>
          </a:prstGeom>
          <a:ln w="12700">
            <a:solidFill>
              <a:schemeClr val="bg1">
                <a:lumMod val="9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noAutofit/>
          </a:bodyPr>
          <a:lstStyle>
            <a:lvl1pPr marL="571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1pPr>
            <a:lvl2pPr marL="11430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2pPr>
            <a:lvl3pPr marL="1714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3pPr>
            <a:lvl4pPr marL="22860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4pPr>
            <a:lvl5pPr marL="2857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5pPr>
            <a:lvl6pPr marL="34290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6pPr>
            <a:lvl7pPr marL="4000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7pPr>
            <a:lvl8pPr marL="45720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8pPr>
            <a:lvl9pPr marL="5143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9pPr>
          </a:lstStyle>
          <a:p>
            <a:pPr marL="0" indent="0" algn="just">
              <a:spcBef>
                <a:spcPts val="0"/>
              </a:spcBef>
              <a:buSzTx/>
              <a:buNone/>
              <a:defRPr sz="4000"/>
            </a:pPr>
            <a:r>
              <a:rPr lang="en-GB" sz="1800" b="1" dirty="0">
                <a:latin typeface="Calibri" panose="020F0502020204030204" pitchFamily="34" charset="0"/>
                <a:cs typeface="Calibri" panose="020F0502020204030204" pitchFamily="34" charset="0"/>
              </a:rPr>
              <a:t>XPSTORM </a:t>
            </a:r>
            <a:r>
              <a:rPr lang="en-GB" sz="1800" dirty="0">
                <a:latin typeface="Calibri" panose="020F0502020204030204" pitchFamily="34" charset="0"/>
                <a:cs typeface="Calibri" panose="020F0502020204030204" pitchFamily="34" charset="0"/>
              </a:rPr>
              <a:t>(A computer software that has been developed from the engine of the SWMM model)</a:t>
            </a:r>
          </a:p>
          <a:p>
            <a:pPr marL="0" indent="0" algn="just">
              <a:spcBef>
                <a:spcPts val="0"/>
              </a:spcBef>
              <a:buSzTx/>
              <a:buNone/>
              <a:defRPr sz="4000"/>
            </a:pPr>
            <a:r>
              <a:rPr lang="en-GB" sz="1800" dirty="0">
                <a:latin typeface="Calibri" panose="020F0502020204030204" pitchFamily="34" charset="0"/>
                <a:cs typeface="Calibri" panose="020F0502020204030204" pitchFamily="34" charset="0"/>
              </a:rPr>
              <a:t> </a:t>
            </a:r>
          </a:p>
        </p:txBody>
      </p:sp>
      <p:sp>
        <p:nvSpPr>
          <p:cNvPr id="10" name="Mbeya City has a moderate climate with reliable and sufficient rainfall; the mean annual rainfall is around 1,200 mm. Its climate is generally tropical with marked seasonal and altitudinal temperature variations.">
            <a:extLst>
              <a:ext uri="{FF2B5EF4-FFF2-40B4-BE49-F238E27FC236}">
                <a16:creationId xmlns:a16="http://schemas.microsoft.com/office/drawing/2014/main" id="{87B8E663-F7D7-48E0-A6C4-75018EBFCBC5}"/>
              </a:ext>
            </a:extLst>
          </p:cNvPr>
          <p:cNvSpPr txBox="1">
            <a:spLocks/>
          </p:cNvSpPr>
          <p:nvPr/>
        </p:nvSpPr>
        <p:spPr>
          <a:xfrm>
            <a:off x="2852736" y="2334035"/>
            <a:ext cx="5442177" cy="1138721"/>
          </a:xfrm>
          <a:prstGeom prst="rect">
            <a:avLst/>
          </a:prstGeom>
          <a:ln w="12700">
            <a:solidFill>
              <a:schemeClr val="bg1">
                <a:lumMod val="9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noAutofit/>
          </a:bodyPr>
          <a:lstStyle>
            <a:lvl1pPr marL="571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1pPr>
            <a:lvl2pPr marL="11430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2pPr>
            <a:lvl3pPr marL="1714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3pPr>
            <a:lvl4pPr marL="22860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4pPr>
            <a:lvl5pPr marL="2857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5pPr>
            <a:lvl6pPr marL="34290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6pPr>
            <a:lvl7pPr marL="4000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7pPr>
            <a:lvl8pPr marL="45720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8pPr>
            <a:lvl9pPr marL="5143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9pPr>
          </a:lstStyle>
          <a:p>
            <a:pPr marL="0" indent="0" algn="just">
              <a:lnSpc>
                <a:spcPct val="120000"/>
              </a:lnSpc>
              <a:spcBef>
                <a:spcPts val="0"/>
              </a:spcBef>
              <a:buSzTx/>
              <a:buNone/>
              <a:defRPr sz="4000"/>
            </a:pPr>
            <a:r>
              <a:rPr lang="en-GB" sz="1800" dirty="0"/>
              <a:t>The 5 catchments in the Tema Metropolitan Area were divided into sub-basins based on the drainage network, the topography, and locations of flow control structures such as culverts. </a:t>
            </a:r>
            <a:endParaRPr lang="en-GB" sz="1800" dirty="0">
              <a:cs typeface="Calibri" panose="020F0502020204030204" pitchFamily="34" charset="0"/>
            </a:endParaRPr>
          </a:p>
        </p:txBody>
      </p:sp>
      <p:sp>
        <p:nvSpPr>
          <p:cNvPr id="11" name="Mbeya City has a moderate climate with reliable and sufficient rainfall; the mean annual rainfall is around 1,200 mm. Its climate is generally tropical with marked seasonal and altitudinal temperature variations.">
            <a:extLst>
              <a:ext uri="{FF2B5EF4-FFF2-40B4-BE49-F238E27FC236}">
                <a16:creationId xmlns:a16="http://schemas.microsoft.com/office/drawing/2014/main" id="{C67DBB41-1743-4A62-A84B-C51426E092F6}"/>
              </a:ext>
            </a:extLst>
          </p:cNvPr>
          <p:cNvSpPr txBox="1">
            <a:spLocks/>
          </p:cNvSpPr>
          <p:nvPr/>
        </p:nvSpPr>
        <p:spPr>
          <a:xfrm>
            <a:off x="2825520" y="5461520"/>
            <a:ext cx="5496608" cy="1211810"/>
          </a:xfrm>
          <a:prstGeom prst="rect">
            <a:avLst/>
          </a:prstGeom>
          <a:ln w="12700">
            <a:solidFill>
              <a:schemeClr val="bg1">
                <a:lumMod val="9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noAutofit/>
          </a:bodyPr>
          <a:lstStyle>
            <a:lvl1pPr marL="571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1pPr>
            <a:lvl2pPr marL="11430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2pPr>
            <a:lvl3pPr marL="1714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3pPr>
            <a:lvl4pPr marL="22860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4pPr>
            <a:lvl5pPr marL="2857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5pPr>
            <a:lvl6pPr marL="34290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6pPr>
            <a:lvl7pPr marL="4000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7pPr>
            <a:lvl8pPr marL="45720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8pPr>
            <a:lvl9pPr marL="5143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9pPr>
          </a:lstStyle>
          <a:p>
            <a:pPr marL="0" indent="0" algn="just">
              <a:lnSpc>
                <a:spcPts val="2400"/>
              </a:lnSpc>
              <a:spcBef>
                <a:spcPts val="0"/>
              </a:spcBef>
              <a:buSzTx/>
              <a:buNone/>
              <a:defRPr sz="4000"/>
            </a:pPr>
            <a:r>
              <a:rPr lang="en-GB" sz="1800" dirty="0">
                <a:latin typeface="Calibri" panose="020F0502020204030204" pitchFamily="34" charset="0"/>
                <a:cs typeface="Calibri" panose="020F0502020204030204" pitchFamily="34" charset="0"/>
              </a:rPr>
              <a:t>I</a:t>
            </a:r>
            <a:r>
              <a:rPr lang="en-GB" sz="1800" dirty="0">
                <a:latin typeface="+mn-lt"/>
              </a:rPr>
              <a:t>t was not possible to calibrate and verify the XP-STORM models. A sensitivity test of the parameters adopted were carried out in order to determine how variations in the values of these parameters could affect computed discharge and flood levels.</a:t>
            </a:r>
            <a:endParaRPr lang="en-GB" sz="1800" dirty="0">
              <a:latin typeface="+mn-lt"/>
              <a:cs typeface="Calibri" panose="020F0502020204030204" pitchFamily="34" charset="0"/>
            </a:endParaRPr>
          </a:p>
          <a:p>
            <a:pPr marL="0" indent="0" algn="just">
              <a:lnSpc>
                <a:spcPct val="120000"/>
              </a:lnSpc>
              <a:spcBef>
                <a:spcPts val="0"/>
              </a:spcBef>
              <a:buSzTx/>
              <a:buNone/>
              <a:defRPr sz="4000"/>
            </a:pPr>
            <a:endParaRPr lang="en-GB" sz="1800" dirty="0">
              <a:latin typeface="Calibri" panose="020F0502020204030204" pitchFamily="34" charset="0"/>
              <a:cs typeface="Calibri" panose="020F0502020204030204" pitchFamily="34" charset="0"/>
            </a:endParaRPr>
          </a:p>
        </p:txBody>
      </p:sp>
      <p:sp>
        <p:nvSpPr>
          <p:cNvPr id="14" name="REVIEW THE INSTITUTIONAL FRAMEWORK">
            <a:extLst>
              <a:ext uri="{FF2B5EF4-FFF2-40B4-BE49-F238E27FC236}">
                <a16:creationId xmlns:a16="http://schemas.microsoft.com/office/drawing/2014/main" id="{A0D09039-B848-4D8A-B791-DA4F334A3E5C}"/>
              </a:ext>
            </a:extLst>
          </p:cNvPr>
          <p:cNvSpPr/>
          <p:nvPr/>
        </p:nvSpPr>
        <p:spPr>
          <a:xfrm>
            <a:off x="678953" y="3659747"/>
            <a:ext cx="1988046" cy="1315023"/>
          </a:xfrm>
          <a:prstGeom prst="rect">
            <a:avLst/>
          </a:prstGeom>
          <a:solidFill>
            <a:schemeClr val="accent2">
              <a:lumMod val="60000"/>
              <a:lumOff val="40000"/>
            </a:schemeClr>
          </a:solidFill>
          <a:ln w="12700">
            <a:noFill/>
            <a:miter lim="4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lstStyle>
            <a:lvl1pPr>
              <a:defRPr sz="3500">
                <a:solidFill>
                  <a:srgbClr val="FFFFFF"/>
                </a:solidFill>
              </a:defRPr>
            </a:lvl1pPr>
          </a:lstStyle>
          <a:p>
            <a:pPr algn="ctr"/>
            <a:r>
              <a:rPr lang="en-GB" sz="2000" dirty="0">
                <a:solidFill>
                  <a:schemeClr val="tx1"/>
                </a:solidFill>
                <a:latin typeface="Calibri" panose="020F0502020204030204" pitchFamily="34" charset="0"/>
                <a:cs typeface="Calibri" panose="020F0502020204030204" pitchFamily="34" charset="0"/>
              </a:rPr>
              <a:t>Input Data for Model Development </a:t>
            </a:r>
            <a:endParaRPr sz="2000" dirty="0">
              <a:solidFill>
                <a:schemeClr val="tx1"/>
              </a:solidFill>
              <a:latin typeface="Calibri" panose="020F0502020204030204" pitchFamily="34" charset="0"/>
              <a:cs typeface="Calibri" panose="020F0502020204030204" pitchFamily="34" charset="0"/>
            </a:endParaRPr>
          </a:p>
        </p:txBody>
      </p:sp>
      <p:sp>
        <p:nvSpPr>
          <p:cNvPr id="15" name="Mbeya City has a moderate climate with reliable and sufficient rainfall; the mean annual rainfall is around 1,200 mm. Its climate is generally tropical with marked seasonal and altitudinal temperature variations.">
            <a:extLst>
              <a:ext uri="{FF2B5EF4-FFF2-40B4-BE49-F238E27FC236}">
                <a16:creationId xmlns:a16="http://schemas.microsoft.com/office/drawing/2014/main" id="{3BD190C3-5D00-4FCA-ABDC-D2AB6E0BD7E6}"/>
              </a:ext>
            </a:extLst>
          </p:cNvPr>
          <p:cNvSpPr txBox="1">
            <a:spLocks/>
          </p:cNvSpPr>
          <p:nvPr/>
        </p:nvSpPr>
        <p:spPr>
          <a:xfrm>
            <a:off x="2825520" y="3681319"/>
            <a:ext cx="5442176" cy="1211810"/>
          </a:xfrm>
          <a:prstGeom prst="rect">
            <a:avLst/>
          </a:prstGeom>
          <a:ln w="12700">
            <a:solidFill>
              <a:schemeClr val="bg1">
                <a:lumMod val="9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noAutofit/>
          </a:bodyPr>
          <a:lstStyle>
            <a:lvl1pPr marL="571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1pPr>
            <a:lvl2pPr marL="11430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2pPr>
            <a:lvl3pPr marL="1714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3pPr>
            <a:lvl4pPr marL="22860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4pPr>
            <a:lvl5pPr marL="2857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5pPr>
            <a:lvl6pPr marL="34290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6pPr>
            <a:lvl7pPr marL="4000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7pPr>
            <a:lvl8pPr marL="45720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8pPr>
            <a:lvl9pPr marL="5143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9pPr>
          </a:lstStyle>
          <a:p>
            <a:pPr marL="0" indent="0" algn="just">
              <a:lnSpc>
                <a:spcPct val="120000"/>
              </a:lnSpc>
              <a:spcBef>
                <a:spcPts val="200"/>
              </a:spcBef>
              <a:buSzTx/>
              <a:buNone/>
              <a:defRPr sz="4000"/>
            </a:pPr>
            <a:r>
              <a:rPr lang="en-GB" sz="1800" dirty="0">
                <a:latin typeface="Calibri" panose="020F0502020204030204" pitchFamily="34" charset="0"/>
                <a:cs typeface="Calibri" panose="020F0502020204030204" pitchFamily="34" charset="0"/>
              </a:rPr>
              <a:t>Tema IDF Curves (GMET)</a:t>
            </a:r>
          </a:p>
          <a:p>
            <a:pPr marL="0" indent="0" algn="just">
              <a:lnSpc>
                <a:spcPct val="120000"/>
              </a:lnSpc>
              <a:spcBef>
                <a:spcPts val="200"/>
              </a:spcBef>
              <a:buSzTx/>
              <a:buNone/>
              <a:defRPr sz="4000"/>
            </a:pPr>
            <a:r>
              <a:rPr lang="en-GB" sz="1800" dirty="0">
                <a:latin typeface="Calibri" panose="020F0502020204030204" pitchFamily="34" charset="0"/>
                <a:cs typeface="Calibri" panose="020F0502020204030204" pitchFamily="34" charset="0"/>
              </a:rPr>
              <a:t>Daily total rainfall records (GMET)</a:t>
            </a:r>
          </a:p>
          <a:p>
            <a:pPr marL="0" indent="0" algn="just">
              <a:lnSpc>
                <a:spcPct val="120000"/>
              </a:lnSpc>
              <a:spcBef>
                <a:spcPts val="200"/>
              </a:spcBef>
              <a:buSzTx/>
              <a:buNone/>
              <a:defRPr sz="4000"/>
            </a:pPr>
            <a:r>
              <a:rPr lang="en-GB" sz="1800" dirty="0">
                <a:latin typeface="Calibri" panose="020F0502020204030204" pitchFamily="34" charset="0"/>
                <a:cs typeface="Calibri" panose="020F0502020204030204" pitchFamily="34" charset="0"/>
              </a:rPr>
              <a:t>River cross-section from topographic survey</a:t>
            </a:r>
          </a:p>
          <a:p>
            <a:pPr marL="0" indent="0" algn="just">
              <a:lnSpc>
                <a:spcPct val="120000"/>
              </a:lnSpc>
              <a:spcBef>
                <a:spcPts val="200"/>
              </a:spcBef>
              <a:buSzTx/>
              <a:buNone/>
              <a:defRPr sz="4000"/>
            </a:pPr>
            <a:r>
              <a:rPr lang="en-GB" sz="1800" dirty="0">
                <a:latin typeface="Calibri" panose="020F0502020204030204" pitchFamily="34" charset="0"/>
                <a:cs typeface="Calibri" panose="020F0502020204030204" pitchFamily="34" charset="0"/>
              </a:rPr>
              <a:t>Tide table (GPHA, 2006) </a:t>
            </a:r>
          </a:p>
        </p:txBody>
      </p:sp>
      <p:pic>
        <p:nvPicPr>
          <p:cNvPr id="2" name="Picture 1">
            <a:extLst>
              <a:ext uri="{FF2B5EF4-FFF2-40B4-BE49-F238E27FC236}">
                <a16:creationId xmlns:a16="http://schemas.microsoft.com/office/drawing/2014/main" id="{48E56E1D-F4D7-4FB6-B810-E827CC0F5879}"/>
              </a:ext>
            </a:extLst>
          </p:cNvPr>
          <p:cNvPicPr>
            <a:picLocks noChangeAspect="1"/>
          </p:cNvPicPr>
          <p:nvPr/>
        </p:nvPicPr>
        <p:blipFill>
          <a:blip r:embed="rId4"/>
          <a:stretch>
            <a:fillRect/>
          </a:stretch>
        </p:blipFill>
        <p:spPr>
          <a:xfrm>
            <a:off x="8693939" y="1417576"/>
            <a:ext cx="3231829" cy="2455188"/>
          </a:xfrm>
          <a:prstGeom prst="rect">
            <a:avLst/>
          </a:prstGeom>
        </p:spPr>
      </p:pic>
      <p:pic>
        <p:nvPicPr>
          <p:cNvPr id="4" name="Picture 3">
            <a:extLst>
              <a:ext uri="{FF2B5EF4-FFF2-40B4-BE49-F238E27FC236}">
                <a16:creationId xmlns:a16="http://schemas.microsoft.com/office/drawing/2014/main" id="{2CC1A8E6-10FF-4E51-B400-C80BC542510A}"/>
              </a:ext>
            </a:extLst>
          </p:cNvPr>
          <p:cNvPicPr>
            <a:picLocks noChangeAspect="1"/>
          </p:cNvPicPr>
          <p:nvPr/>
        </p:nvPicPr>
        <p:blipFill>
          <a:blip r:embed="rId5"/>
          <a:stretch>
            <a:fillRect/>
          </a:stretch>
        </p:blipFill>
        <p:spPr>
          <a:xfrm>
            <a:off x="8746325" y="4127203"/>
            <a:ext cx="3179443" cy="2455188"/>
          </a:xfrm>
          <a:prstGeom prst="rect">
            <a:avLst/>
          </a:prstGeom>
        </p:spPr>
      </p:pic>
    </p:spTree>
    <p:extLst>
      <p:ext uri="{BB962C8B-B14F-4D97-AF65-F5344CB8AC3E}">
        <p14:creationId xmlns:p14="http://schemas.microsoft.com/office/powerpoint/2010/main" val="7818115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marL="0" marR="0" lvl="0" indent="0" algn="l" defTabSz="914400" rtl="0" eaLnBrk="1" fontAlgn="auto" latinLnBrk="0" hangingPunct="1">
              <a:lnSpc>
                <a:spcPts val="4700"/>
              </a:lnSpc>
              <a:spcBef>
                <a:spcPct val="0"/>
              </a:spcBef>
              <a:spcAft>
                <a:spcPts val="0"/>
              </a:spcAft>
              <a:buClrTx/>
              <a:buSzTx/>
              <a:buFontTx/>
              <a:buNone/>
              <a:tabLst/>
              <a:defRPr/>
            </a:pPr>
            <a:r>
              <a:rPr lang="en-GB" sz="5200" dirty="0">
                <a:solidFill>
                  <a:srgbClr val="06587C"/>
                </a:solidFill>
              </a:rPr>
              <a:t>2017</a:t>
            </a:r>
            <a:r>
              <a:rPr kumimoji="0" lang="en-GB" sz="5200" b="0" i="0" u="none" strike="noStrike" kern="1200" cap="none" spc="-150" normalizeH="0" baseline="0" noProof="0" dirty="0">
                <a:ln>
                  <a:noFill/>
                </a:ln>
                <a:solidFill>
                  <a:srgbClr val="06587C"/>
                </a:solidFill>
                <a:effectLst/>
                <a:uLnTx/>
                <a:uFillTx/>
                <a:latin typeface="Tw Cen MT Condensed" panose="020B0606020104020203" pitchFamily="34" charset="77"/>
                <a:ea typeface="+mj-ea"/>
                <a:cs typeface="+mj-cs"/>
              </a:rPr>
              <a:t> </a:t>
            </a:r>
            <a:r>
              <a:rPr lang="en-GB" sz="5200" dirty="0">
                <a:solidFill>
                  <a:srgbClr val="06587C"/>
                </a:solidFill>
              </a:rPr>
              <a:t>Greater Accra C</a:t>
            </a:r>
            <a:r>
              <a:rPr kumimoji="0" lang="en-GB" sz="5200" b="0" i="0" u="none" strike="noStrike" kern="1200" cap="none" spc="-150" normalizeH="0" baseline="0" noProof="0" dirty="0" err="1">
                <a:ln>
                  <a:noFill/>
                </a:ln>
                <a:solidFill>
                  <a:srgbClr val="06587C"/>
                </a:solidFill>
                <a:effectLst/>
                <a:uLnTx/>
                <a:uFillTx/>
                <a:latin typeface="Tw Cen MT Condensed" panose="020B0606020104020203" pitchFamily="34" charset="77"/>
                <a:ea typeface="+mj-ea"/>
                <a:cs typeface="+mj-cs"/>
              </a:rPr>
              <a:t>limate</a:t>
            </a:r>
            <a:r>
              <a:rPr lang="en-GB" sz="5200" dirty="0">
                <a:solidFill>
                  <a:srgbClr val="06587C"/>
                </a:solidFill>
              </a:rPr>
              <a:t> </a:t>
            </a:r>
            <a:r>
              <a:rPr kumimoji="0" lang="en-GB" sz="5200" b="0" i="0" u="none" strike="noStrike" kern="1200" cap="none" spc="-150" normalizeH="0" baseline="0" noProof="0" dirty="0">
                <a:ln>
                  <a:noFill/>
                </a:ln>
                <a:solidFill>
                  <a:srgbClr val="06587C"/>
                </a:solidFill>
                <a:effectLst/>
                <a:uLnTx/>
                <a:uFillTx/>
                <a:latin typeface="Tw Cen MT Condensed" panose="020B0606020104020203" pitchFamily="34" charset="77"/>
                <a:ea typeface="+mj-ea"/>
                <a:cs typeface="+mj-cs"/>
              </a:rPr>
              <a:t>Risk Mitigation Study</a:t>
            </a: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sp>
        <p:nvSpPr>
          <p:cNvPr id="5" name="REVIEW THE INSTITUTIONAL FRAMEWORK">
            <a:extLst>
              <a:ext uri="{FF2B5EF4-FFF2-40B4-BE49-F238E27FC236}">
                <a16:creationId xmlns:a16="http://schemas.microsoft.com/office/drawing/2014/main" id="{2B36525A-8D07-49CF-8FF0-C0F07E5C6A8C}"/>
              </a:ext>
            </a:extLst>
          </p:cNvPr>
          <p:cNvSpPr/>
          <p:nvPr/>
        </p:nvSpPr>
        <p:spPr>
          <a:xfrm>
            <a:off x="682228" y="1434326"/>
            <a:ext cx="1984771" cy="599262"/>
          </a:xfrm>
          <a:prstGeom prst="rect">
            <a:avLst/>
          </a:prstGeom>
          <a:solidFill>
            <a:srgbClr val="FFC000"/>
          </a:solidFill>
          <a:ln w="12700">
            <a:noFill/>
            <a:miter lim="4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lstStyle>
            <a:lvl1pPr>
              <a:defRPr sz="3500">
                <a:solidFill>
                  <a:srgbClr val="FFFFFF"/>
                </a:solidFill>
              </a:defRPr>
            </a:lvl1pPr>
          </a:lstStyle>
          <a:p>
            <a:pPr algn="ctr"/>
            <a:r>
              <a:rPr lang="en-GB" sz="1800" dirty="0">
                <a:solidFill>
                  <a:schemeClr val="tx1"/>
                </a:solidFill>
                <a:latin typeface="Calibri" panose="020F0502020204030204" pitchFamily="34" charset="0"/>
                <a:cs typeface="Calibri" panose="020F0502020204030204" pitchFamily="34" charset="0"/>
              </a:rPr>
              <a:t>Software</a:t>
            </a:r>
            <a:endParaRPr sz="1800" dirty="0">
              <a:solidFill>
                <a:schemeClr val="tx1"/>
              </a:solidFill>
              <a:latin typeface="Calibri" panose="020F0502020204030204" pitchFamily="34" charset="0"/>
              <a:cs typeface="Calibri" panose="020F0502020204030204" pitchFamily="34" charset="0"/>
            </a:endParaRPr>
          </a:p>
        </p:txBody>
      </p:sp>
      <p:sp>
        <p:nvSpPr>
          <p:cNvPr id="6" name="REVIEW THE INSTITUTIONAL FRAMEWORK">
            <a:extLst>
              <a:ext uri="{FF2B5EF4-FFF2-40B4-BE49-F238E27FC236}">
                <a16:creationId xmlns:a16="http://schemas.microsoft.com/office/drawing/2014/main" id="{7DC5E708-B17C-4663-B8B8-41211DE1DAAC}"/>
              </a:ext>
            </a:extLst>
          </p:cNvPr>
          <p:cNvSpPr/>
          <p:nvPr/>
        </p:nvSpPr>
        <p:spPr>
          <a:xfrm>
            <a:off x="642938" y="2278137"/>
            <a:ext cx="2033588" cy="1680986"/>
          </a:xfrm>
          <a:prstGeom prst="rect">
            <a:avLst/>
          </a:prstGeom>
          <a:solidFill>
            <a:schemeClr val="accent6">
              <a:lumMod val="60000"/>
              <a:lumOff val="40000"/>
            </a:schemeClr>
          </a:solidFill>
          <a:ln w="12700">
            <a:noFill/>
            <a:miter lim="4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lstStyle>
            <a:lvl1pPr>
              <a:defRPr sz="3500">
                <a:solidFill>
                  <a:srgbClr val="FFFFFF"/>
                </a:solidFill>
              </a:defRPr>
            </a:lvl1pPr>
          </a:lstStyle>
          <a:p>
            <a:pPr algn="ctr"/>
            <a:r>
              <a:rPr lang="en-GB" sz="1800" dirty="0">
                <a:solidFill>
                  <a:schemeClr val="tx1"/>
                </a:solidFill>
                <a:latin typeface="Calibri" panose="020F0502020204030204" pitchFamily="34" charset="0"/>
                <a:cs typeface="Calibri" panose="020F0502020204030204" pitchFamily="34" charset="0"/>
              </a:rPr>
              <a:t>Model </a:t>
            </a:r>
          </a:p>
          <a:p>
            <a:pPr algn="ctr"/>
            <a:r>
              <a:rPr lang="en-GB" sz="1800" dirty="0">
                <a:solidFill>
                  <a:schemeClr val="tx1"/>
                </a:solidFill>
                <a:latin typeface="Calibri" panose="020F0502020204030204" pitchFamily="34" charset="0"/>
                <a:cs typeface="Calibri" panose="020F0502020204030204" pitchFamily="34" charset="0"/>
              </a:rPr>
              <a:t>Configuration</a:t>
            </a:r>
          </a:p>
        </p:txBody>
      </p:sp>
      <p:sp>
        <p:nvSpPr>
          <p:cNvPr id="7" name="REVIEW THE INSTITUTIONAL FRAMEWORK">
            <a:extLst>
              <a:ext uri="{FF2B5EF4-FFF2-40B4-BE49-F238E27FC236}">
                <a16:creationId xmlns:a16="http://schemas.microsoft.com/office/drawing/2014/main" id="{E4EDC843-115F-404D-B796-E48CA2F38E9A}"/>
              </a:ext>
            </a:extLst>
          </p:cNvPr>
          <p:cNvSpPr/>
          <p:nvPr/>
        </p:nvSpPr>
        <p:spPr>
          <a:xfrm>
            <a:off x="682228" y="5567363"/>
            <a:ext cx="1997571" cy="1090568"/>
          </a:xfrm>
          <a:prstGeom prst="rect">
            <a:avLst/>
          </a:prstGeom>
          <a:solidFill>
            <a:srgbClr val="FFFF00"/>
          </a:solidFill>
          <a:ln w="12700">
            <a:noFill/>
            <a:miter lim="4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lstStyle>
            <a:lvl1pPr>
              <a:defRPr sz="3500">
                <a:solidFill>
                  <a:srgbClr val="FFFFFF"/>
                </a:solidFill>
              </a:defRPr>
            </a:lvl1pPr>
          </a:lstStyle>
          <a:p>
            <a:pPr algn="ctr"/>
            <a:r>
              <a:rPr lang="en-GB" sz="2000" dirty="0">
                <a:solidFill>
                  <a:schemeClr val="tx1"/>
                </a:solidFill>
                <a:latin typeface="Calibri" panose="020F0502020204030204" pitchFamily="34" charset="0"/>
                <a:cs typeface="Calibri" panose="020F0502020204030204" pitchFamily="34" charset="0"/>
              </a:rPr>
              <a:t>Calibration &amp; Validation Data </a:t>
            </a:r>
            <a:endParaRPr sz="2000" dirty="0">
              <a:solidFill>
                <a:schemeClr val="tx1"/>
              </a:solidFill>
              <a:latin typeface="Calibri" panose="020F0502020204030204" pitchFamily="34" charset="0"/>
              <a:cs typeface="Calibri" panose="020F0502020204030204" pitchFamily="34" charset="0"/>
            </a:endParaRPr>
          </a:p>
        </p:txBody>
      </p:sp>
      <p:sp>
        <p:nvSpPr>
          <p:cNvPr id="9" name="Mbeya City has a moderate climate with reliable and sufficient rainfall; the mean annual rainfall is around 1,200 mm. Its climate is generally tropical with marked seasonal and altitudinal temperature variations.">
            <a:extLst>
              <a:ext uri="{FF2B5EF4-FFF2-40B4-BE49-F238E27FC236}">
                <a16:creationId xmlns:a16="http://schemas.microsoft.com/office/drawing/2014/main" id="{91E6D751-29AA-45D8-ADF9-5D00BCC4EE67}"/>
              </a:ext>
            </a:extLst>
          </p:cNvPr>
          <p:cNvSpPr txBox="1">
            <a:spLocks/>
          </p:cNvSpPr>
          <p:nvPr/>
        </p:nvSpPr>
        <p:spPr>
          <a:xfrm>
            <a:off x="2852737" y="1435139"/>
            <a:ext cx="6468668" cy="600075"/>
          </a:xfrm>
          <a:prstGeom prst="rect">
            <a:avLst/>
          </a:prstGeom>
          <a:ln w="12700">
            <a:solidFill>
              <a:schemeClr val="bg1">
                <a:lumMod val="9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noAutofit/>
          </a:bodyPr>
          <a:lstStyle>
            <a:lvl1pPr marL="571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1pPr>
            <a:lvl2pPr marL="11430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2pPr>
            <a:lvl3pPr marL="1714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3pPr>
            <a:lvl4pPr marL="22860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4pPr>
            <a:lvl5pPr marL="2857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5pPr>
            <a:lvl6pPr marL="34290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6pPr>
            <a:lvl7pPr marL="4000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7pPr>
            <a:lvl8pPr marL="45720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8pPr>
            <a:lvl9pPr marL="5143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9pPr>
          </a:lstStyle>
          <a:p>
            <a:pPr marL="0" indent="0" algn="just">
              <a:lnSpc>
                <a:spcPct val="120000"/>
              </a:lnSpc>
              <a:spcBef>
                <a:spcPts val="638"/>
              </a:spcBef>
              <a:buSzTx/>
              <a:buNone/>
              <a:defRPr sz="4000"/>
            </a:pPr>
            <a:r>
              <a:rPr lang="en-GB" sz="1800" b="1" dirty="0">
                <a:latin typeface="Calibri" panose="020F0502020204030204" pitchFamily="34" charset="0"/>
                <a:cs typeface="Calibri" panose="020F0502020204030204" pitchFamily="34" charset="0"/>
              </a:rPr>
              <a:t>SOBEK </a:t>
            </a:r>
            <a:r>
              <a:rPr lang="en-GB" sz="1800" dirty="0">
                <a:latin typeface="Calibri" panose="020F0502020204030204" pitchFamily="34" charset="0"/>
                <a:cs typeface="Calibri" panose="020F0502020204030204" pitchFamily="34" charset="0"/>
              </a:rPr>
              <a:t>(modelling software developed by </a:t>
            </a:r>
            <a:r>
              <a:rPr lang="en-GB" sz="1800" dirty="0" err="1">
                <a:latin typeface="Calibri" panose="020F0502020204030204" pitchFamily="34" charset="0"/>
                <a:cs typeface="Calibri" panose="020F0502020204030204" pitchFamily="34" charset="0"/>
              </a:rPr>
              <a:t>Deltares</a:t>
            </a:r>
            <a:r>
              <a:rPr lang="en-GB" sz="1800" dirty="0">
                <a:latin typeface="Calibri" panose="020F0502020204030204" pitchFamily="34" charset="0"/>
                <a:cs typeface="Calibri" panose="020F0502020204030204" pitchFamily="34" charset="0"/>
              </a:rPr>
              <a:t>). </a:t>
            </a:r>
          </a:p>
        </p:txBody>
      </p:sp>
      <p:sp>
        <p:nvSpPr>
          <p:cNvPr id="10" name="Mbeya City has a moderate climate with reliable and sufficient rainfall; the mean annual rainfall is around 1,200 mm. Its climate is generally tropical with marked seasonal and altitudinal temperature variations.">
            <a:extLst>
              <a:ext uri="{FF2B5EF4-FFF2-40B4-BE49-F238E27FC236}">
                <a16:creationId xmlns:a16="http://schemas.microsoft.com/office/drawing/2014/main" id="{87B8E663-F7D7-48E0-A6C4-75018EBFCBC5}"/>
              </a:ext>
            </a:extLst>
          </p:cNvPr>
          <p:cNvSpPr txBox="1">
            <a:spLocks/>
          </p:cNvSpPr>
          <p:nvPr/>
        </p:nvSpPr>
        <p:spPr>
          <a:xfrm>
            <a:off x="2820593" y="2638608"/>
            <a:ext cx="6500812" cy="1246338"/>
          </a:xfrm>
          <a:prstGeom prst="rect">
            <a:avLst/>
          </a:prstGeom>
          <a:ln w="12700">
            <a:solidFill>
              <a:schemeClr val="bg1">
                <a:lumMod val="9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noAutofit/>
          </a:bodyPr>
          <a:lstStyle>
            <a:lvl1pPr marL="571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1pPr>
            <a:lvl2pPr marL="11430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2pPr>
            <a:lvl3pPr marL="1714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3pPr>
            <a:lvl4pPr marL="22860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4pPr>
            <a:lvl5pPr marL="2857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5pPr>
            <a:lvl6pPr marL="34290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6pPr>
            <a:lvl7pPr marL="4000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7pPr>
            <a:lvl8pPr marL="45720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8pPr>
            <a:lvl9pPr marL="5143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9pPr>
          </a:lstStyle>
          <a:p>
            <a:pPr marL="0" indent="0" algn="just">
              <a:lnSpc>
                <a:spcPct val="120000"/>
              </a:lnSpc>
              <a:spcBef>
                <a:spcPts val="0"/>
              </a:spcBef>
              <a:buSzTx/>
              <a:buNone/>
              <a:defRPr sz="4000"/>
            </a:pPr>
            <a:r>
              <a:rPr lang="en-GB" sz="1800" dirty="0">
                <a:latin typeface="Calibri" panose="020F0502020204030204" pitchFamily="34" charset="0"/>
                <a:cs typeface="Calibri" panose="020F0502020204030204" pitchFamily="34" charset="0"/>
              </a:rPr>
              <a:t>The Odaw river and its drains are modelled as a 1D system connected to a 2D grid representing the flood plain (1D-2D approach). </a:t>
            </a:r>
            <a:r>
              <a:rPr lang="en-GB" sz="1800" dirty="0"/>
              <a:t>The rainfall runoff part is modelled with the 2D grid corrected for infiltration, interception and surface. The 2D model component provides inflow into the 1D channels at each connecting location. </a:t>
            </a:r>
          </a:p>
          <a:p>
            <a:pPr marL="0" indent="0" algn="just">
              <a:lnSpc>
                <a:spcPct val="120000"/>
              </a:lnSpc>
              <a:spcBef>
                <a:spcPts val="0"/>
              </a:spcBef>
              <a:buSzTx/>
              <a:buNone/>
              <a:defRPr sz="4000"/>
            </a:pPr>
            <a:endParaRPr lang="en-GH" sz="1800" dirty="0">
              <a:latin typeface="Calibri" panose="020F0502020204030204" pitchFamily="34" charset="0"/>
              <a:cs typeface="Calibri" panose="020F0502020204030204" pitchFamily="34" charset="0"/>
            </a:endParaRPr>
          </a:p>
        </p:txBody>
      </p:sp>
      <p:sp>
        <p:nvSpPr>
          <p:cNvPr id="11" name="Mbeya City has a moderate climate with reliable and sufficient rainfall; the mean annual rainfall is around 1,200 mm. Its climate is generally tropical with marked seasonal and altitudinal temperature variations.">
            <a:extLst>
              <a:ext uri="{FF2B5EF4-FFF2-40B4-BE49-F238E27FC236}">
                <a16:creationId xmlns:a16="http://schemas.microsoft.com/office/drawing/2014/main" id="{C67DBB41-1743-4A62-A84B-C51426E092F6}"/>
              </a:ext>
            </a:extLst>
          </p:cNvPr>
          <p:cNvSpPr txBox="1">
            <a:spLocks/>
          </p:cNvSpPr>
          <p:nvPr/>
        </p:nvSpPr>
        <p:spPr>
          <a:xfrm>
            <a:off x="2845594" y="5489477"/>
            <a:ext cx="6500812" cy="1246339"/>
          </a:xfrm>
          <a:prstGeom prst="rect">
            <a:avLst/>
          </a:prstGeom>
          <a:ln w="12700">
            <a:solidFill>
              <a:schemeClr val="bg1">
                <a:lumMod val="9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noAutofit/>
          </a:bodyPr>
          <a:lstStyle>
            <a:lvl1pPr marL="571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1pPr>
            <a:lvl2pPr marL="11430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2pPr>
            <a:lvl3pPr marL="1714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3pPr>
            <a:lvl4pPr marL="22860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4pPr>
            <a:lvl5pPr marL="2857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5pPr>
            <a:lvl6pPr marL="34290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6pPr>
            <a:lvl7pPr marL="4000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7pPr>
            <a:lvl8pPr marL="45720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8pPr>
            <a:lvl9pPr marL="5143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9pPr>
          </a:lstStyle>
          <a:p>
            <a:pPr marL="0" indent="0" algn="just">
              <a:lnSpc>
                <a:spcPct val="120000"/>
              </a:lnSpc>
              <a:spcBef>
                <a:spcPts val="0"/>
              </a:spcBef>
              <a:buSzTx/>
              <a:buNone/>
              <a:defRPr sz="4000"/>
            </a:pPr>
            <a:r>
              <a:rPr lang="en-GB" sz="1800" dirty="0">
                <a:latin typeface="Calibri" panose="020F0502020204030204" pitchFamily="34" charset="0"/>
                <a:cs typeface="Calibri" panose="020F0502020204030204" pitchFamily="34" charset="0"/>
              </a:rPr>
              <a:t>The absence of </a:t>
            </a:r>
            <a:r>
              <a:rPr lang="en-GH" sz="1800" dirty="0">
                <a:latin typeface="Calibri" panose="020F0502020204030204" pitchFamily="34" charset="0"/>
                <a:cs typeface="Calibri" panose="020F0502020204030204" pitchFamily="34" charset="0"/>
              </a:rPr>
              <a:t>observed flood water levels and discharges</a:t>
            </a:r>
            <a:r>
              <a:rPr lang="en-GB" sz="1800" dirty="0">
                <a:latin typeface="Calibri" panose="020F0502020204030204" pitchFamily="34" charset="0"/>
                <a:cs typeface="Calibri" panose="020F0502020204030204" pitchFamily="34" charset="0"/>
              </a:rPr>
              <a:t> the </a:t>
            </a:r>
            <a:r>
              <a:rPr lang="en-GH" sz="1800" dirty="0">
                <a:latin typeface="Calibri" panose="020F0502020204030204" pitchFamily="34" charset="0"/>
                <a:cs typeface="Calibri" panose="020F0502020204030204" pitchFamily="34" charset="0"/>
              </a:rPr>
              <a:t>model was calibrated in an iterative process based on qualitative flood indicators</a:t>
            </a:r>
            <a:r>
              <a:rPr lang="en-GB" sz="1800" dirty="0">
                <a:latin typeface="Calibri" panose="020F0502020204030204" pitchFamily="34" charset="0"/>
                <a:cs typeface="Calibri" panose="020F0502020204030204" pitchFamily="34" charset="0"/>
              </a:rPr>
              <a:t> which were determined from </a:t>
            </a:r>
            <a:r>
              <a:rPr lang="en-GH" sz="1800" dirty="0">
                <a:latin typeface="Calibri" panose="020F0502020204030204" pitchFamily="34" charset="0"/>
                <a:cs typeface="Calibri" panose="020F0502020204030204" pitchFamily="34" charset="0"/>
              </a:rPr>
              <a:t>a theoretical</a:t>
            </a:r>
            <a:r>
              <a:rPr lang="en-GB" sz="1800" dirty="0">
                <a:latin typeface="Calibri" panose="020F0502020204030204" pitchFamily="34" charset="0"/>
                <a:cs typeface="Calibri" panose="020F0502020204030204" pitchFamily="34" charset="0"/>
              </a:rPr>
              <a:t> </a:t>
            </a:r>
            <a:r>
              <a:rPr lang="en-GH" sz="1800" dirty="0">
                <a:latin typeface="Calibri" panose="020F0502020204030204" pitchFamily="34" charset="0"/>
                <a:cs typeface="Calibri" panose="020F0502020204030204" pitchFamily="34" charset="0"/>
              </a:rPr>
              <a:t>range.</a:t>
            </a:r>
            <a:endParaRPr lang="en-GB" sz="1800" dirty="0">
              <a:highlight>
                <a:srgbClr val="FFFF00"/>
              </a:highlight>
              <a:latin typeface="Calibri" panose="020F0502020204030204" pitchFamily="34" charset="0"/>
              <a:cs typeface="Calibri" panose="020F0502020204030204" pitchFamily="34" charset="0"/>
            </a:endParaRPr>
          </a:p>
        </p:txBody>
      </p:sp>
      <p:sp>
        <p:nvSpPr>
          <p:cNvPr id="14" name="REVIEW THE INSTITUTIONAL FRAMEWORK">
            <a:extLst>
              <a:ext uri="{FF2B5EF4-FFF2-40B4-BE49-F238E27FC236}">
                <a16:creationId xmlns:a16="http://schemas.microsoft.com/office/drawing/2014/main" id="{A0D09039-B848-4D8A-B791-DA4F334A3E5C}"/>
              </a:ext>
            </a:extLst>
          </p:cNvPr>
          <p:cNvSpPr/>
          <p:nvPr/>
        </p:nvSpPr>
        <p:spPr>
          <a:xfrm>
            <a:off x="691754" y="4217959"/>
            <a:ext cx="1988046" cy="1090568"/>
          </a:xfrm>
          <a:prstGeom prst="rect">
            <a:avLst/>
          </a:prstGeom>
          <a:solidFill>
            <a:schemeClr val="accent2">
              <a:lumMod val="60000"/>
              <a:lumOff val="40000"/>
            </a:schemeClr>
          </a:solidFill>
          <a:ln w="12700">
            <a:noFill/>
            <a:miter lim="4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lstStyle>
            <a:lvl1pPr>
              <a:defRPr sz="3500">
                <a:solidFill>
                  <a:srgbClr val="FFFFFF"/>
                </a:solidFill>
              </a:defRPr>
            </a:lvl1pPr>
          </a:lstStyle>
          <a:p>
            <a:pPr algn="ctr"/>
            <a:r>
              <a:rPr lang="en-GB" sz="2000" dirty="0">
                <a:solidFill>
                  <a:schemeClr val="tx1"/>
                </a:solidFill>
                <a:latin typeface="Calibri" panose="020F0502020204030204" pitchFamily="34" charset="0"/>
                <a:cs typeface="Calibri" panose="020F0502020204030204" pitchFamily="34" charset="0"/>
              </a:rPr>
              <a:t>Input Data for Model Development </a:t>
            </a:r>
            <a:endParaRPr sz="2000" dirty="0">
              <a:solidFill>
                <a:schemeClr val="tx1"/>
              </a:solidFill>
              <a:latin typeface="Calibri" panose="020F0502020204030204" pitchFamily="34" charset="0"/>
              <a:cs typeface="Calibri" panose="020F0502020204030204" pitchFamily="34" charset="0"/>
            </a:endParaRPr>
          </a:p>
        </p:txBody>
      </p:sp>
      <p:sp>
        <p:nvSpPr>
          <p:cNvPr id="15" name="Mbeya City has a moderate climate with reliable and sufficient rainfall; the mean annual rainfall is around 1,200 mm. Its climate is generally tropical with marked seasonal and altitudinal temperature variations.">
            <a:extLst>
              <a:ext uri="{FF2B5EF4-FFF2-40B4-BE49-F238E27FC236}">
                <a16:creationId xmlns:a16="http://schemas.microsoft.com/office/drawing/2014/main" id="{3BD190C3-5D00-4FCA-ABDC-D2AB6E0BD7E6}"/>
              </a:ext>
            </a:extLst>
          </p:cNvPr>
          <p:cNvSpPr txBox="1">
            <a:spLocks/>
          </p:cNvSpPr>
          <p:nvPr/>
        </p:nvSpPr>
        <p:spPr>
          <a:xfrm>
            <a:off x="2845594" y="4219392"/>
            <a:ext cx="6475811" cy="1057274"/>
          </a:xfrm>
          <a:prstGeom prst="rect">
            <a:avLst/>
          </a:prstGeom>
          <a:ln w="12700">
            <a:solidFill>
              <a:schemeClr val="bg1">
                <a:lumMod val="9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noAutofit/>
          </a:bodyPr>
          <a:lstStyle>
            <a:lvl1pPr marL="571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1pPr>
            <a:lvl2pPr marL="11430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2pPr>
            <a:lvl3pPr marL="1714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3pPr>
            <a:lvl4pPr marL="22860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4pPr>
            <a:lvl5pPr marL="2857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5pPr>
            <a:lvl6pPr marL="34290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6pPr>
            <a:lvl7pPr marL="4000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7pPr>
            <a:lvl8pPr marL="45720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8pPr>
            <a:lvl9pPr marL="5143500" marR="0" indent="-571500" algn="l" defTabSz="825500" rtl="0" latinLnBrk="0">
              <a:lnSpc>
                <a:spcPct val="100000"/>
              </a:lnSpc>
              <a:spcBef>
                <a:spcPts val="5100"/>
              </a:spcBef>
              <a:spcAft>
                <a:spcPts val="0"/>
              </a:spcAft>
              <a:buClrTx/>
              <a:buSzPct val="50000"/>
              <a:buFontTx/>
              <a:buBlip>
                <a:blip r:embed="rId3"/>
              </a:buBlip>
              <a:tabLst/>
              <a:defRPr sz="5000" b="0" i="0" u="none" strike="noStrike" cap="none" spc="0" baseline="0">
                <a:solidFill>
                  <a:srgbClr val="5E5E5E"/>
                </a:solidFill>
                <a:uFillTx/>
                <a:latin typeface="Hoefler Text"/>
                <a:ea typeface="Hoefler Text"/>
                <a:cs typeface="Hoefler Text"/>
                <a:sym typeface="Hoefler Text"/>
              </a:defRPr>
            </a:lvl9pPr>
          </a:lstStyle>
          <a:p>
            <a:pPr marL="0" indent="0" algn="just">
              <a:lnSpc>
                <a:spcPct val="120000"/>
              </a:lnSpc>
              <a:spcBef>
                <a:spcPts val="200"/>
              </a:spcBef>
              <a:buSzTx/>
              <a:buNone/>
              <a:defRPr sz="4000"/>
            </a:pPr>
            <a:r>
              <a:rPr lang="en-GB" sz="1800" dirty="0">
                <a:latin typeface="Calibri" panose="020F0502020204030204" pitchFamily="34" charset="0"/>
                <a:cs typeface="Calibri" panose="020F0502020204030204" pitchFamily="34" charset="0"/>
              </a:rPr>
              <a:t>Daily total rainfall records (GMET)</a:t>
            </a:r>
          </a:p>
          <a:p>
            <a:pPr marL="0" indent="0" algn="just">
              <a:lnSpc>
                <a:spcPct val="120000"/>
              </a:lnSpc>
              <a:spcBef>
                <a:spcPts val="200"/>
              </a:spcBef>
              <a:buSzTx/>
              <a:buNone/>
              <a:defRPr sz="4000"/>
            </a:pPr>
            <a:r>
              <a:rPr lang="en-GB" sz="1800" dirty="0">
                <a:latin typeface="Calibri" panose="020F0502020204030204" pitchFamily="34" charset="0"/>
                <a:cs typeface="Calibri" panose="020F0502020204030204" pitchFamily="34" charset="0"/>
              </a:rPr>
              <a:t>2016 IDF Curves (from GMET)</a:t>
            </a:r>
          </a:p>
          <a:p>
            <a:pPr marL="0" indent="0" algn="just">
              <a:lnSpc>
                <a:spcPct val="120000"/>
              </a:lnSpc>
              <a:spcBef>
                <a:spcPts val="200"/>
              </a:spcBef>
              <a:buSzTx/>
              <a:buNone/>
              <a:defRPr sz="4000"/>
            </a:pPr>
            <a:r>
              <a:rPr lang="en-GB" sz="1800" dirty="0">
                <a:latin typeface="Calibri" panose="020F0502020204030204" pitchFamily="34" charset="0"/>
                <a:cs typeface="Calibri" panose="020F0502020204030204" pitchFamily="34" charset="0"/>
              </a:rPr>
              <a:t>Bathymetric survey data/DEM (Caprice to sea outlet) </a:t>
            </a:r>
          </a:p>
        </p:txBody>
      </p:sp>
      <p:pic>
        <p:nvPicPr>
          <p:cNvPr id="4" name="Picture 3">
            <a:extLst>
              <a:ext uri="{FF2B5EF4-FFF2-40B4-BE49-F238E27FC236}">
                <a16:creationId xmlns:a16="http://schemas.microsoft.com/office/drawing/2014/main" id="{405A98FC-6321-4597-89DE-F54602DA4186}"/>
              </a:ext>
            </a:extLst>
          </p:cNvPr>
          <p:cNvPicPr>
            <a:picLocks noChangeAspect="1"/>
          </p:cNvPicPr>
          <p:nvPr/>
        </p:nvPicPr>
        <p:blipFill>
          <a:blip r:embed="rId4"/>
          <a:stretch>
            <a:fillRect/>
          </a:stretch>
        </p:blipFill>
        <p:spPr>
          <a:xfrm>
            <a:off x="9532144" y="1470450"/>
            <a:ext cx="2440914" cy="5187481"/>
          </a:xfrm>
          <a:prstGeom prst="rect">
            <a:avLst/>
          </a:prstGeom>
        </p:spPr>
      </p:pic>
    </p:spTree>
    <p:extLst>
      <p:ext uri="{BB962C8B-B14F-4D97-AF65-F5344CB8AC3E}">
        <p14:creationId xmlns:p14="http://schemas.microsoft.com/office/powerpoint/2010/main" val="32347164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marL="0" marR="0" lvl="0" indent="0" algn="l" defTabSz="914400" rtl="0" eaLnBrk="1" fontAlgn="auto" latinLnBrk="0" hangingPunct="1">
              <a:lnSpc>
                <a:spcPts val="4700"/>
              </a:lnSpc>
              <a:spcBef>
                <a:spcPct val="0"/>
              </a:spcBef>
              <a:spcAft>
                <a:spcPts val="0"/>
              </a:spcAft>
              <a:buClrTx/>
              <a:buSzTx/>
              <a:buFontTx/>
              <a:buNone/>
              <a:tabLst/>
              <a:defRPr/>
            </a:pPr>
            <a:r>
              <a:rPr lang="en-GB" sz="5200" dirty="0">
                <a:solidFill>
                  <a:srgbClr val="06587C"/>
                </a:solidFill>
              </a:rPr>
              <a:t>2017</a:t>
            </a:r>
            <a:r>
              <a:rPr kumimoji="0" lang="en-GB" sz="5200" b="0" i="0" u="none" strike="noStrike" kern="1200" cap="none" spc="-150" normalizeH="0" baseline="0" noProof="0" dirty="0">
                <a:ln>
                  <a:noFill/>
                </a:ln>
                <a:solidFill>
                  <a:srgbClr val="06587C"/>
                </a:solidFill>
                <a:effectLst/>
                <a:uLnTx/>
                <a:uFillTx/>
                <a:latin typeface="Tw Cen MT Condensed" panose="020B0606020104020203" pitchFamily="34" charset="77"/>
                <a:ea typeface="+mj-ea"/>
                <a:cs typeface="+mj-cs"/>
              </a:rPr>
              <a:t> </a:t>
            </a:r>
            <a:r>
              <a:rPr lang="en-GB" sz="5200" dirty="0">
                <a:solidFill>
                  <a:srgbClr val="06587C"/>
                </a:solidFill>
              </a:rPr>
              <a:t>Greater Accra C</a:t>
            </a:r>
            <a:r>
              <a:rPr kumimoji="0" lang="en-GB" sz="5200" b="0" i="0" u="none" strike="noStrike" kern="1200" cap="none" spc="-150" normalizeH="0" baseline="0" noProof="0" dirty="0" err="1">
                <a:ln>
                  <a:noFill/>
                </a:ln>
                <a:solidFill>
                  <a:srgbClr val="06587C"/>
                </a:solidFill>
                <a:effectLst/>
                <a:uLnTx/>
                <a:uFillTx/>
                <a:latin typeface="Tw Cen MT Condensed" panose="020B0606020104020203" pitchFamily="34" charset="77"/>
                <a:ea typeface="+mj-ea"/>
                <a:cs typeface="+mj-cs"/>
              </a:rPr>
              <a:t>limate</a:t>
            </a:r>
            <a:r>
              <a:rPr lang="en-GB" sz="5200" dirty="0">
                <a:solidFill>
                  <a:srgbClr val="06587C"/>
                </a:solidFill>
              </a:rPr>
              <a:t> </a:t>
            </a:r>
            <a:r>
              <a:rPr kumimoji="0" lang="en-GB" sz="5200" b="0" i="0" u="none" strike="noStrike" kern="1200" cap="none" spc="-150" normalizeH="0" baseline="0" noProof="0" dirty="0">
                <a:ln>
                  <a:noFill/>
                </a:ln>
                <a:solidFill>
                  <a:srgbClr val="06587C"/>
                </a:solidFill>
                <a:effectLst/>
                <a:uLnTx/>
                <a:uFillTx/>
                <a:latin typeface="Tw Cen MT Condensed" panose="020B0606020104020203" pitchFamily="34" charset="77"/>
                <a:ea typeface="+mj-ea"/>
                <a:cs typeface="+mj-cs"/>
              </a:rPr>
              <a:t>Risk Mitigation Study</a:t>
            </a: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pic>
        <p:nvPicPr>
          <p:cNvPr id="4" name="Picture 3">
            <a:extLst>
              <a:ext uri="{FF2B5EF4-FFF2-40B4-BE49-F238E27FC236}">
                <a16:creationId xmlns:a16="http://schemas.microsoft.com/office/drawing/2014/main" id="{AFCD9CDF-11A8-486E-9927-3313A48C4C6B}"/>
              </a:ext>
            </a:extLst>
          </p:cNvPr>
          <p:cNvPicPr>
            <a:picLocks noChangeAspect="1"/>
          </p:cNvPicPr>
          <p:nvPr/>
        </p:nvPicPr>
        <p:blipFill>
          <a:blip r:embed="rId3"/>
          <a:stretch>
            <a:fillRect/>
          </a:stretch>
        </p:blipFill>
        <p:spPr>
          <a:xfrm>
            <a:off x="1050014" y="1157591"/>
            <a:ext cx="10091972" cy="5066880"/>
          </a:xfrm>
          <a:prstGeom prst="rect">
            <a:avLst/>
          </a:prstGeom>
          <a:ln>
            <a:solidFill>
              <a:schemeClr val="bg1">
                <a:lumMod val="85000"/>
              </a:schemeClr>
            </a:solidFill>
          </a:ln>
        </p:spPr>
      </p:pic>
      <p:sp>
        <p:nvSpPr>
          <p:cNvPr id="18" name="Rectangle 17">
            <a:extLst>
              <a:ext uri="{FF2B5EF4-FFF2-40B4-BE49-F238E27FC236}">
                <a16:creationId xmlns:a16="http://schemas.microsoft.com/office/drawing/2014/main" id="{2A5C5FDC-7952-46A3-9AA1-00C03390A389}"/>
              </a:ext>
            </a:extLst>
          </p:cNvPr>
          <p:cNvSpPr/>
          <p:nvPr/>
        </p:nvSpPr>
        <p:spPr>
          <a:xfrm>
            <a:off x="1050015" y="6329829"/>
            <a:ext cx="3492006" cy="369332"/>
          </a:xfrm>
          <a:prstGeom prst="rect">
            <a:avLst/>
          </a:prstGeom>
          <a:ln w="22225">
            <a:solidFill>
              <a:srgbClr val="00B050"/>
            </a:solidFill>
            <a:prstDash val="dashDot"/>
          </a:ln>
        </p:spPr>
        <p:txBody>
          <a:bodyPr wrap="square">
            <a:spAutoFit/>
          </a:bodyPr>
          <a:lstStyle/>
          <a:p>
            <a:pPr algn="ctr"/>
            <a:r>
              <a:rPr lang="en-US" b="1" dirty="0"/>
              <a:t>Flood Hazard Map [Water Depth}  </a:t>
            </a:r>
            <a:endParaRPr lang="en-GB" b="1" dirty="0"/>
          </a:p>
        </p:txBody>
      </p:sp>
      <p:sp>
        <p:nvSpPr>
          <p:cNvPr id="20" name="Rectangle 19">
            <a:extLst>
              <a:ext uri="{FF2B5EF4-FFF2-40B4-BE49-F238E27FC236}">
                <a16:creationId xmlns:a16="http://schemas.microsoft.com/office/drawing/2014/main" id="{A02627DC-1ECE-48CC-BC9D-D8E71A988B17}"/>
              </a:ext>
            </a:extLst>
          </p:cNvPr>
          <p:cNvSpPr/>
          <p:nvPr/>
        </p:nvSpPr>
        <p:spPr>
          <a:xfrm>
            <a:off x="7435121" y="6329829"/>
            <a:ext cx="4077325" cy="369332"/>
          </a:xfrm>
          <a:prstGeom prst="rect">
            <a:avLst/>
          </a:prstGeom>
          <a:ln w="22225">
            <a:solidFill>
              <a:srgbClr val="00B050"/>
            </a:solidFill>
            <a:prstDash val="dashDot"/>
          </a:ln>
        </p:spPr>
        <p:txBody>
          <a:bodyPr wrap="square">
            <a:spAutoFit/>
          </a:bodyPr>
          <a:lstStyle/>
          <a:p>
            <a:pPr algn="ctr"/>
            <a:r>
              <a:rPr lang="en-US" b="1" dirty="0"/>
              <a:t>Flood Damage Map [Damage Costs $] </a:t>
            </a:r>
            <a:endParaRPr lang="en-GB" b="1" dirty="0"/>
          </a:p>
        </p:txBody>
      </p:sp>
    </p:spTree>
    <p:extLst>
      <p:ext uri="{BB962C8B-B14F-4D97-AF65-F5344CB8AC3E}">
        <p14:creationId xmlns:p14="http://schemas.microsoft.com/office/powerpoint/2010/main" val="33146101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B00CFD-09DA-4A58-9AF3-25EC201E5110}"/>
              </a:ext>
            </a:extLst>
          </p:cNvPr>
          <p:cNvSpPr txBox="1"/>
          <p:nvPr/>
        </p:nvSpPr>
        <p:spPr>
          <a:xfrm>
            <a:off x="443901" y="1271093"/>
            <a:ext cx="10590305"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The GARID Project – Flood Risk Management in </a:t>
            </a:r>
            <a:r>
              <a:rPr lang="en-GB" sz="2400" b="1" kern="0" dirty="0" err="1">
                <a:solidFill>
                  <a:srgbClr val="FF0000"/>
                </a:solidFill>
                <a:latin typeface="Tw Cen MT" panose="020B0602020104020603" pitchFamily="34" charset="77"/>
              </a:rPr>
              <a:t>Odaw</a:t>
            </a:r>
            <a:r>
              <a:rPr lang="en-GB" sz="2400" b="1" kern="0" dirty="0">
                <a:solidFill>
                  <a:srgbClr val="FF0000"/>
                </a:solidFill>
                <a:latin typeface="Tw Cen MT" panose="020B0602020104020603" pitchFamily="34" charset="77"/>
              </a:rPr>
              <a:t> Basin </a:t>
            </a:r>
          </a:p>
          <a:p>
            <a:endParaRPr lang="en-GB" sz="1600" b="1" kern="0" dirty="0">
              <a:latin typeface="Tw Cen MT" panose="020B0602020104020603" pitchFamily="34" charset="77"/>
            </a:endParaRPr>
          </a:p>
        </p:txBody>
      </p:sp>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marL="0" marR="0" lvl="0" indent="0" algn="l" defTabSz="914400" rtl="0" eaLnBrk="1" fontAlgn="auto" latinLnBrk="0" hangingPunct="1">
              <a:lnSpc>
                <a:spcPts val="4700"/>
              </a:lnSpc>
              <a:spcBef>
                <a:spcPct val="0"/>
              </a:spcBef>
              <a:spcAft>
                <a:spcPts val="0"/>
              </a:spcAft>
              <a:buClrTx/>
              <a:buSzTx/>
              <a:buFontTx/>
              <a:buNone/>
              <a:tabLst/>
              <a:defRPr/>
            </a:pPr>
            <a:r>
              <a:rPr lang="en-GB" dirty="0">
                <a:solidFill>
                  <a:srgbClr val="06587C"/>
                </a:solidFill>
              </a:rPr>
              <a:t>Background and Context</a:t>
            </a:r>
            <a:endParaRPr kumimoji="0" lang="en-GB" sz="5400" b="0" i="0" u="none" strike="noStrike" kern="1200" cap="none" spc="-150" normalizeH="0" baseline="0" noProof="0" dirty="0">
              <a:ln>
                <a:noFill/>
              </a:ln>
              <a:solidFill>
                <a:srgbClr val="06587C"/>
              </a:solidFill>
              <a:effectLst/>
              <a:uLnTx/>
              <a:uFillTx/>
              <a:latin typeface="Tw Cen MT Condensed" panose="020B0606020104020203" pitchFamily="34" charset="77"/>
              <a:ea typeface="+mj-ea"/>
              <a:cs typeface="+mj-cs"/>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sp>
        <p:nvSpPr>
          <p:cNvPr id="10" name="Rectangle 9">
            <a:extLst>
              <a:ext uri="{FF2B5EF4-FFF2-40B4-BE49-F238E27FC236}">
                <a16:creationId xmlns:a16="http://schemas.microsoft.com/office/drawing/2014/main" id="{E3998D0E-1CA5-4895-A340-E00B199FAC98}"/>
              </a:ext>
            </a:extLst>
          </p:cNvPr>
          <p:cNvSpPr/>
          <p:nvPr/>
        </p:nvSpPr>
        <p:spPr>
          <a:xfrm>
            <a:off x="7512148" y="1717311"/>
            <a:ext cx="4460910" cy="5093702"/>
          </a:xfrm>
          <a:prstGeom prst="rect">
            <a:avLst/>
          </a:prstGeom>
        </p:spPr>
        <p:txBody>
          <a:bodyPr wrap="square">
            <a:spAutoFit/>
          </a:bodyPr>
          <a:lstStyle/>
          <a:p>
            <a:pPr algn="just">
              <a:spcAft>
                <a:spcPts val="300"/>
              </a:spcAft>
            </a:pPr>
            <a:r>
              <a:rPr lang="en-GB" sz="2000" dirty="0">
                <a:latin typeface="BentonSans-Light"/>
              </a:rPr>
              <a:t>The Greater Accra Resilient and Integrated Development (GARID) Project is the first in a series of projects designed to </a:t>
            </a:r>
            <a:r>
              <a:rPr lang="en-GB" sz="2000" dirty="0">
                <a:solidFill>
                  <a:srgbClr val="7030A0"/>
                </a:solidFill>
                <a:latin typeface="BentonSans-Light"/>
              </a:rPr>
              <a:t>build the resilience of the national capital </a:t>
            </a:r>
            <a:r>
              <a:rPr lang="en-GB" sz="2000" dirty="0">
                <a:latin typeface="BentonSans-Light"/>
              </a:rPr>
              <a:t>with the initial phase covering a five-year period from 2020 to 2025. </a:t>
            </a:r>
          </a:p>
          <a:p>
            <a:pPr algn="just">
              <a:spcAft>
                <a:spcPts val="300"/>
              </a:spcAft>
            </a:pPr>
            <a:r>
              <a:rPr lang="en-GB" sz="2000" dirty="0">
                <a:latin typeface="BentonSans-Light"/>
              </a:rPr>
              <a:t>The GARID Project seeks to improve </a:t>
            </a:r>
            <a:r>
              <a:rPr lang="en-GB" sz="2000" dirty="0">
                <a:solidFill>
                  <a:srgbClr val="7030A0"/>
                </a:solidFill>
                <a:latin typeface="BentonSans-Light"/>
              </a:rPr>
              <a:t>flood risk management </a:t>
            </a:r>
            <a:r>
              <a:rPr lang="en-GB" sz="2000" dirty="0">
                <a:latin typeface="BentonSans-Light"/>
              </a:rPr>
              <a:t>and </a:t>
            </a:r>
            <a:r>
              <a:rPr lang="en-GB" sz="2000" dirty="0">
                <a:solidFill>
                  <a:srgbClr val="7030A0"/>
                </a:solidFill>
                <a:latin typeface="BentonSans-Light"/>
              </a:rPr>
              <a:t>solid waste management</a:t>
            </a:r>
            <a:r>
              <a:rPr lang="en-GB" sz="2000" dirty="0">
                <a:latin typeface="BentonSans-Light"/>
              </a:rPr>
              <a:t> in the Odaw Basin as well as improving access to basic infrastructure and services in the targeted communities within this urban drainage catchment.</a:t>
            </a:r>
          </a:p>
          <a:p>
            <a:pPr algn="just">
              <a:spcAft>
                <a:spcPts val="300"/>
              </a:spcAft>
            </a:pPr>
            <a:r>
              <a:rPr lang="en-GB" sz="2000" dirty="0">
                <a:latin typeface="BentonSans-Light"/>
              </a:rPr>
              <a:t>The GARID Project was preceded by the Greater Accra Climate Risk Mitigation Study</a:t>
            </a:r>
          </a:p>
        </p:txBody>
      </p:sp>
      <p:sp>
        <p:nvSpPr>
          <p:cNvPr id="2" name="Rectangle 1">
            <a:extLst>
              <a:ext uri="{FF2B5EF4-FFF2-40B4-BE49-F238E27FC236}">
                <a16:creationId xmlns:a16="http://schemas.microsoft.com/office/drawing/2014/main" id="{5E571DE3-4BE4-4FB7-A94B-C5EF7FF07455}"/>
              </a:ext>
            </a:extLst>
          </p:cNvPr>
          <p:cNvSpPr/>
          <p:nvPr/>
        </p:nvSpPr>
        <p:spPr>
          <a:xfrm>
            <a:off x="443901" y="6245786"/>
            <a:ext cx="6772825" cy="369332"/>
          </a:xfrm>
          <a:prstGeom prst="rect">
            <a:avLst/>
          </a:prstGeom>
        </p:spPr>
        <p:txBody>
          <a:bodyPr wrap="square">
            <a:spAutoFit/>
          </a:bodyPr>
          <a:lstStyle/>
          <a:p>
            <a:pPr algn="ctr"/>
            <a:r>
              <a:rPr lang="en-US" b="1" dirty="0">
                <a:solidFill>
                  <a:srgbClr val="5F6368"/>
                </a:solidFill>
                <a:latin typeface="Segoe UI" panose="020B0502040204020203" pitchFamily="34" charset="0"/>
              </a:rPr>
              <a:t>https://garid-accra.com/</a:t>
            </a:r>
            <a:endParaRPr lang="en-GH" dirty="0"/>
          </a:p>
        </p:txBody>
      </p:sp>
      <p:pic>
        <p:nvPicPr>
          <p:cNvPr id="7" name="Picture 6">
            <a:extLst>
              <a:ext uri="{FF2B5EF4-FFF2-40B4-BE49-F238E27FC236}">
                <a16:creationId xmlns:a16="http://schemas.microsoft.com/office/drawing/2014/main" id="{9C3772C7-021B-4C04-8AE6-41FBB48131FC}"/>
              </a:ext>
            </a:extLst>
          </p:cNvPr>
          <p:cNvPicPr/>
          <p:nvPr/>
        </p:nvPicPr>
        <p:blipFill>
          <a:blip r:embed="rId3"/>
          <a:stretch>
            <a:fillRect/>
          </a:stretch>
        </p:blipFill>
        <p:spPr>
          <a:xfrm>
            <a:off x="443901" y="1822749"/>
            <a:ext cx="6772825" cy="4289594"/>
          </a:xfrm>
          <a:prstGeom prst="rect">
            <a:avLst/>
          </a:prstGeom>
          <a:ln>
            <a:solidFill>
              <a:schemeClr val="accent1"/>
            </a:solidFill>
          </a:ln>
        </p:spPr>
      </p:pic>
    </p:spTree>
    <p:extLst>
      <p:ext uri="{BB962C8B-B14F-4D97-AF65-F5344CB8AC3E}">
        <p14:creationId xmlns:p14="http://schemas.microsoft.com/office/powerpoint/2010/main" val="41615558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ignature_86152716">
            <a:extLst>
              <a:ext uri="{FF2B5EF4-FFF2-40B4-BE49-F238E27FC236}">
                <a16:creationId xmlns:a16="http://schemas.microsoft.com/office/drawing/2014/main" id="{42F14A50-835D-41ED-932D-DEA3855EE940}"/>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903853" y="75671"/>
            <a:ext cx="1957589" cy="796217"/>
          </a:xfrm>
          <a:prstGeom prst="rect">
            <a:avLst/>
          </a:prstGeom>
          <a:noFill/>
        </p:spPr>
      </p:pic>
      <p:sp>
        <p:nvSpPr>
          <p:cNvPr id="27" name="Title 1">
            <a:extLst>
              <a:ext uri="{FF2B5EF4-FFF2-40B4-BE49-F238E27FC236}">
                <a16:creationId xmlns:a16="http://schemas.microsoft.com/office/drawing/2014/main" id="{E045DF93-5B76-4DAE-A8EA-C558C67434EA}"/>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lvl="0"/>
            <a:r>
              <a:rPr lang="en-US" sz="4800" dirty="0">
                <a:solidFill>
                  <a:srgbClr val="06587C"/>
                </a:solidFill>
              </a:rPr>
              <a:t>GARID Project Interventions </a:t>
            </a:r>
            <a:endParaRPr lang="en-GB" sz="4800" dirty="0">
              <a:solidFill>
                <a:srgbClr val="06587C"/>
              </a:solidFill>
            </a:endParaRPr>
          </a:p>
        </p:txBody>
      </p:sp>
      <p:sp>
        <p:nvSpPr>
          <p:cNvPr id="12" name="TextBox 11">
            <a:extLst>
              <a:ext uri="{FF2B5EF4-FFF2-40B4-BE49-F238E27FC236}">
                <a16:creationId xmlns:a16="http://schemas.microsoft.com/office/drawing/2014/main" id="{F826A08D-8756-41A1-B944-9C2517BF2741}"/>
              </a:ext>
            </a:extLst>
          </p:cNvPr>
          <p:cNvSpPr txBox="1"/>
          <p:nvPr/>
        </p:nvSpPr>
        <p:spPr>
          <a:xfrm>
            <a:off x="417006" y="1154197"/>
            <a:ext cx="9781520" cy="615553"/>
          </a:xfrm>
          <a:prstGeom prst="rect">
            <a:avLst/>
          </a:prstGeom>
          <a:noFill/>
        </p:spPr>
        <p:txBody>
          <a:bodyPr vert="horz" wrap="square" lIns="0" tIns="0" rIns="0" bIns="0" rtlCol="0" anchor="t" anchorCtr="0">
            <a:spAutoFit/>
          </a:bodyPr>
          <a:lstStyle/>
          <a:p>
            <a:r>
              <a:rPr lang="en-GB" sz="2400" b="1" kern="0" dirty="0" err="1">
                <a:solidFill>
                  <a:srgbClr val="FF0000"/>
                </a:solidFill>
                <a:latin typeface="Tw Cen MT" panose="020B0602020104020603" pitchFamily="34" charset="77"/>
              </a:rPr>
              <a:t>Odaw</a:t>
            </a:r>
            <a:r>
              <a:rPr lang="en-GB" sz="2400" b="1" kern="0" dirty="0">
                <a:solidFill>
                  <a:srgbClr val="FF0000"/>
                </a:solidFill>
                <a:latin typeface="Tw Cen MT" panose="020B0602020104020603" pitchFamily="34" charset="77"/>
              </a:rPr>
              <a:t> Basin – Structural Measures </a:t>
            </a:r>
          </a:p>
          <a:p>
            <a:endParaRPr lang="en-GB" sz="1600" b="1" kern="0" dirty="0">
              <a:latin typeface="Tw Cen MT" panose="020B0602020104020603" pitchFamily="34" charset="77"/>
            </a:endParaRPr>
          </a:p>
        </p:txBody>
      </p:sp>
      <p:sp>
        <p:nvSpPr>
          <p:cNvPr id="3" name="Rectangle 2">
            <a:extLst>
              <a:ext uri="{FF2B5EF4-FFF2-40B4-BE49-F238E27FC236}">
                <a16:creationId xmlns:a16="http://schemas.microsoft.com/office/drawing/2014/main" id="{D9860091-D7D8-4220-8B4F-A9EC0DC53DD6}"/>
              </a:ext>
            </a:extLst>
          </p:cNvPr>
          <p:cNvSpPr/>
          <p:nvPr/>
        </p:nvSpPr>
        <p:spPr>
          <a:xfrm>
            <a:off x="417006" y="3914482"/>
            <a:ext cx="11146344" cy="369332"/>
          </a:xfrm>
          <a:prstGeom prst="rect">
            <a:avLst/>
          </a:prstGeom>
        </p:spPr>
        <p:txBody>
          <a:bodyPr wrap="square">
            <a:spAutoFit/>
          </a:bodyPr>
          <a:lstStyle/>
          <a:p>
            <a:r>
              <a:rPr lang="en-GB" dirty="0"/>
              <a:t>              Dredging Works                                         Channel  Reconstruction                                     Bridge Widening</a:t>
            </a:r>
            <a:endParaRPr lang="en-GH" dirty="0"/>
          </a:p>
        </p:txBody>
      </p:sp>
      <p:sp>
        <p:nvSpPr>
          <p:cNvPr id="19" name="Rectangle 18">
            <a:extLst>
              <a:ext uri="{FF2B5EF4-FFF2-40B4-BE49-F238E27FC236}">
                <a16:creationId xmlns:a16="http://schemas.microsoft.com/office/drawing/2014/main" id="{C1AC976F-6956-49DD-AE88-C36B837DED27}"/>
              </a:ext>
            </a:extLst>
          </p:cNvPr>
          <p:cNvSpPr/>
          <p:nvPr/>
        </p:nvSpPr>
        <p:spPr>
          <a:xfrm>
            <a:off x="109538" y="6514614"/>
            <a:ext cx="12082462" cy="369332"/>
          </a:xfrm>
          <a:prstGeom prst="rect">
            <a:avLst/>
          </a:prstGeom>
        </p:spPr>
        <p:txBody>
          <a:bodyPr wrap="square">
            <a:spAutoFit/>
          </a:bodyPr>
          <a:lstStyle/>
          <a:p>
            <a:r>
              <a:rPr lang="en-GB" dirty="0"/>
              <a:t>            </a:t>
            </a:r>
            <a:r>
              <a:rPr lang="en-GB" dirty="0" err="1"/>
              <a:t>Nima</a:t>
            </a:r>
            <a:r>
              <a:rPr lang="en-GB" dirty="0"/>
              <a:t> drain confluence                                         Interceptor Weir                                        River Outlet Configuration</a:t>
            </a:r>
            <a:endParaRPr lang="en-GH" dirty="0"/>
          </a:p>
        </p:txBody>
      </p:sp>
      <p:pic>
        <p:nvPicPr>
          <p:cNvPr id="14" name="Picture 13">
            <a:extLst>
              <a:ext uri="{FF2B5EF4-FFF2-40B4-BE49-F238E27FC236}">
                <a16:creationId xmlns:a16="http://schemas.microsoft.com/office/drawing/2014/main" id="{5632D409-7DA0-44AA-A90C-1802B736A96B}"/>
              </a:ext>
            </a:extLst>
          </p:cNvPr>
          <p:cNvPicPr>
            <a:picLocks noChangeAspect="1"/>
          </p:cNvPicPr>
          <p:nvPr/>
        </p:nvPicPr>
        <p:blipFill>
          <a:blip r:embed="rId3"/>
          <a:stretch>
            <a:fillRect/>
          </a:stretch>
        </p:blipFill>
        <p:spPr>
          <a:xfrm>
            <a:off x="489246" y="1711079"/>
            <a:ext cx="3122893" cy="2262075"/>
          </a:xfrm>
          <a:prstGeom prst="rect">
            <a:avLst/>
          </a:prstGeom>
          <a:ln>
            <a:solidFill>
              <a:schemeClr val="tx1">
                <a:lumMod val="65000"/>
                <a:lumOff val="35000"/>
              </a:schemeClr>
            </a:solidFill>
          </a:ln>
        </p:spPr>
      </p:pic>
      <p:pic>
        <p:nvPicPr>
          <p:cNvPr id="4" name="Picture 3">
            <a:extLst>
              <a:ext uri="{FF2B5EF4-FFF2-40B4-BE49-F238E27FC236}">
                <a16:creationId xmlns:a16="http://schemas.microsoft.com/office/drawing/2014/main" id="{A112E248-6DC8-44E6-B01F-C6B0EB8CC2A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7833" y="4282765"/>
            <a:ext cx="3235030" cy="2254988"/>
          </a:xfrm>
          <a:prstGeom prst="rect">
            <a:avLst/>
          </a:prstGeom>
        </p:spPr>
      </p:pic>
      <p:pic>
        <p:nvPicPr>
          <p:cNvPr id="16" name="Picture 15" descr="C:\Users\Pc\Documents\MWH\GARID Project\Latest on GARID\Presentations\New folder\IMG-20200706-WA0006.jpg">
            <a:extLst>
              <a:ext uri="{FF2B5EF4-FFF2-40B4-BE49-F238E27FC236}">
                <a16:creationId xmlns:a16="http://schemas.microsoft.com/office/drawing/2014/main" id="{FFE7AFFF-4BFC-4B14-A7F8-6DD5321CDCE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5150" y="4248759"/>
            <a:ext cx="3235030" cy="2283807"/>
          </a:xfrm>
          <a:prstGeom prst="rect">
            <a:avLst/>
          </a:prstGeom>
          <a:noFill/>
          <a:ln>
            <a:noFill/>
          </a:ln>
        </p:spPr>
      </p:pic>
      <p:pic>
        <p:nvPicPr>
          <p:cNvPr id="17" name="Content Placeholder 4" descr="C:\Users\Pc\Documents\MWH\GARID Project\Latest on GARID\Presentations\New folder\IMG-20200706-WA0018.jpg">
            <a:extLst>
              <a:ext uri="{FF2B5EF4-FFF2-40B4-BE49-F238E27FC236}">
                <a16:creationId xmlns:a16="http://schemas.microsoft.com/office/drawing/2014/main" id="{ED7B2354-2E3F-4088-8B9A-760DE8A0B74D}"/>
              </a:ext>
            </a:extLst>
          </p:cNvPr>
          <p:cNvPicPr>
            <a:picLock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246" y="4276618"/>
            <a:ext cx="3078902" cy="2237996"/>
          </a:xfrm>
          <a:prstGeom prst="rect">
            <a:avLst/>
          </a:prstGeom>
          <a:noFill/>
          <a:ln>
            <a:noFill/>
          </a:ln>
        </p:spPr>
      </p:pic>
      <p:pic>
        <p:nvPicPr>
          <p:cNvPr id="2" name="Picture 1">
            <a:extLst>
              <a:ext uri="{FF2B5EF4-FFF2-40B4-BE49-F238E27FC236}">
                <a16:creationId xmlns:a16="http://schemas.microsoft.com/office/drawing/2014/main" id="{8A93875B-BE8F-4AB2-9149-700188BC56EB}"/>
              </a:ext>
            </a:extLst>
          </p:cNvPr>
          <p:cNvPicPr>
            <a:picLocks noChangeAspect="1"/>
          </p:cNvPicPr>
          <p:nvPr/>
        </p:nvPicPr>
        <p:blipFill>
          <a:blip r:embed="rId7"/>
          <a:stretch>
            <a:fillRect/>
          </a:stretch>
        </p:blipFill>
        <p:spPr>
          <a:xfrm>
            <a:off x="4327757" y="1680248"/>
            <a:ext cx="3335105" cy="2270400"/>
          </a:xfrm>
          <a:prstGeom prst="rect">
            <a:avLst/>
          </a:prstGeom>
        </p:spPr>
      </p:pic>
      <p:pic>
        <p:nvPicPr>
          <p:cNvPr id="9" name="Picture 8">
            <a:extLst>
              <a:ext uri="{FF2B5EF4-FFF2-40B4-BE49-F238E27FC236}">
                <a16:creationId xmlns:a16="http://schemas.microsoft.com/office/drawing/2014/main" id="{4B5FC5BE-07B4-482F-879A-C1E39CDAB351}"/>
              </a:ext>
            </a:extLst>
          </p:cNvPr>
          <p:cNvPicPr>
            <a:picLocks noChangeAspect="1"/>
          </p:cNvPicPr>
          <p:nvPr/>
        </p:nvPicPr>
        <p:blipFill>
          <a:blip r:embed="rId8"/>
          <a:stretch>
            <a:fillRect/>
          </a:stretch>
        </p:blipFill>
        <p:spPr>
          <a:xfrm>
            <a:off x="8436040" y="1581045"/>
            <a:ext cx="3154139" cy="2299703"/>
          </a:xfrm>
          <a:prstGeom prst="rect">
            <a:avLst/>
          </a:prstGeom>
          <a:ln>
            <a:solidFill>
              <a:schemeClr val="bg1">
                <a:lumMod val="85000"/>
              </a:schemeClr>
            </a:solidFill>
          </a:ln>
        </p:spPr>
      </p:pic>
    </p:spTree>
    <p:extLst>
      <p:ext uri="{BB962C8B-B14F-4D97-AF65-F5344CB8AC3E}">
        <p14:creationId xmlns:p14="http://schemas.microsoft.com/office/powerpoint/2010/main" val="2799605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B00CFD-09DA-4A58-9AF3-25EC201E5110}"/>
              </a:ext>
            </a:extLst>
          </p:cNvPr>
          <p:cNvSpPr txBox="1"/>
          <p:nvPr/>
        </p:nvSpPr>
        <p:spPr>
          <a:xfrm>
            <a:off x="443901" y="1271093"/>
            <a:ext cx="10590305"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Greater Accra Region  - Non Structural Measures</a:t>
            </a:r>
          </a:p>
          <a:p>
            <a:endParaRPr lang="en-GB" sz="1600" b="1" kern="0" dirty="0">
              <a:latin typeface="Tw Cen MT" panose="020B0602020104020603" pitchFamily="34" charset="77"/>
            </a:endParaRPr>
          </a:p>
        </p:txBody>
      </p:sp>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marL="0" marR="0" lvl="0" indent="0" algn="l" defTabSz="914400" rtl="0" eaLnBrk="1" fontAlgn="auto" latinLnBrk="0" hangingPunct="1">
              <a:lnSpc>
                <a:spcPts val="4700"/>
              </a:lnSpc>
              <a:spcBef>
                <a:spcPct val="0"/>
              </a:spcBef>
              <a:spcAft>
                <a:spcPts val="0"/>
              </a:spcAft>
              <a:buClrTx/>
              <a:buSzTx/>
              <a:buFontTx/>
              <a:buNone/>
              <a:tabLst/>
              <a:defRPr/>
            </a:pPr>
            <a:r>
              <a:rPr lang="en-GB" dirty="0">
                <a:solidFill>
                  <a:srgbClr val="06587C"/>
                </a:solidFill>
              </a:rPr>
              <a:t>GARID Project Interventions</a:t>
            </a:r>
            <a:endParaRPr kumimoji="0" lang="en-GB" sz="5400" b="0" i="0" u="none" strike="noStrike" kern="1200" cap="none" spc="-150" normalizeH="0" baseline="0" noProof="0" dirty="0">
              <a:ln>
                <a:noFill/>
              </a:ln>
              <a:solidFill>
                <a:srgbClr val="06587C"/>
              </a:solidFill>
              <a:effectLst/>
              <a:uLnTx/>
              <a:uFillTx/>
              <a:latin typeface="Tw Cen MT Condensed" panose="020B0606020104020203" pitchFamily="34" charset="77"/>
              <a:ea typeface="+mj-ea"/>
              <a:cs typeface="+mj-cs"/>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3">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pic>
        <p:nvPicPr>
          <p:cNvPr id="7" name="Picture 2" descr="https://www.mdpi.com/geosciences/geosciences-09-00127/article_deploy/html/images/geosciences-09-00127-g001.png">
            <a:extLst>
              <a:ext uri="{FF2B5EF4-FFF2-40B4-BE49-F238E27FC236}">
                <a16:creationId xmlns:a16="http://schemas.microsoft.com/office/drawing/2014/main" id="{7F11CAEA-FB52-460D-AD0E-63C74C2B75D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43901" y="1813927"/>
            <a:ext cx="6397624" cy="43459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0C24AF9-4735-49A4-995A-BA2420321897}"/>
              </a:ext>
            </a:extLst>
          </p:cNvPr>
          <p:cNvSpPr/>
          <p:nvPr/>
        </p:nvSpPr>
        <p:spPr>
          <a:xfrm>
            <a:off x="546785" y="6253621"/>
            <a:ext cx="5348436" cy="369332"/>
          </a:xfrm>
          <a:prstGeom prst="rect">
            <a:avLst/>
          </a:prstGeom>
        </p:spPr>
        <p:txBody>
          <a:bodyPr wrap="square">
            <a:spAutoFit/>
          </a:bodyPr>
          <a:lstStyle/>
          <a:p>
            <a:pPr algn="ctr"/>
            <a:r>
              <a:rPr lang="en-GB" dirty="0">
                <a:solidFill>
                  <a:schemeClr val="accent5">
                    <a:lumMod val="50000"/>
                  </a:schemeClr>
                </a:solidFill>
                <a:latin typeface="Arial" panose="020B0604020202020204" pitchFamily="34" charset="0"/>
                <a:ea typeface="Calibri" panose="020F0502020204030204" pitchFamily="34" charset="0"/>
              </a:rPr>
              <a:t>Flood Early Warning System – </a:t>
            </a:r>
            <a:r>
              <a:rPr lang="en-GB" b="1" dirty="0">
                <a:solidFill>
                  <a:schemeClr val="accent5">
                    <a:lumMod val="50000"/>
                  </a:schemeClr>
                </a:solidFill>
                <a:latin typeface="Arial" panose="020B0604020202020204" pitchFamily="34" charset="0"/>
                <a:ea typeface="Calibri" panose="020F0502020204030204" pitchFamily="34" charset="0"/>
              </a:rPr>
              <a:t>FEWS Accra</a:t>
            </a:r>
            <a:endParaRPr lang="en-GH" b="1" dirty="0">
              <a:solidFill>
                <a:schemeClr val="accent5">
                  <a:lumMod val="50000"/>
                </a:schemeClr>
              </a:solidFill>
            </a:endParaRPr>
          </a:p>
        </p:txBody>
      </p:sp>
      <p:graphicFrame>
        <p:nvGraphicFramePr>
          <p:cNvPr id="9" name="Content Placeholder 7">
            <a:extLst>
              <a:ext uri="{FF2B5EF4-FFF2-40B4-BE49-F238E27FC236}">
                <a16:creationId xmlns:a16="http://schemas.microsoft.com/office/drawing/2014/main" id="{3117B82F-AB02-40FC-AB23-31CD3C355A6C}"/>
              </a:ext>
            </a:extLst>
          </p:cNvPr>
          <p:cNvGraphicFramePr>
            <a:graphicFrameLocks noGrp="1"/>
          </p:cNvGraphicFramePr>
          <p:nvPr>
            <p:ph idx="1"/>
            <p:extLst>
              <p:ext uri="{D42A27DB-BD31-4B8C-83A1-F6EECF244321}">
                <p14:modId xmlns:p14="http://schemas.microsoft.com/office/powerpoint/2010/main" val="4166632796"/>
              </p:ext>
            </p:extLst>
          </p:nvPr>
        </p:nvGraphicFramePr>
        <p:xfrm>
          <a:off x="7366775" y="2164511"/>
          <a:ext cx="4672011" cy="40748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Rectangle 9">
            <a:extLst>
              <a:ext uri="{FF2B5EF4-FFF2-40B4-BE49-F238E27FC236}">
                <a16:creationId xmlns:a16="http://schemas.microsoft.com/office/drawing/2014/main" id="{F3914C83-1E09-4B75-9C31-E2B69720176B}"/>
              </a:ext>
            </a:extLst>
          </p:cNvPr>
          <p:cNvSpPr/>
          <p:nvPr/>
        </p:nvSpPr>
        <p:spPr>
          <a:xfrm>
            <a:off x="7028562" y="6417717"/>
            <a:ext cx="5348436" cy="369332"/>
          </a:xfrm>
          <a:prstGeom prst="rect">
            <a:avLst/>
          </a:prstGeom>
        </p:spPr>
        <p:txBody>
          <a:bodyPr wrap="square">
            <a:spAutoFit/>
          </a:bodyPr>
          <a:lstStyle/>
          <a:p>
            <a:pPr algn="ctr"/>
            <a:r>
              <a:rPr lang="en-GB" dirty="0">
                <a:solidFill>
                  <a:schemeClr val="accent5">
                    <a:lumMod val="50000"/>
                  </a:schemeClr>
                </a:solidFill>
                <a:latin typeface="Arial" panose="020B0604020202020204" pitchFamily="34" charset="0"/>
                <a:ea typeface="Calibri" panose="020F0502020204030204" pitchFamily="34" charset="0"/>
              </a:rPr>
              <a:t>Key Institutions </a:t>
            </a:r>
            <a:endParaRPr lang="en-GH" dirty="0">
              <a:solidFill>
                <a:schemeClr val="accent5">
                  <a:lumMod val="50000"/>
                </a:schemeClr>
              </a:solidFill>
            </a:endParaRPr>
          </a:p>
        </p:txBody>
      </p:sp>
    </p:spTree>
    <p:extLst>
      <p:ext uri="{BB962C8B-B14F-4D97-AF65-F5344CB8AC3E}">
        <p14:creationId xmlns:p14="http://schemas.microsoft.com/office/powerpoint/2010/main" val="7613772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B00CFD-09DA-4A58-9AF3-25EC201E5110}"/>
              </a:ext>
            </a:extLst>
          </p:cNvPr>
          <p:cNvSpPr txBox="1"/>
          <p:nvPr/>
        </p:nvSpPr>
        <p:spPr>
          <a:xfrm>
            <a:off x="443900" y="1162673"/>
            <a:ext cx="10590305"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Objective of GARID Project Case Study</a:t>
            </a:r>
          </a:p>
          <a:p>
            <a:endParaRPr lang="en-GB" sz="1600" b="1" kern="0" dirty="0">
              <a:latin typeface="Tw Cen MT" panose="020B0602020104020603" pitchFamily="34" charset="77"/>
            </a:endParaRPr>
          </a:p>
        </p:txBody>
      </p:sp>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marL="0" marR="0" lvl="0" indent="0" algn="l" defTabSz="914400" rtl="0" eaLnBrk="1" fontAlgn="auto" latinLnBrk="0" hangingPunct="1">
              <a:lnSpc>
                <a:spcPts val="4700"/>
              </a:lnSpc>
              <a:spcBef>
                <a:spcPct val="0"/>
              </a:spcBef>
              <a:spcAft>
                <a:spcPts val="0"/>
              </a:spcAft>
              <a:buClrTx/>
              <a:buSzTx/>
              <a:buFontTx/>
              <a:buNone/>
              <a:tabLst/>
              <a:defRPr/>
            </a:pPr>
            <a:r>
              <a:rPr lang="en-GB" dirty="0">
                <a:solidFill>
                  <a:srgbClr val="06587C"/>
                </a:solidFill>
              </a:rPr>
              <a:t>Background and Context</a:t>
            </a:r>
            <a:endParaRPr kumimoji="0" lang="en-GB" sz="5400" b="0" i="0" u="none" strike="noStrike" kern="1200" cap="none" spc="-150" normalizeH="0" baseline="0" noProof="0" dirty="0">
              <a:ln>
                <a:noFill/>
              </a:ln>
              <a:solidFill>
                <a:srgbClr val="06587C"/>
              </a:solidFill>
              <a:effectLst/>
              <a:uLnTx/>
              <a:uFillTx/>
              <a:latin typeface="Tw Cen MT Condensed" panose="020B0606020104020203" pitchFamily="34" charset="77"/>
              <a:ea typeface="+mj-ea"/>
              <a:cs typeface="+mj-cs"/>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sp>
        <p:nvSpPr>
          <p:cNvPr id="10" name="Rectangle 9">
            <a:extLst>
              <a:ext uri="{FF2B5EF4-FFF2-40B4-BE49-F238E27FC236}">
                <a16:creationId xmlns:a16="http://schemas.microsoft.com/office/drawing/2014/main" id="{E3998D0E-1CA5-4895-A340-E00B199FAC98}"/>
              </a:ext>
            </a:extLst>
          </p:cNvPr>
          <p:cNvSpPr/>
          <p:nvPr/>
        </p:nvSpPr>
        <p:spPr>
          <a:xfrm>
            <a:off x="409599" y="1675014"/>
            <a:ext cx="11563459" cy="400110"/>
          </a:xfrm>
          <a:prstGeom prst="rect">
            <a:avLst/>
          </a:prstGeom>
        </p:spPr>
        <p:txBody>
          <a:bodyPr wrap="square">
            <a:spAutoFit/>
          </a:bodyPr>
          <a:lstStyle/>
          <a:p>
            <a:pPr algn="just">
              <a:spcBef>
                <a:spcPts val="600"/>
              </a:spcBef>
              <a:spcAft>
                <a:spcPts val="600"/>
              </a:spcAft>
            </a:pPr>
            <a:r>
              <a:rPr lang="en-GB" sz="2000" dirty="0">
                <a:solidFill>
                  <a:srgbClr val="7030A0"/>
                </a:solidFill>
                <a:latin typeface="BentonSans-Light"/>
              </a:rPr>
              <a:t>Case study demonstrates the use of computer modelling for T10 flood resilience planning in the </a:t>
            </a:r>
            <a:r>
              <a:rPr lang="en-GB" sz="2000" dirty="0" err="1">
                <a:solidFill>
                  <a:srgbClr val="7030A0"/>
                </a:solidFill>
                <a:latin typeface="BentonSans-Light"/>
              </a:rPr>
              <a:t>Odaw</a:t>
            </a:r>
            <a:r>
              <a:rPr lang="en-GB" sz="2000" dirty="0">
                <a:solidFill>
                  <a:srgbClr val="7030A0"/>
                </a:solidFill>
                <a:latin typeface="BentonSans-Light"/>
              </a:rPr>
              <a:t> Basin</a:t>
            </a:r>
            <a:endParaRPr lang="en-GB" sz="2000" dirty="0">
              <a:latin typeface="BentonSans-Light"/>
            </a:endParaRPr>
          </a:p>
        </p:txBody>
      </p:sp>
      <p:sp>
        <p:nvSpPr>
          <p:cNvPr id="9" name="Rectangle 8">
            <a:extLst>
              <a:ext uri="{FF2B5EF4-FFF2-40B4-BE49-F238E27FC236}">
                <a16:creationId xmlns:a16="http://schemas.microsoft.com/office/drawing/2014/main" id="{7E667173-5F10-4CAD-A5E8-ED5B88470CD5}"/>
              </a:ext>
            </a:extLst>
          </p:cNvPr>
          <p:cNvSpPr/>
          <p:nvPr/>
        </p:nvSpPr>
        <p:spPr>
          <a:xfrm>
            <a:off x="464457" y="6187793"/>
            <a:ext cx="11263086" cy="584775"/>
          </a:xfrm>
          <a:prstGeom prst="rect">
            <a:avLst/>
          </a:prstGeom>
          <a:ln w="22225">
            <a:solidFill>
              <a:srgbClr val="00B050"/>
            </a:solidFill>
            <a:prstDash val="dashDot"/>
          </a:ln>
        </p:spPr>
        <p:txBody>
          <a:bodyPr wrap="square">
            <a:spAutoFit/>
          </a:bodyPr>
          <a:lstStyle/>
          <a:p>
            <a:pPr algn="just"/>
            <a:r>
              <a:rPr lang="en-GB" sz="1600" b="1" dirty="0"/>
              <a:t>Flood Resilience </a:t>
            </a:r>
            <a:r>
              <a:rPr lang="en-GB" sz="1600" dirty="0"/>
              <a:t>is the capability to </a:t>
            </a:r>
            <a:r>
              <a:rPr lang="en-GB" sz="1600" dirty="0">
                <a:solidFill>
                  <a:srgbClr val="0070C0"/>
                </a:solidFill>
              </a:rPr>
              <a:t>anticipate, prepare</a:t>
            </a:r>
            <a:r>
              <a:rPr lang="en-GB" sz="1600" dirty="0"/>
              <a:t>, respond to and recover from flood hazards to minimize damage to social well-being, health, the economy and the environment.</a:t>
            </a:r>
            <a:endParaRPr lang="en-GB" sz="1600" b="1" dirty="0"/>
          </a:p>
        </p:txBody>
      </p:sp>
      <p:pic>
        <p:nvPicPr>
          <p:cNvPr id="11" name="Picture 10">
            <a:extLst>
              <a:ext uri="{FF2B5EF4-FFF2-40B4-BE49-F238E27FC236}">
                <a16:creationId xmlns:a16="http://schemas.microsoft.com/office/drawing/2014/main" id="{87A3EA68-A519-4840-88AE-ECBBE59E0F7E}"/>
              </a:ext>
            </a:extLst>
          </p:cNvPr>
          <p:cNvPicPr>
            <a:picLocks noChangeAspect="1"/>
          </p:cNvPicPr>
          <p:nvPr/>
        </p:nvPicPr>
        <p:blipFill>
          <a:blip r:embed="rId3"/>
          <a:stretch>
            <a:fillRect/>
          </a:stretch>
        </p:blipFill>
        <p:spPr>
          <a:xfrm>
            <a:off x="6134705" y="2194557"/>
            <a:ext cx="5572281" cy="3884540"/>
          </a:xfrm>
          <a:prstGeom prst="rect">
            <a:avLst/>
          </a:prstGeom>
        </p:spPr>
      </p:pic>
      <p:pic>
        <p:nvPicPr>
          <p:cNvPr id="5" name="Picture 4">
            <a:extLst>
              <a:ext uri="{FF2B5EF4-FFF2-40B4-BE49-F238E27FC236}">
                <a16:creationId xmlns:a16="http://schemas.microsoft.com/office/drawing/2014/main" id="{3508089E-AB56-4703-8B44-E3294E0043E8}"/>
              </a:ext>
            </a:extLst>
          </p:cNvPr>
          <p:cNvPicPr>
            <a:picLocks noChangeAspect="1"/>
          </p:cNvPicPr>
          <p:nvPr/>
        </p:nvPicPr>
        <p:blipFill>
          <a:blip r:embed="rId4"/>
          <a:stretch>
            <a:fillRect/>
          </a:stretch>
        </p:blipFill>
        <p:spPr>
          <a:xfrm>
            <a:off x="443901" y="2194557"/>
            <a:ext cx="5652100" cy="3896732"/>
          </a:xfrm>
          <a:prstGeom prst="rect">
            <a:avLst/>
          </a:prstGeom>
        </p:spPr>
      </p:pic>
    </p:spTree>
    <p:extLst>
      <p:ext uri="{BB962C8B-B14F-4D97-AF65-F5344CB8AC3E}">
        <p14:creationId xmlns:p14="http://schemas.microsoft.com/office/powerpoint/2010/main" val="28353748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B00CFD-09DA-4A58-9AF3-25EC201E5110}"/>
              </a:ext>
            </a:extLst>
          </p:cNvPr>
          <p:cNvSpPr txBox="1"/>
          <p:nvPr/>
        </p:nvSpPr>
        <p:spPr>
          <a:xfrm>
            <a:off x="401563" y="1225232"/>
            <a:ext cx="10590305"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Methodology</a:t>
            </a:r>
          </a:p>
          <a:p>
            <a:endParaRPr lang="en-GB" sz="1600" b="1" kern="0" dirty="0">
              <a:latin typeface="Tw Cen MT" panose="020B0602020104020603" pitchFamily="34" charset="77"/>
            </a:endParaRPr>
          </a:p>
        </p:txBody>
      </p:sp>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marL="0" marR="0" lvl="0" indent="0" algn="l" defTabSz="914400" rtl="0" eaLnBrk="1" fontAlgn="auto" latinLnBrk="0" hangingPunct="1">
              <a:lnSpc>
                <a:spcPts val="4700"/>
              </a:lnSpc>
              <a:spcBef>
                <a:spcPct val="0"/>
              </a:spcBef>
              <a:spcAft>
                <a:spcPts val="0"/>
              </a:spcAft>
              <a:buClrTx/>
              <a:buSzTx/>
              <a:buFontTx/>
              <a:buNone/>
              <a:tabLst/>
              <a:defRPr/>
            </a:pPr>
            <a:r>
              <a:rPr lang="en-GB" dirty="0">
                <a:solidFill>
                  <a:srgbClr val="06587C"/>
                </a:solidFill>
              </a:rPr>
              <a:t>Background and Context</a:t>
            </a:r>
            <a:endParaRPr kumimoji="0" lang="en-GB" sz="5400" b="0" i="0" u="none" strike="noStrike" kern="1200" cap="none" spc="-150" normalizeH="0" baseline="0" noProof="0" dirty="0">
              <a:ln>
                <a:noFill/>
              </a:ln>
              <a:solidFill>
                <a:srgbClr val="06587C"/>
              </a:solidFill>
              <a:effectLst/>
              <a:uLnTx/>
              <a:uFillTx/>
              <a:latin typeface="Tw Cen MT Condensed" panose="020B0606020104020203" pitchFamily="34" charset="77"/>
              <a:ea typeface="+mj-ea"/>
              <a:cs typeface="+mj-cs"/>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3">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sp>
        <p:nvSpPr>
          <p:cNvPr id="10" name="Rectangle 9">
            <a:extLst>
              <a:ext uri="{FF2B5EF4-FFF2-40B4-BE49-F238E27FC236}">
                <a16:creationId xmlns:a16="http://schemas.microsoft.com/office/drawing/2014/main" id="{E3998D0E-1CA5-4895-A340-E00B199FAC98}"/>
              </a:ext>
            </a:extLst>
          </p:cNvPr>
          <p:cNvSpPr/>
          <p:nvPr/>
        </p:nvSpPr>
        <p:spPr>
          <a:xfrm>
            <a:off x="256420" y="1746861"/>
            <a:ext cx="3391504" cy="4293483"/>
          </a:xfrm>
          <a:prstGeom prst="rect">
            <a:avLst/>
          </a:prstGeom>
          <a:ln w="22225">
            <a:solidFill>
              <a:srgbClr val="00B050"/>
            </a:solidFill>
            <a:prstDash val="dashDot"/>
          </a:ln>
        </p:spPr>
        <p:txBody>
          <a:bodyPr wrap="square">
            <a:spAutoFit/>
          </a:bodyPr>
          <a:lstStyle/>
          <a:p>
            <a:pPr algn="just"/>
            <a:r>
              <a:rPr lang="en-GB" b="1" dirty="0"/>
              <a:t>Flood Resilience Planning</a:t>
            </a:r>
          </a:p>
          <a:p>
            <a:pPr marL="285750" indent="-285750" algn="just">
              <a:spcBef>
                <a:spcPts val="600"/>
              </a:spcBef>
              <a:spcAft>
                <a:spcPts val="1200"/>
              </a:spcAft>
              <a:buFont typeface="Wingdings" panose="05000000000000000000" pitchFamily="2" charset="2"/>
              <a:buChar char="§"/>
            </a:pPr>
            <a:r>
              <a:rPr lang="en-GB" sz="2000" dirty="0"/>
              <a:t>Flood Model Development (hydrological and hydraulic models)</a:t>
            </a:r>
          </a:p>
          <a:p>
            <a:pPr marL="285750" indent="-285750" algn="just">
              <a:spcBef>
                <a:spcPts val="600"/>
              </a:spcBef>
              <a:spcAft>
                <a:spcPts val="1200"/>
              </a:spcAft>
              <a:buFont typeface="Wingdings" panose="05000000000000000000" pitchFamily="2" charset="2"/>
              <a:buChar char="§"/>
            </a:pPr>
            <a:r>
              <a:rPr lang="en-GB" sz="2000" dirty="0"/>
              <a:t>Flood hazard assessment of existing  stormwater drainage infrastructure (current and future anticipated scenarios) </a:t>
            </a:r>
          </a:p>
          <a:p>
            <a:pPr marL="285750" indent="-285750" algn="just">
              <a:spcBef>
                <a:spcPts val="600"/>
              </a:spcBef>
              <a:spcAft>
                <a:spcPts val="1200"/>
              </a:spcAft>
              <a:buFont typeface="Wingdings" panose="05000000000000000000" pitchFamily="2" charset="2"/>
              <a:buChar char="§"/>
            </a:pPr>
            <a:r>
              <a:rPr lang="en-GB" sz="2000" dirty="0"/>
              <a:t>Simulation of proposed structural measures for mitigating flood risk.</a:t>
            </a:r>
          </a:p>
        </p:txBody>
      </p:sp>
      <p:pic>
        <p:nvPicPr>
          <p:cNvPr id="3" name="Picture 2">
            <a:extLst>
              <a:ext uri="{FF2B5EF4-FFF2-40B4-BE49-F238E27FC236}">
                <a16:creationId xmlns:a16="http://schemas.microsoft.com/office/drawing/2014/main" id="{53B7939D-6D69-42AC-BEE6-AB243F35C471}"/>
              </a:ext>
            </a:extLst>
          </p:cNvPr>
          <p:cNvPicPr>
            <a:picLocks noChangeAspect="1"/>
          </p:cNvPicPr>
          <p:nvPr/>
        </p:nvPicPr>
        <p:blipFill>
          <a:blip r:embed="rId4"/>
          <a:stretch>
            <a:fillRect/>
          </a:stretch>
        </p:blipFill>
        <p:spPr>
          <a:xfrm>
            <a:off x="3923695" y="1772250"/>
            <a:ext cx="7824404" cy="4062727"/>
          </a:xfrm>
          <a:prstGeom prst="rect">
            <a:avLst/>
          </a:prstGeom>
          <a:ln>
            <a:solidFill>
              <a:schemeClr val="bg1">
                <a:lumMod val="85000"/>
              </a:schemeClr>
            </a:solidFill>
          </a:ln>
        </p:spPr>
      </p:pic>
      <p:sp>
        <p:nvSpPr>
          <p:cNvPr id="9" name="Rectangle 8">
            <a:extLst>
              <a:ext uri="{FF2B5EF4-FFF2-40B4-BE49-F238E27FC236}">
                <a16:creationId xmlns:a16="http://schemas.microsoft.com/office/drawing/2014/main" id="{EDFBED88-F9DB-4BB2-A392-5DA5DAB021AA}"/>
              </a:ext>
            </a:extLst>
          </p:cNvPr>
          <p:cNvSpPr/>
          <p:nvPr/>
        </p:nvSpPr>
        <p:spPr>
          <a:xfrm>
            <a:off x="256420" y="6136673"/>
            <a:ext cx="11716638" cy="671979"/>
          </a:xfrm>
          <a:prstGeom prst="rect">
            <a:avLst/>
          </a:prstGeom>
        </p:spPr>
        <p:txBody>
          <a:bodyPr wrap="square">
            <a:spAutoFit/>
          </a:bodyPr>
          <a:lstStyle/>
          <a:p>
            <a:pPr algn="just">
              <a:spcBef>
                <a:spcPts val="100"/>
              </a:spcBef>
              <a:spcAft>
                <a:spcPts val="100"/>
              </a:spcAft>
            </a:pPr>
            <a:r>
              <a:rPr lang="en-US" dirty="0"/>
              <a:t>"</a:t>
            </a:r>
            <a:r>
              <a:rPr lang="en-GB" b="1" dirty="0">
                <a:solidFill>
                  <a:srgbClr val="7030A0"/>
                </a:solidFill>
                <a:latin typeface="BentonSans-Light"/>
                <a:ea typeface="Calibri" panose="020F0502020204030204" pitchFamily="34" charset="0"/>
                <a:cs typeface="BentonSans-Light"/>
              </a:rPr>
              <a:t>Recommended Practice: Flood Hazard Assessment (un-spider.org)</a:t>
            </a:r>
          </a:p>
          <a:p>
            <a:pPr algn="just">
              <a:spcBef>
                <a:spcPts val="100"/>
              </a:spcBef>
              <a:spcAft>
                <a:spcPts val="200"/>
              </a:spcAft>
            </a:pPr>
            <a:r>
              <a:rPr lang="en-US" dirty="0"/>
              <a:t>United Nations Platform for Space-based Information for Disaster Management and Emergency Response Knowledge Portal</a:t>
            </a:r>
          </a:p>
        </p:txBody>
      </p:sp>
      <p:sp>
        <p:nvSpPr>
          <p:cNvPr id="2" name="Rectangle: Rounded Corners 1">
            <a:extLst>
              <a:ext uri="{FF2B5EF4-FFF2-40B4-BE49-F238E27FC236}">
                <a16:creationId xmlns:a16="http://schemas.microsoft.com/office/drawing/2014/main" id="{4F38DEC4-E67B-46DD-B690-BEFF19FA0CBD}"/>
              </a:ext>
            </a:extLst>
          </p:cNvPr>
          <p:cNvSpPr/>
          <p:nvPr/>
        </p:nvSpPr>
        <p:spPr>
          <a:xfrm>
            <a:off x="3923695" y="1675921"/>
            <a:ext cx="1855015" cy="4365652"/>
          </a:xfrm>
          <a:prstGeom prst="roundRect">
            <a:avLst/>
          </a:prstGeom>
          <a:noFill/>
          <a:ln w="571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H"/>
          </a:p>
        </p:txBody>
      </p:sp>
    </p:spTree>
    <p:extLst>
      <p:ext uri="{BB962C8B-B14F-4D97-AF65-F5344CB8AC3E}">
        <p14:creationId xmlns:p14="http://schemas.microsoft.com/office/powerpoint/2010/main" val="36225313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56BA49DA-F47C-4A6E-A2A2-DBEFD63C616E}"/>
              </a:ext>
            </a:extLst>
          </p:cNvPr>
          <p:cNvSpPr txBox="1">
            <a:spLocks/>
          </p:cNvSpPr>
          <p:nvPr/>
        </p:nvSpPr>
        <p:spPr>
          <a:xfrm>
            <a:off x="462327" y="2869174"/>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marL="0" marR="0" lvl="0" indent="0" algn="ctr" defTabSz="914400" rtl="0" eaLnBrk="1" fontAlgn="auto" latinLnBrk="0" hangingPunct="1">
              <a:lnSpc>
                <a:spcPts val="4700"/>
              </a:lnSpc>
              <a:spcBef>
                <a:spcPct val="0"/>
              </a:spcBef>
              <a:spcAft>
                <a:spcPts val="0"/>
              </a:spcAft>
              <a:buClrTx/>
              <a:buSzTx/>
              <a:buFontTx/>
              <a:buNone/>
              <a:tabLst/>
              <a:defRPr/>
            </a:pPr>
            <a:r>
              <a:rPr lang="en-GB" dirty="0">
                <a:solidFill>
                  <a:srgbClr val="06587C"/>
                </a:solidFill>
              </a:rPr>
              <a:t>Flood Model Development </a:t>
            </a:r>
            <a:endParaRPr kumimoji="0" lang="en-GB" sz="5400" b="0" i="0" u="none" strike="noStrike" kern="1200" cap="none" spc="-150" normalizeH="0" baseline="0" noProof="0" dirty="0">
              <a:ln>
                <a:noFill/>
              </a:ln>
              <a:solidFill>
                <a:srgbClr val="06587C"/>
              </a:solidFill>
              <a:effectLst/>
              <a:uLnTx/>
              <a:uFillTx/>
              <a:latin typeface="Tw Cen MT Condensed" panose="020B0606020104020203" pitchFamily="34" charset="77"/>
              <a:ea typeface="+mj-ea"/>
              <a:cs typeface="+mj-cs"/>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spTree>
    <p:extLst>
      <p:ext uri="{BB962C8B-B14F-4D97-AF65-F5344CB8AC3E}">
        <p14:creationId xmlns:p14="http://schemas.microsoft.com/office/powerpoint/2010/main" val="221513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B00CFD-09DA-4A58-9AF3-25EC201E5110}"/>
              </a:ext>
            </a:extLst>
          </p:cNvPr>
          <p:cNvSpPr txBox="1"/>
          <p:nvPr/>
        </p:nvSpPr>
        <p:spPr>
          <a:xfrm>
            <a:off x="443901" y="1271093"/>
            <a:ext cx="10590305"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Data Collection  </a:t>
            </a:r>
            <a:r>
              <a:rPr lang="en-GB" sz="2400" b="1" dirty="0">
                <a:solidFill>
                  <a:srgbClr val="FF0000"/>
                </a:solidFill>
                <a:latin typeface="Arial Nova" panose="020B0504020202020204" pitchFamily="34" charset="0"/>
                <a:cs typeface="Aharoni" pitchFamily="2" charset="-79"/>
              </a:rPr>
              <a:t> </a:t>
            </a:r>
            <a:endParaRPr lang="en-GB" sz="2400" b="1" kern="0" dirty="0">
              <a:solidFill>
                <a:srgbClr val="FF0000"/>
              </a:solidFill>
              <a:latin typeface="Tw Cen MT" panose="020B0602020104020603" pitchFamily="34" charset="77"/>
            </a:endParaRPr>
          </a:p>
          <a:p>
            <a:endParaRPr lang="en-GB" sz="1600" b="1" kern="0" dirty="0">
              <a:latin typeface="Tw Cen MT" panose="020B0602020104020603" pitchFamily="34" charset="77"/>
            </a:endParaRPr>
          </a:p>
        </p:txBody>
      </p:sp>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marL="0" marR="0" lvl="0" indent="0" algn="l" defTabSz="914400" rtl="0" eaLnBrk="1" fontAlgn="auto" latinLnBrk="0" hangingPunct="1">
              <a:lnSpc>
                <a:spcPts val="4700"/>
              </a:lnSpc>
              <a:spcBef>
                <a:spcPct val="0"/>
              </a:spcBef>
              <a:spcAft>
                <a:spcPts val="0"/>
              </a:spcAft>
              <a:buClrTx/>
              <a:buSzTx/>
              <a:buFontTx/>
              <a:buNone/>
              <a:tabLst/>
              <a:defRPr/>
            </a:pPr>
            <a:r>
              <a:rPr lang="en-GB" dirty="0">
                <a:solidFill>
                  <a:srgbClr val="06587C"/>
                </a:solidFill>
              </a:rPr>
              <a:t>Flood Model Development</a:t>
            </a:r>
            <a:endParaRPr kumimoji="0" lang="en-GB" sz="5400" b="0" i="0" u="none" strike="noStrike" kern="1200" cap="none" spc="-150" normalizeH="0" baseline="0" noProof="0" dirty="0">
              <a:ln>
                <a:noFill/>
              </a:ln>
              <a:solidFill>
                <a:srgbClr val="06587C"/>
              </a:solidFill>
              <a:effectLst/>
              <a:uLnTx/>
              <a:uFillTx/>
              <a:latin typeface="Tw Cen MT Condensed" panose="020B0606020104020203" pitchFamily="34" charset="77"/>
              <a:ea typeface="+mj-ea"/>
              <a:cs typeface="+mj-cs"/>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pic>
        <p:nvPicPr>
          <p:cNvPr id="8" name="Picture 7" descr="2021_11_08_12_31_IMG_1561.JPG">
            <a:extLst>
              <a:ext uri="{FF2B5EF4-FFF2-40B4-BE49-F238E27FC236}">
                <a16:creationId xmlns:a16="http://schemas.microsoft.com/office/drawing/2014/main" id="{47C4C819-A5E3-407F-87CE-706F243877A6}"/>
              </a:ext>
            </a:extLst>
          </p:cNvPr>
          <p:cNvPicPr/>
          <p:nvPr/>
        </p:nvPicPr>
        <p:blipFill>
          <a:blip r:embed="rId3" cstate="print"/>
          <a:srcRect l="7653" r="5102"/>
          <a:stretch>
            <a:fillRect/>
          </a:stretch>
        </p:blipFill>
        <p:spPr>
          <a:xfrm>
            <a:off x="443901" y="1794782"/>
            <a:ext cx="4253889" cy="4412494"/>
          </a:xfrm>
          <a:prstGeom prst="rect">
            <a:avLst/>
          </a:prstGeom>
        </p:spPr>
      </p:pic>
      <p:pic>
        <p:nvPicPr>
          <p:cNvPr id="1026" name="Picture 2" descr="https://www.ofek-air.com/wp-content/uploads/2018/07/lidar-1.jpg">
            <a:extLst>
              <a:ext uri="{FF2B5EF4-FFF2-40B4-BE49-F238E27FC236}">
                <a16:creationId xmlns:a16="http://schemas.microsoft.com/office/drawing/2014/main" id="{1BF41F40-ED8F-4EFB-A73B-5F7803D3A2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6699" y="2131500"/>
            <a:ext cx="4011661" cy="361132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3998D0E-1CA5-4895-A340-E00B199FAC98}"/>
              </a:ext>
            </a:extLst>
          </p:cNvPr>
          <p:cNvSpPr/>
          <p:nvPr/>
        </p:nvSpPr>
        <p:spPr>
          <a:xfrm>
            <a:off x="4945276" y="6145842"/>
            <a:ext cx="3982505" cy="707886"/>
          </a:xfrm>
          <a:prstGeom prst="rect">
            <a:avLst/>
          </a:prstGeom>
        </p:spPr>
        <p:txBody>
          <a:bodyPr wrap="square">
            <a:spAutoFit/>
          </a:bodyPr>
          <a:lstStyle/>
          <a:p>
            <a:pPr algn="ctr">
              <a:spcBef>
                <a:spcPts val="100"/>
              </a:spcBef>
              <a:spcAft>
                <a:spcPts val="100"/>
              </a:spcAft>
            </a:pPr>
            <a:r>
              <a:rPr lang="en-GB" sz="2000" dirty="0"/>
              <a:t>0.5m resolution Digital Elevation Model (DEM) from the LiDAR survey </a:t>
            </a:r>
          </a:p>
        </p:txBody>
      </p:sp>
      <p:pic>
        <p:nvPicPr>
          <p:cNvPr id="9" name="Picture 8">
            <a:extLst>
              <a:ext uri="{FF2B5EF4-FFF2-40B4-BE49-F238E27FC236}">
                <a16:creationId xmlns:a16="http://schemas.microsoft.com/office/drawing/2014/main" id="{2FCE99C5-0E37-4BC1-8E17-FDADD9B667B7}"/>
              </a:ext>
            </a:extLst>
          </p:cNvPr>
          <p:cNvPicPr/>
          <p:nvPr/>
        </p:nvPicPr>
        <p:blipFill>
          <a:blip r:embed="rId5"/>
          <a:stretch>
            <a:fillRect/>
          </a:stretch>
        </p:blipFill>
        <p:spPr>
          <a:xfrm>
            <a:off x="9119810" y="1794782"/>
            <a:ext cx="2889519" cy="4351060"/>
          </a:xfrm>
          <a:prstGeom prst="rect">
            <a:avLst/>
          </a:prstGeom>
        </p:spPr>
      </p:pic>
      <p:sp>
        <p:nvSpPr>
          <p:cNvPr id="11" name="Rectangle 10">
            <a:extLst>
              <a:ext uri="{FF2B5EF4-FFF2-40B4-BE49-F238E27FC236}">
                <a16:creationId xmlns:a16="http://schemas.microsoft.com/office/drawing/2014/main" id="{DEFD33F0-61C1-4274-A59E-D9A66EB02650}"/>
              </a:ext>
            </a:extLst>
          </p:cNvPr>
          <p:cNvSpPr/>
          <p:nvPr/>
        </p:nvSpPr>
        <p:spPr>
          <a:xfrm>
            <a:off x="443901" y="6250886"/>
            <a:ext cx="4307109" cy="400110"/>
          </a:xfrm>
          <a:prstGeom prst="rect">
            <a:avLst/>
          </a:prstGeom>
        </p:spPr>
        <p:txBody>
          <a:bodyPr wrap="square">
            <a:spAutoFit/>
          </a:bodyPr>
          <a:lstStyle/>
          <a:p>
            <a:pPr algn="ctr">
              <a:spcBef>
                <a:spcPts val="100"/>
              </a:spcBef>
              <a:spcAft>
                <a:spcPts val="100"/>
              </a:spcAft>
            </a:pPr>
            <a:r>
              <a:rPr lang="en-GB" sz="2000" dirty="0"/>
              <a:t>Field topographic surveys </a:t>
            </a:r>
          </a:p>
        </p:txBody>
      </p:sp>
      <p:sp>
        <p:nvSpPr>
          <p:cNvPr id="12" name="Rectangle 11">
            <a:extLst>
              <a:ext uri="{FF2B5EF4-FFF2-40B4-BE49-F238E27FC236}">
                <a16:creationId xmlns:a16="http://schemas.microsoft.com/office/drawing/2014/main" id="{3A88072D-EBB8-438B-A1D9-F05081A4D695}"/>
              </a:ext>
            </a:extLst>
          </p:cNvPr>
          <p:cNvSpPr/>
          <p:nvPr/>
        </p:nvSpPr>
        <p:spPr>
          <a:xfrm>
            <a:off x="9083539" y="6250886"/>
            <a:ext cx="2925790" cy="400110"/>
          </a:xfrm>
          <a:prstGeom prst="rect">
            <a:avLst/>
          </a:prstGeom>
        </p:spPr>
        <p:txBody>
          <a:bodyPr wrap="square">
            <a:spAutoFit/>
          </a:bodyPr>
          <a:lstStyle/>
          <a:p>
            <a:pPr algn="ctr">
              <a:spcBef>
                <a:spcPts val="100"/>
              </a:spcBef>
              <a:spcAft>
                <a:spcPts val="100"/>
              </a:spcAft>
            </a:pPr>
            <a:r>
              <a:rPr lang="en-GB" sz="2000" dirty="0"/>
              <a:t>GMET time series </a:t>
            </a:r>
          </a:p>
        </p:txBody>
      </p:sp>
    </p:spTree>
    <p:extLst>
      <p:ext uri="{BB962C8B-B14F-4D97-AF65-F5344CB8AC3E}">
        <p14:creationId xmlns:p14="http://schemas.microsoft.com/office/powerpoint/2010/main" val="41545670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E9736-2A38-4909-89D0-AAC460978D96}"/>
              </a:ext>
            </a:extLst>
          </p:cNvPr>
          <p:cNvSpPr>
            <a:spLocks noGrp="1"/>
          </p:cNvSpPr>
          <p:nvPr>
            <p:ph type="title"/>
          </p:nvPr>
        </p:nvSpPr>
        <p:spPr>
          <a:xfrm>
            <a:off x="2819400" y="230427"/>
            <a:ext cx="6324600" cy="1055111"/>
          </a:xfrm>
        </p:spPr>
        <p:txBody>
          <a:bodyPr>
            <a:normAutofit/>
          </a:bodyPr>
          <a:lstStyle/>
          <a:p>
            <a:pPr marL="9515" marR="41389" algn="ctr">
              <a:lnSpc>
                <a:spcPts val="2296"/>
              </a:lnSpc>
            </a:pPr>
            <a:r>
              <a:rPr lang="en-US" sz="3600" b="1" spc="55" dirty="0">
                <a:solidFill>
                  <a:srgbClr val="E2B51C"/>
                </a:solidFill>
                <a:effectLst>
                  <a:outerShdw blurRad="38100" dist="38100" dir="2700000" algn="tl">
                    <a:srgbClr val="000000">
                      <a:alpha val="43137"/>
                    </a:srgbClr>
                  </a:outerShdw>
                </a:effectLst>
                <a:latin typeface="Arial"/>
                <a:cs typeface="Arial"/>
              </a:rPr>
              <a:t>CONTENT</a:t>
            </a:r>
            <a:endParaRPr lang="en-GH" sz="3600" dirty="0"/>
          </a:p>
        </p:txBody>
      </p:sp>
      <p:sp>
        <p:nvSpPr>
          <p:cNvPr id="4" name="Content Placeholder 3">
            <a:extLst>
              <a:ext uri="{FF2B5EF4-FFF2-40B4-BE49-F238E27FC236}">
                <a16:creationId xmlns:a16="http://schemas.microsoft.com/office/drawing/2014/main" id="{5A1EA622-DFE4-4DD7-8121-CCD416EA398F}"/>
              </a:ext>
            </a:extLst>
          </p:cNvPr>
          <p:cNvSpPr>
            <a:spLocks noGrp="1"/>
          </p:cNvSpPr>
          <p:nvPr>
            <p:ph sz="half" idx="2"/>
          </p:nvPr>
        </p:nvSpPr>
        <p:spPr>
          <a:xfrm>
            <a:off x="632150" y="1586705"/>
            <a:ext cx="10376452" cy="4019615"/>
          </a:xfrm>
        </p:spPr>
        <p:txBody>
          <a:bodyPr>
            <a:normAutofit fontScale="85000" lnSpcReduction="20000"/>
          </a:bodyPr>
          <a:lstStyle/>
          <a:p>
            <a:pPr algn="just">
              <a:spcBef>
                <a:spcPts val="1200"/>
              </a:spcBef>
              <a:spcAft>
                <a:spcPts val="1200"/>
              </a:spcAft>
            </a:pPr>
            <a:r>
              <a:rPr lang="en-US" sz="3100" dirty="0"/>
              <a:t>Background and Context</a:t>
            </a:r>
          </a:p>
          <a:p>
            <a:pPr algn="just">
              <a:spcBef>
                <a:spcPts val="1200"/>
              </a:spcBef>
              <a:spcAft>
                <a:spcPts val="1200"/>
              </a:spcAft>
            </a:pPr>
            <a:r>
              <a:rPr lang="en-US" sz="3100" dirty="0"/>
              <a:t>Flood Model Development</a:t>
            </a:r>
          </a:p>
          <a:p>
            <a:pPr algn="just">
              <a:spcBef>
                <a:spcPts val="1200"/>
              </a:spcBef>
              <a:spcAft>
                <a:spcPts val="1200"/>
              </a:spcAft>
            </a:pPr>
            <a:r>
              <a:rPr lang="en-US" sz="3100" dirty="0"/>
              <a:t>Flood Hazard Assessment </a:t>
            </a:r>
          </a:p>
          <a:p>
            <a:pPr algn="just">
              <a:spcBef>
                <a:spcPts val="1200"/>
              </a:spcBef>
              <a:spcAft>
                <a:spcPts val="1200"/>
              </a:spcAft>
            </a:pPr>
            <a:r>
              <a:rPr lang="en-US" sz="3100" dirty="0"/>
              <a:t>Evaluation of Flood Mitigation Measures</a:t>
            </a:r>
          </a:p>
          <a:p>
            <a:pPr algn="just">
              <a:spcBef>
                <a:spcPts val="1200"/>
              </a:spcBef>
              <a:spcAft>
                <a:spcPts val="1200"/>
              </a:spcAft>
            </a:pPr>
            <a:r>
              <a:rPr lang="en-US" sz="3100" dirty="0"/>
              <a:t>Summary of Key Findings</a:t>
            </a:r>
          </a:p>
          <a:p>
            <a:pPr algn="just">
              <a:spcBef>
                <a:spcPts val="1200"/>
              </a:spcBef>
              <a:spcAft>
                <a:spcPts val="1200"/>
              </a:spcAft>
            </a:pPr>
            <a:r>
              <a:rPr lang="en-US" sz="3100" dirty="0"/>
              <a:t>Limitations</a:t>
            </a:r>
          </a:p>
          <a:p>
            <a:pPr algn="just">
              <a:spcBef>
                <a:spcPts val="1200"/>
              </a:spcBef>
              <a:spcAft>
                <a:spcPts val="1200"/>
              </a:spcAft>
            </a:pPr>
            <a:r>
              <a:rPr lang="en-US" sz="3100" dirty="0"/>
              <a:t>Conclusions and Recommendations</a:t>
            </a:r>
          </a:p>
          <a:p>
            <a:pPr marL="0" indent="0" algn="just">
              <a:spcBef>
                <a:spcPts val="1200"/>
              </a:spcBef>
              <a:spcAft>
                <a:spcPts val="1200"/>
              </a:spcAft>
              <a:buNone/>
            </a:pPr>
            <a:endParaRPr lang="en-US" sz="3200" dirty="0"/>
          </a:p>
          <a:p>
            <a:pPr marL="0" indent="0" algn="just">
              <a:spcBef>
                <a:spcPts val="1200"/>
              </a:spcBef>
              <a:spcAft>
                <a:spcPts val="1200"/>
              </a:spcAft>
              <a:buNone/>
            </a:pPr>
            <a:endParaRPr lang="en-US" sz="3200" dirty="0"/>
          </a:p>
        </p:txBody>
      </p:sp>
    </p:spTree>
    <p:extLst>
      <p:ext uri="{BB962C8B-B14F-4D97-AF65-F5344CB8AC3E}">
        <p14:creationId xmlns:p14="http://schemas.microsoft.com/office/powerpoint/2010/main" val="3418509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B00CFD-09DA-4A58-9AF3-25EC201E5110}"/>
              </a:ext>
            </a:extLst>
          </p:cNvPr>
          <p:cNvSpPr txBox="1"/>
          <p:nvPr/>
        </p:nvSpPr>
        <p:spPr>
          <a:xfrm>
            <a:off x="443901" y="1293766"/>
            <a:ext cx="10590305"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Flood Model Configuration</a:t>
            </a:r>
          </a:p>
          <a:p>
            <a:endParaRPr lang="en-GB" sz="1600" b="1" kern="0" dirty="0">
              <a:latin typeface="Tw Cen MT" panose="020B0602020104020603" pitchFamily="34" charset="77"/>
            </a:endParaRPr>
          </a:p>
        </p:txBody>
      </p:sp>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marL="0" marR="0" lvl="0" indent="0" algn="l" defTabSz="914400" rtl="0" eaLnBrk="1" fontAlgn="auto" latinLnBrk="0" hangingPunct="1">
              <a:lnSpc>
                <a:spcPts val="4700"/>
              </a:lnSpc>
              <a:spcBef>
                <a:spcPct val="0"/>
              </a:spcBef>
              <a:spcAft>
                <a:spcPts val="0"/>
              </a:spcAft>
              <a:buClrTx/>
              <a:buSzTx/>
              <a:buFontTx/>
              <a:buNone/>
              <a:tabLst/>
              <a:defRPr/>
            </a:pPr>
            <a:r>
              <a:rPr lang="en-GB" dirty="0">
                <a:solidFill>
                  <a:srgbClr val="06587C"/>
                </a:solidFill>
              </a:rPr>
              <a:t>Flood Model Development </a:t>
            </a:r>
            <a:endParaRPr kumimoji="0" lang="en-GB" sz="5400" b="0" i="0" u="none" strike="noStrike" kern="1200" cap="none" spc="-150" normalizeH="0" baseline="0" noProof="0" dirty="0">
              <a:ln>
                <a:noFill/>
              </a:ln>
              <a:solidFill>
                <a:srgbClr val="06587C"/>
              </a:solidFill>
              <a:effectLst/>
              <a:uLnTx/>
              <a:uFillTx/>
              <a:latin typeface="Tw Cen MT Condensed" panose="020B0606020104020203" pitchFamily="34" charset="77"/>
              <a:ea typeface="+mj-ea"/>
              <a:cs typeface="+mj-cs"/>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3">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sp>
        <p:nvSpPr>
          <p:cNvPr id="10" name="Rectangle 9">
            <a:extLst>
              <a:ext uri="{FF2B5EF4-FFF2-40B4-BE49-F238E27FC236}">
                <a16:creationId xmlns:a16="http://schemas.microsoft.com/office/drawing/2014/main" id="{E3998D0E-1CA5-4895-A340-E00B199FAC98}"/>
              </a:ext>
            </a:extLst>
          </p:cNvPr>
          <p:cNvSpPr/>
          <p:nvPr/>
        </p:nvSpPr>
        <p:spPr>
          <a:xfrm>
            <a:off x="7080102" y="1764877"/>
            <a:ext cx="4892956" cy="4616648"/>
          </a:xfrm>
          <a:prstGeom prst="rect">
            <a:avLst/>
          </a:prstGeom>
        </p:spPr>
        <p:txBody>
          <a:bodyPr wrap="square">
            <a:spAutoFit/>
          </a:bodyPr>
          <a:lstStyle/>
          <a:p>
            <a:pPr algn="just">
              <a:spcBef>
                <a:spcPts val="600"/>
              </a:spcBef>
              <a:spcAft>
                <a:spcPts val="600"/>
              </a:spcAft>
            </a:pPr>
            <a:r>
              <a:rPr lang="en-GB" sz="2200" dirty="0"/>
              <a:t>The </a:t>
            </a:r>
            <a:r>
              <a:rPr lang="en-GB" sz="2200" dirty="0">
                <a:solidFill>
                  <a:srgbClr val="7030A0"/>
                </a:solidFill>
              </a:rPr>
              <a:t>HEC-HMS</a:t>
            </a:r>
            <a:r>
              <a:rPr lang="en-GB" sz="2200" dirty="0"/>
              <a:t> software was developed by the U.S. Army Corps of Engineers Hydrologic Engineering </a:t>
            </a:r>
            <a:r>
              <a:rPr lang="en-GB" sz="2200" dirty="0" err="1"/>
              <a:t>Center</a:t>
            </a:r>
            <a:r>
              <a:rPr lang="en-GB" sz="2200" dirty="0"/>
              <a:t>.</a:t>
            </a:r>
          </a:p>
          <a:p>
            <a:pPr algn="just">
              <a:spcBef>
                <a:spcPts val="600"/>
              </a:spcBef>
              <a:spcAft>
                <a:spcPts val="600"/>
              </a:spcAft>
            </a:pPr>
            <a:r>
              <a:rPr lang="en-GB" sz="2200" dirty="0">
                <a:solidFill>
                  <a:srgbClr val="7030A0"/>
                </a:solidFill>
              </a:rPr>
              <a:t>HEC-HMS</a:t>
            </a:r>
            <a:r>
              <a:rPr lang="en-GB" sz="2200" dirty="0"/>
              <a:t> is designed to simulate the precipitation-runoff processes of dendritic drainage basins. </a:t>
            </a:r>
          </a:p>
          <a:p>
            <a:pPr algn="just">
              <a:spcBef>
                <a:spcPts val="600"/>
              </a:spcBef>
              <a:spcAft>
                <a:spcPts val="600"/>
              </a:spcAft>
            </a:pPr>
            <a:r>
              <a:rPr lang="en-GB" sz="2200" dirty="0"/>
              <a:t>The </a:t>
            </a:r>
            <a:r>
              <a:rPr lang="en-GB" sz="2200" dirty="0">
                <a:solidFill>
                  <a:srgbClr val="7030A0"/>
                </a:solidFill>
              </a:rPr>
              <a:t>HEC-RAS</a:t>
            </a:r>
            <a:r>
              <a:rPr lang="en-GB" sz="2200" dirty="0"/>
              <a:t> software was also developed by the U.S. Army Corps of Engineers Hydrologic Engineering </a:t>
            </a:r>
            <a:r>
              <a:rPr lang="en-GB" sz="2200" dirty="0" err="1"/>
              <a:t>Center</a:t>
            </a:r>
            <a:r>
              <a:rPr lang="en-GB" sz="2200" dirty="0"/>
              <a:t>.</a:t>
            </a:r>
          </a:p>
          <a:p>
            <a:pPr algn="just">
              <a:spcBef>
                <a:spcPts val="600"/>
              </a:spcBef>
              <a:spcAft>
                <a:spcPts val="600"/>
              </a:spcAft>
            </a:pPr>
            <a:r>
              <a:rPr lang="en-GB" sz="2200" dirty="0">
                <a:solidFill>
                  <a:srgbClr val="7030A0"/>
                </a:solidFill>
              </a:rPr>
              <a:t>HEC-RAS</a:t>
            </a:r>
            <a:r>
              <a:rPr lang="en-GB" sz="2200" dirty="0"/>
              <a:t> can be used for modelling one-dimensional (1D) and two-dimensional (2D) in-stream and floodplain hydraulics. </a:t>
            </a:r>
          </a:p>
        </p:txBody>
      </p:sp>
      <p:pic>
        <p:nvPicPr>
          <p:cNvPr id="5" name="Picture 4">
            <a:extLst>
              <a:ext uri="{FF2B5EF4-FFF2-40B4-BE49-F238E27FC236}">
                <a16:creationId xmlns:a16="http://schemas.microsoft.com/office/drawing/2014/main" id="{8F33CBBD-1FC3-47F7-BAF5-A011A7F3B0A6}"/>
              </a:ext>
            </a:extLst>
          </p:cNvPr>
          <p:cNvPicPr>
            <a:picLocks noChangeAspect="1"/>
          </p:cNvPicPr>
          <p:nvPr/>
        </p:nvPicPr>
        <p:blipFill>
          <a:blip r:embed="rId4"/>
          <a:stretch>
            <a:fillRect/>
          </a:stretch>
        </p:blipFill>
        <p:spPr>
          <a:xfrm>
            <a:off x="443901" y="1764877"/>
            <a:ext cx="6569535" cy="4877828"/>
          </a:xfrm>
          <a:prstGeom prst="rect">
            <a:avLst/>
          </a:prstGeom>
          <a:ln w="3175">
            <a:solidFill>
              <a:schemeClr val="bg1">
                <a:lumMod val="85000"/>
              </a:schemeClr>
            </a:solidFill>
          </a:ln>
        </p:spPr>
      </p:pic>
    </p:spTree>
    <p:extLst>
      <p:ext uri="{BB962C8B-B14F-4D97-AF65-F5344CB8AC3E}">
        <p14:creationId xmlns:p14="http://schemas.microsoft.com/office/powerpoint/2010/main" val="13053597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marL="0" marR="0" lvl="0" indent="0" algn="l" defTabSz="914400" rtl="0" eaLnBrk="1" fontAlgn="auto" latinLnBrk="0" hangingPunct="1">
              <a:lnSpc>
                <a:spcPts val="4700"/>
              </a:lnSpc>
              <a:spcBef>
                <a:spcPct val="0"/>
              </a:spcBef>
              <a:spcAft>
                <a:spcPts val="0"/>
              </a:spcAft>
              <a:buClrTx/>
              <a:buSzTx/>
              <a:buFontTx/>
              <a:buNone/>
              <a:tabLst/>
              <a:defRPr/>
            </a:pPr>
            <a:r>
              <a:rPr lang="en-GB" dirty="0">
                <a:solidFill>
                  <a:srgbClr val="06587C"/>
                </a:solidFill>
              </a:rPr>
              <a:t>Flood Model Development</a:t>
            </a:r>
            <a:endParaRPr kumimoji="0" lang="en-GB" sz="5400" b="0" i="0" u="none" strike="noStrike" kern="1200" cap="none" spc="-150" normalizeH="0" baseline="0" noProof="0" dirty="0">
              <a:ln>
                <a:noFill/>
              </a:ln>
              <a:solidFill>
                <a:srgbClr val="06587C"/>
              </a:solidFill>
              <a:effectLst/>
              <a:uLnTx/>
              <a:uFillTx/>
              <a:latin typeface="Tw Cen MT Condensed" panose="020B0606020104020203" pitchFamily="34" charset="77"/>
              <a:ea typeface="+mj-ea"/>
              <a:cs typeface="+mj-cs"/>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pic>
        <p:nvPicPr>
          <p:cNvPr id="4" name="Picture 3">
            <a:extLst>
              <a:ext uri="{FF2B5EF4-FFF2-40B4-BE49-F238E27FC236}">
                <a16:creationId xmlns:a16="http://schemas.microsoft.com/office/drawing/2014/main" id="{C8737272-5AB0-4742-B804-D31CFBF104DB}"/>
              </a:ext>
            </a:extLst>
          </p:cNvPr>
          <p:cNvPicPr>
            <a:picLocks noChangeAspect="1"/>
          </p:cNvPicPr>
          <p:nvPr/>
        </p:nvPicPr>
        <p:blipFill>
          <a:blip r:embed="rId3"/>
          <a:stretch>
            <a:fillRect/>
          </a:stretch>
        </p:blipFill>
        <p:spPr>
          <a:xfrm>
            <a:off x="3406018" y="1712033"/>
            <a:ext cx="2896209" cy="5124062"/>
          </a:xfrm>
          <a:prstGeom prst="rect">
            <a:avLst/>
          </a:prstGeom>
        </p:spPr>
      </p:pic>
      <p:sp>
        <p:nvSpPr>
          <p:cNvPr id="6" name="TextBox 5">
            <a:extLst>
              <a:ext uri="{FF2B5EF4-FFF2-40B4-BE49-F238E27FC236}">
                <a16:creationId xmlns:a16="http://schemas.microsoft.com/office/drawing/2014/main" id="{65B00CFD-09DA-4A58-9AF3-25EC201E5110}"/>
              </a:ext>
            </a:extLst>
          </p:cNvPr>
          <p:cNvSpPr txBox="1"/>
          <p:nvPr/>
        </p:nvSpPr>
        <p:spPr>
          <a:xfrm>
            <a:off x="443901" y="1271093"/>
            <a:ext cx="10590305"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Hydrologic Modelling with HEC-HMS </a:t>
            </a:r>
            <a:r>
              <a:rPr lang="en-GB" sz="2400" b="1" dirty="0">
                <a:solidFill>
                  <a:srgbClr val="FF0000"/>
                </a:solidFill>
                <a:latin typeface="Arial Nova" panose="020B0504020202020204" pitchFamily="34" charset="0"/>
                <a:cs typeface="Aharoni" pitchFamily="2" charset="-79"/>
              </a:rPr>
              <a:t> </a:t>
            </a:r>
            <a:endParaRPr lang="en-GB" sz="2400" b="1" kern="0" dirty="0">
              <a:solidFill>
                <a:srgbClr val="FF0000"/>
              </a:solidFill>
              <a:latin typeface="Tw Cen MT" panose="020B0602020104020603" pitchFamily="34" charset="77"/>
            </a:endParaRPr>
          </a:p>
          <a:p>
            <a:endParaRPr lang="en-GB" sz="1600" b="1" kern="0" dirty="0">
              <a:latin typeface="Tw Cen MT" panose="020B0602020104020603" pitchFamily="34" charset="77"/>
            </a:endParaRPr>
          </a:p>
        </p:txBody>
      </p:sp>
      <p:sp>
        <p:nvSpPr>
          <p:cNvPr id="9" name="Rectangle 8">
            <a:extLst>
              <a:ext uri="{FF2B5EF4-FFF2-40B4-BE49-F238E27FC236}">
                <a16:creationId xmlns:a16="http://schemas.microsoft.com/office/drawing/2014/main" id="{3CD763C0-93CE-4AE3-93E1-23FDC9D60BF0}"/>
              </a:ext>
            </a:extLst>
          </p:cNvPr>
          <p:cNvSpPr/>
          <p:nvPr/>
        </p:nvSpPr>
        <p:spPr>
          <a:xfrm>
            <a:off x="6377794" y="1740713"/>
            <a:ext cx="5535609" cy="1200329"/>
          </a:xfrm>
          <a:prstGeom prst="rect">
            <a:avLst/>
          </a:prstGeom>
          <a:ln>
            <a:solidFill>
              <a:schemeClr val="bg1">
                <a:lumMod val="65000"/>
              </a:schemeClr>
            </a:solidFill>
          </a:ln>
        </p:spPr>
        <p:txBody>
          <a:bodyPr wrap="square">
            <a:spAutoFit/>
          </a:bodyPr>
          <a:lstStyle/>
          <a:p>
            <a:pPr>
              <a:spcBef>
                <a:spcPts val="600"/>
              </a:spcBef>
              <a:spcAft>
                <a:spcPts val="600"/>
              </a:spcAft>
            </a:pPr>
            <a:r>
              <a:rPr lang="en-GB" b="1" dirty="0">
                <a:latin typeface="Times New Roman" panose="02020603050405020304" pitchFamily="18" charset="0"/>
                <a:ea typeface="Calibri" panose="020F0502020204030204" pitchFamily="34" charset="0"/>
                <a:cs typeface="Times New Roman" panose="02020603050405020304" pitchFamily="18" charset="0"/>
              </a:rPr>
              <a:t>Basin Parameters</a:t>
            </a:r>
          </a:p>
          <a:p>
            <a:pPr marL="342900" indent="-342900" algn="just">
              <a:spcBef>
                <a:spcPts val="200"/>
              </a:spcBef>
              <a:spcAft>
                <a:spcPts val="200"/>
              </a:spcAft>
              <a:buFont typeface="Wingdings" panose="05000000000000000000" pitchFamily="2" charset="2"/>
              <a:buChar char="Ø"/>
            </a:pPr>
            <a:r>
              <a:rPr lang="en-GB" sz="2200" dirty="0">
                <a:latin typeface="Times New Roman" panose="02020603050405020304" pitchFamily="18" charset="0"/>
                <a:ea typeface="Calibri" panose="020F0502020204030204" pitchFamily="34" charset="0"/>
                <a:cs typeface="Times New Roman" panose="02020603050405020304" pitchFamily="18" charset="0"/>
              </a:rPr>
              <a:t>Loss Method – SCS Curve Number </a:t>
            </a:r>
          </a:p>
          <a:p>
            <a:pPr marL="342900" indent="-342900" algn="just">
              <a:spcBef>
                <a:spcPts val="200"/>
              </a:spcBef>
              <a:spcAft>
                <a:spcPts val="200"/>
              </a:spcAft>
              <a:buFont typeface="Wingdings" panose="05000000000000000000" pitchFamily="2" charset="2"/>
              <a:buChar char="Ø"/>
            </a:pPr>
            <a:r>
              <a:rPr lang="en-GB" sz="2200" dirty="0">
                <a:latin typeface="Times New Roman" panose="02020603050405020304" pitchFamily="18" charset="0"/>
                <a:ea typeface="Calibri" panose="020F0502020204030204" pitchFamily="34" charset="0"/>
                <a:cs typeface="Times New Roman" panose="02020603050405020304" pitchFamily="18" charset="0"/>
              </a:rPr>
              <a:t>Transform Method - SCS Unit Hydrograph</a:t>
            </a:r>
          </a:p>
        </p:txBody>
      </p:sp>
      <p:sp>
        <p:nvSpPr>
          <p:cNvPr id="10" name="Rectangle 9">
            <a:extLst>
              <a:ext uri="{FF2B5EF4-FFF2-40B4-BE49-F238E27FC236}">
                <a16:creationId xmlns:a16="http://schemas.microsoft.com/office/drawing/2014/main" id="{23535AF8-CC5B-4541-86D5-8205A4FAD302}"/>
              </a:ext>
            </a:extLst>
          </p:cNvPr>
          <p:cNvSpPr/>
          <p:nvPr/>
        </p:nvSpPr>
        <p:spPr>
          <a:xfrm>
            <a:off x="6353401" y="3043980"/>
            <a:ext cx="5524747" cy="823302"/>
          </a:xfrm>
          <a:prstGeom prst="rect">
            <a:avLst/>
          </a:prstGeom>
          <a:ln>
            <a:solidFill>
              <a:schemeClr val="bg1">
                <a:lumMod val="75000"/>
              </a:schemeClr>
            </a:solidFill>
          </a:ln>
        </p:spPr>
        <p:txBody>
          <a:bodyPr wrap="square">
            <a:spAutoFit/>
          </a:bodyPr>
          <a:lstStyle/>
          <a:p>
            <a:pPr>
              <a:spcBef>
                <a:spcPts val="600"/>
              </a:spcBef>
              <a:spcAft>
                <a:spcPts val="600"/>
              </a:spcAft>
            </a:pPr>
            <a:r>
              <a:rPr lang="en-GB" b="1" dirty="0">
                <a:latin typeface="Times New Roman" panose="02020603050405020304" pitchFamily="18" charset="0"/>
                <a:ea typeface="Calibri" panose="020F0502020204030204" pitchFamily="34" charset="0"/>
                <a:cs typeface="Times New Roman" panose="02020603050405020304" pitchFamily="18" charset="0"/>
              </a:rPr>
              <a:t>Reach Parameters</a:t>
            </a:r>
          </a:p>
          <a:p>
            <a:pPr marL="342900" indent="-342900" algn="just">
              <a:spcBef>
                <a:spcPts val="300"/>
              </a:spcBef>
              <a:spcAft>
                <a:spcPts val="300"/>
              </a:spcAft>
              <a:buFont typeface="Wingdings" panose="05000000000000000000" pitchFamily="2" charset="2"/>
              <a:buChar char="Ø"/>
            </a:pPr>
            <a:r>
              <a:rPr lang="en-GB" sz="2200" dirty="0">
                <a:latin typeface="Times New Roman" panose="02020603050405020304" pitchFamily="18" charset="0"/>
                <a:ea typeface="Calibri" panose="020F0502020204030204" pitchFamily="34" charset="0"/>
                <a:cs typeface="Times New Roman" panose="02020603050405020304" pitchFamily="18" charset="0"/>
              </a:rPr>
              <a:t>Routing Method - </a:t>
            </a:r>
            <a:r>
              <a:rPr lang="en-GB" sz="2200" dirty="0" err="1">
                <a:latin typeface="Times New Roman" panose="02020603050405020304" pitchFamily="18" charset="0"/>
                <a:ea typeface="Calibri" panose="020F0502020204030204" pitchFamily="34" charset="0"/>
                <a:cs typeface="Times New Roman" panose="02020603050405020304" pitchFamily="18" charset="0"/>
              </a:rPr>
              <a:t>Muskingum-Cunge</a:t>
            </a:r>
            <a:endParaRPr lang="en-GB" sz="2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694DF556-1DFC-4B4E-AC0D-82A30CF31D44}"/>
              </a:ext>
            </a:extLst>
          </p:cNvPr>
          <p:cNvSpPr/>
          <p:nvPr/>
        </p:nvSpPr>
        <p:spPr>
          <a:xfrm>
            <a:off x="391173" y="1775742"/>
            <a:ext cx="2962117" cy="1654299"/>
          </a:xfrm>
          <a:prstGeom prst="rect">
            <a:avLst/>
          </a:prstGeom>
          <a:ln w="12700">
            <a:solidFill>
              <a:srgbClr val="0070C0"/>
            </a:solidFill>
            <a:prstDash val="dash"/>
          </a:ln>
        </p:spPr>
        <p:txBody>
          <a:bodyPr wrap="square">
            <a:spAutoFit/>
          </a:bodyPr>
          <a:lstStyle/>
          <a:p>
            <a:pPr>
              <a:spcBef>
                <a:spcPts val="600"/>
              </a:spcBef>
              <a:spcAft>
                <a:spcPts val="600"/>
              </a:spcAft>
            </a:pPr>
            <a:r>
              <a:rPr lang="en-GB" b="1" dirty="0">
                <a:latin typeface="Times New Roman" panose="02020603050405020304" pitchFamily="18" charset="0"/>
                <a:ea typeface="Calibri" panose="020F0502020204030204" pitchFamily="34" charset="0"/>
                <a:cs typeface="Times New Roman" panose="02020603050405020304" pitchFamily="18" charset="0"/>
              </a:rPr>
              <a:t>Model Elements</a:t>
            </a:r>
            <a:endParaRPr lang="en-GB"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Bef>
                <a:spcPts val="300"/>
              </a:spcBef>
              <a:spcAft>
                <a:spcPts val="300"/>
              </a:spcAft>
              <a:buFont typeface="Wingdings" panose="05000000000000000000" pitchFamily="2" charset="2"/>
              <a:buChar char="Ø"/>
            </a:pPr>
            <a:r>
              <a:rPr lang="en-GH" dirty="0"/>
              <a:t> </a:t>
            </a:r>
            <a:r>
              <a:rPr lang="en-GB" sz="2200" dirty="0">
                <a:latin typeface="Times New Roman" panose="02020603050405020304" pitchFamily="18" charset="0"/>
                <a:ea typeface="Calibri" panose="020F0502020204030204" pitchFamily="34" charset="0"/>
                <a:cs typeface="Times New Roman" panose="02020603050405020304" pitchFamily="18" charset="0"/>
              </a:rPr>
              <a:t>50 </a:t>
            </a:r>
            <a:r>
              <a:rPr lang="en-GB" sz="2200" dirty="0" err="1">
                <a:latin typeface="Times New Roman" panose="02020603050405020304" pitchFamily="18" charset="0"/>
                <a:ea typeface="Calibri" panose="020F0502020204030204" pitchFamily="34" charset="0"/>
                <a:cs typeface="Times New Roman" panose="02020603050405020304" pitchFamily="18" charset="0"/>
              </a:rPr>
              <a:t>subbasin</a:t>
            </a:r>
            <a:r>
              <a:rPr lang="en-GB" sz="2200" dirty="0">
                <a:latin typeface="Times New Roman" panose="02020603050405020304" pitchFamily="18" charset="0"/>
                <a:ea typeface="Calibri" panose="020F0502020204030204" pitchFamily="34" charset="0"/>
                <a:cs typeface="Times New Roman" panose="02020603050405020304" pitchFamily="18" charset="0"/>
              </a:rPr>
              <a:t> elements </a:t>
            </a:r>
          </a:p>
          <a:p>
            <a:pPr marL="285750" indent="-285750" algn="just">
              <a:spcBef>
                <a:spcPts val="300"/>
              </a:spcBef>
              <a:spcAft>
                <a:spcPts val="300"/>
              </a:spcAft>
              <a:buFont typeface="Wingdings" panose="05000000000000000000" pitchFamily="2" charset="2"/>
              <a:buChar char="Ø"/>
            </a:pPr>
            <a:r>
              <a:rPr lang="en-GB" sz="2200" dirty="0">
                <a:latin typeface="Times New Roman" panose="02020603050405020304" pitchFamily="18" charset="0"/>
                <a:ea typeface="Calibri" panose="020F0502020204030204" pitchFamily="34" charset="0"/>
                <a:cs typeface="Times New Roman" panose="02020603050405020304" pitchFamily="18" charset="0"/>
              </a:rPr>
              <a:t>21 reach elements</a:t>
            </a:r>
          </a:p>
          <a:p>
            <a:pPr marL="285750" indent="-285750" algn="just">
              <a:spcBef>
                <a:spcPts val="300"/>
              </a:spcBef>
              <a:spcAft>
                <a:spcPts val="300"/>
              </a:spcAft>
              <a:buFont typeface="Wingdings" panose="05000000000000000000" pitchFamily="2" charset="2"/>
              <a:buChar char="Ø"/>
            </a:pPr>
            <a:r>
              <a:rPr lang="en-GB" sz="2200" dirty="0">
                <a:latin typeface="Times New Roman" panose="02020603050405020304" pitchFamily="18" charset="0"/>
                <a:ea typeface="Calibri" panose="020F0502020204030204" pitchFamily="34" charset="0"/>
                <a:cs typeface="Times New Roman" panose="02020603050405020304" pitchFamily="18" charset="0"/>
              </a:rPr>
              <a:t>21 junction elements</a:t>
            </a:r>
          </a:p>
        </p:txBody>
      </p:sp>
      <p:sp>
        <p:nvSpPr>
          <p:cNvPr id="11" name="Rectangle 10">
            <a:extLst>
              <a:ext uri="{FF2B5EF4-FFF2-40B4-BE49-F238E27FC236}">
                <a16:creationId xmlns:a16="http://schemas.microsoft.com/office/drawing/2014/main" id="{8D3D7112-9104-4DC0-B3E9-DD0FD6E6430C}"/>
              </a:ext>
            </a:extLst>
          </p:cNvPr>
          <p:cNvSpPr/>
          <p:nvPr/>
        </p:nvSpPr>
        <p:spPr>
          <a:xfrm>
            <a:off x="6368135" y="3978242"/>
            <a:ext cx="5524747" cy="430887"/>
          </a:xfrm>
          <a:prstGeom prst="rect">
            <a:avLst/>
          </a:prstGeom>
          <a:ln>
            <a:solidFill>
              <a:schemeClr val="bg1">
                <a:lumMod val="75000"/>
              </a:schemeClr>
            </a:solidFill>
          </a:ln>
        </p:spPr>
        <p:txBody>
          <a:bodyPr wrap="square">
            <a:spAutoFit/>
          </a:bodyPr>
          <a:lstStyle/>
          <a:p>
            <a:pPr algn="just">
              <a:spcBef>
                <a:spcPts val="300"/>
              </a:spcBef>
              <a:spcAft>
                <a:spcPts val="300"/>
              </a:spcAft>
            </a:pPr>
            <a:r>
              <a:rPr lang="en-GB" sz="2200" dirty="0">
                <a:latin typeface="Times New Roman" panose="02020603050405020304" pitchFamily="18" charset="0"/>
                <a:ea typeface="Calibri" panose="020F0502020204030204" pitchFamily="34" charset="0"/>
                <a:cs typeface="Times New Roman" panose="02020603050405020304" pitchFamily="18" charset="0"/>
              </a:rPr>
              <a:t>Junction Elements are not assigned parameters. </a:t>
            </a:r>
          </a:p>
        </p:txBody>
      </p:sp>
      <p:pic>
        <p:nvPicPr>
          <p:cNvPr id="3" name="Picture 2">
            <a:extLst>
              <a:ext uri="{FF2B5EF4-FFF2-40B4-BE49-F238E27FC236}">
                <a16:creationId xmlns:a16="http://schemas.microsoft.com/office/drawing/2014/main" id="{FB45B671-ABE1-4C74-87D7-79A37C7D01A0}"/>
              </a:ext>
            </a:extLst>
          </p:cNvPr>
          <p:cNvPicPr>
            <a:picLocks noChangeAspect="1"/>
          </p:cNvPicPr>
          <p:nvPr/>
        </p:nvPicPr>
        <p:blipFill>
          <a:blip r:embed="rId4"/>
          <a:stretch>
            <a:fillRect/>
          </a:stretch>
        </p:blipFill>
        <p:spPr>
          <a:xfrm>
            <a:off x="443901" y="3511520"/>
            <a:ext cx="2962117" cy="575903"/>
          </a:xfrm>
          <a:prstGeom prst="rect">
            <a:avLst/>
          </a:prstGeom>
        </p:spPr>
      </p:pic>
      <p:pic>
        <p:nvPicPr>
          <p:cNvPr id="12" name="Immagine 1">
            <a:extLst>
              <a:ext uri="{FF2B5EF4-FFF2-40B4-BE49-F238E27FC236}">
                <a16:creationId xmlns:a16="http://schemas.microsoft.com/office/drawing/2014/main" id="{EC66F1C7-6E00-4950-BF04-248D0646C697}"/>
              </a:ext>
            </a:extLst>
          </p:cNvPr>
          <p:cNvPicPr/>
          <p:nvPr/>
        </p:nvPicPr>
        <p:blipFill>
          <a:blip r:embed="rId5" cstate="screen">
            <a:extLst>
              <a:ext uri="{28A0092B-C50C-407E-A947-70E740481C1C}">
                <a14:useLocalDpi xmlns:a14="http://schemas.microsoft.com/office/drawing/2010/main"/>
              </a:ext>
            </a:extLst>
          </a:blip>
          <a:stretch>
            <a:fillRect/>
          </a:stretch>
        </p:blipFill>
        <p:spPr>
          <a:xfrm>
            <a:off x="443901" y="4250035"/>
            <a:ext cx="2962117" cy="2429510"/>
          </a:xfrm>
          <a:prstGeom prst="rect">
            <a:avLst/>
          </a:prstGeom>
          <a:ln>
            <a:solidFill>
              <a:schemeClr val="bg1">
                <a:lumMod val="75000"/>
              </a:schemeClr>
            </a:solidFill>
          </a:ln>
        </p:spPr>
      </p:pic>
      <p:sp>
        <p:nvSpPr>
          <p:cNvPr id="2" name="Rectangle 1">
            <a:extLst>
              <a:ext uri="{FF2B5EF4-FFF2-40B4-BE49-F238E27FC236}">
                <a16:creationId xmlns:a16="http://schemas.microsoft.com/office/drawing/2014/main" id="{7B3CE04D-62C6-4229-85A9-2179A0A9BCCE}"/>
              </a:ext>
            </a:extLst>
          </p:cNvPr>
          <p:cNvSpPr/>
          <p:nvPr/>
        </p:nvSpPr>
        <p:spPr>
          <a:xfrm>
            <a:off x="6371999" y="4575503"/>
            <a:ext cx="5506149" cy="2123658"/>
          </a:xfrm>
          <a:prstGeom prst="rect">
            <a:avLst/>
          </a:prstGeom>
          <a:ln>
            <a:solidFill>
              <a:schemeClr val="accent1"/>
            </a:solidFill>
          </a:ln>
        </p:spPr>
        <p:txBody>
          <a:bodyPr wrap="square">
            <a:spAutoFit/>
          </a:bodyPr>
          <a:lstStyle/>
          <a:p>
            <a:pPr algn="just"/>
            <a:r>
              <a:rPr lang="en-US" sz="2200" dirty="0">
                <a:latin typeface="Times New Roman" panose="02020603050405020304" pitchFamily="18" charset="0"/>
                <a:cs typeface="Times New Roman" panose="02020603050405020304" pitchFamily="18" charset="0"/>
              </a:rPr>
              <a:t>In the absence of historical streamflow data for model calibration and verification, a sensitivity analysis procedure was adopted to determine how variations on the values of these parameters (i.e. CN) could affect computed discharges (</a:t>
            </a:r>
            <a:r>
              <a:rPr lang="en-US" sz="2200" b="1" dirty="0">
                <a:latin typeface="Times New Roman" panose="02020603050405020304" pitchFamily="18" charset="0"/>
                <a:cs typeface="Times New Roman" panose="02020603050405020304" pitchFamily="18" charset="0"/>
              </a:rPr>
              <a:t>Mott MacDonald, 2006</a:t>
            </a:r>
            <a:r>
              <a:rPr lang="en-US" sz="2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980935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marL="0" marR="0" lvl="0" indent="0" algn="l" defTabSz="914400" rtl="0" eaLnBrk="1" fontAlgn="auto" latinLnBrk="0" hangingPunct="1">
              <a:lnSpc>
                <a:spcPts val="4700"/>
              </a:lnSpc>
              <a:spcBef>
                <a:spcPct val="0"/>
              </a:spcBef>
              <a:spcAft>
                <a:spcPts val="0"/>
              </a:spcAft>
              <a:buClrTx/>
              <a:buSzTx/>
              <a:buFontTx/>
              <a:buNone/>
              <a:tabLst/>
              <a:defRPr/>
            </a:pPr>
            <a:r>
              <a:rPr lang="en-GB" dirty="0">
                <a:solidFill>
                  <a:srgbClr val="06587C"/>
                </a:solidFill>
              </a:rPr>
              <a:t>Flood Model Development</a:t>
            </a:r>
            <a:endParaRPr kumimoji="0" lang="en-GB" sz="5400" b="0" i="0" u="none" strike="noStrike" kern="1200" cap="none" spc="-150" normalizeH="0" baseline="0" noProof="0" dirty="0">
              <a:ln>
                <a:noFill/>
              </a:ln>
              <a:solidFill>
                <a:srgbClr val="06587C"/>
              </a:solidFill>
              <a:effectLst/>
              <a:uLnTx/>
              <a:uFillTx/>
              <a:latin typeface="Tw Cen MT Condensed" panose="020B0606020104020203" pitchFamily="34" charset="77"/>
              <a:ea typeface="+mj-ea"/>
              <a:cs typeface="+mj-cs"/>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sp>
        <p:nvSpPr>
          <p:cNvPr id="2" name="Rectangle 1">
            <a:extLst>
              <a:ext uri="{FF2B5EF4-FFF2-40B4-BE49-F238E27FC236}">
                <a16:creationId xmlns:a16="http://schemas.microsoft.com/office/drawing/2014/main" id="{3C8060A3-5854-4164-A415-1935213B35D8}"/>
              </a:ext>
            </a:extLst>
          </p:cNvPr>
          <p:cNvSpPr/>
          <p:nvPr/>
        </p:nvSpPr>
        <p:spPr>
          <a:xfrm>
            <a:off x="7737853" y="1785513"/>
            <a:ext cx="4353058" cy="2793072"/>
          </a:xfrm>
          <a:prstGeom prst="rect">
            <a:avLst/>
          </a:prstGeom>
        </p:spPr>
        <p:txBody>
          <a:bodyPr wrap="square">
            <a:spAutoFit/>
          </a:bodyPr>
          <a:lstStyle/>
          <a:p>
            <a:pPr>
              <a:spcBef>
                <a:spcPts val="600"/>
              </a:spcBef>
              <a:spcAft>
                <a:spcPts val="600"/>
              </a:spcAft>
            </a:pPr>
            <a:r>
              <a:rPr lang="en-GB" b="1" dirty="0">
                <a:latin typeface="Times New Roman" panose="02020603050405020304" pitchFamily="18" charset="0"/>
                <a:ea typeface="Calibri" panose="020F0502020204030204" pitchFamily="34" charset="0"/>
                <a:cs typeface="Times New Roman" panose="02020603050405020304" pitchFamily="18" charset="0"/>
              </a:rPr>
              <a:t>Hydraulic Structures</a:t>
            </a:r>
          </a:p>
          <a:p>
            <a:pPr marL="342900" indent="-342900" algn="just">
              <a:spcBef>
                <a:spcPts val="300"/>
              </a:spcBef>
              <a:spcAft>
                <a:spcPts val="300"/>
              </a:spcAft>
              <a:buFont typeface="Wingdings" panose="05000000000000000000" pitchFamily="2" charset="2"/>
              <a:buChar char="Ø"/>
            </a:pPr>
            <a:r>
              <a:rPr lang="en-GB" sz="2000" dirty="0">
                <a:latin typeface="Times New Roman" panose="02020603050405020304" pitchFamily="18" charset="0"/>
                <a:ea typeface="Calibri" panose="020F0502020204030204" pitchFamily="34" charset="0"/>
                <a:cs typeface="Times New Roman" panose="02020603050405020304" pitchFamily="18" charset="0"/>
              </a:rPr>
              <a:t>Achimota Forest Road Crossing</a:t>
            </a:r>
          </a:p>
          <a:p>
            <a:pPr marL="342900" indent="-342900" algn="just">
              <a:spcBef>
                <a:spcPts val="300"/>
              </a:spcBef>
              <a:spcAft>
                <a:spcPts val="300"/>
              </a:spcAft>
              <a:buFont typeface="Wingdings" panose="05000000000000000000" pitchFamily="2" charset="2"/>
              <a:buChar char="Ø"/>
            </a:pPr>
            <a:r>
              <a:rPr lang="en-GB" sz="2000" dirty="0">
                <a:latin typeface="Times New Roman" panose="02020603050405020304" pitchFamily="18" charset="0"/>
                <a:ea typeface="Calibri" panose="020F0502020204030204" pitchFamily="34" charset="0"/>
                <a:cs typeface="Times New Roman" panose="02020603050405020304" pitchFamily="18" charset="0"/>
              </a:rPr>
              <a:t>Dome Pillar 2 Road Crossing</a:t>
            </a:r>
          </a:p>
          <a:p>
            <a:pPr marL="342900" indent="-342900" algn="just">
              <a:spcBef>
                <a:spcPts val="300"/>
              </a:spcBef>
              <a:spcAft>
                <a:spcPts val="300"/>
              </a:spcAft>
              <a:buFont typeface="Wingdings" panose="05000000000000000000" pitchFamily="2" charset="2"/>
              <a:buChar char="Ø"/>
            </a:pPr>
            <a:r>
              <a:rPr lang="en-GB" sz="2000" dirty="0">
                <a:latin typeface="Times New Roman" panose="02020603050405020304" pitchFamily="18" charset="0"/>
                <a:ea typeface="Calibri" panose="020F0502020204030204" pitchFamily="34" charset="0"/>
                <a:cs typeface="Times New Roman" panose="02020603050405020304" pitchFamily="18" charset="0"/>
              </a:rPr>
              <a:t>G. Bush Motorway Crossing</a:t>
            </a:r>
          </a:p>
          <a:p>
            <a:pPr marL="342900" indent="-342900" algn="just">
              <a:spcBef>
                <a:spcPts val="300"/>
              </a:spcBef>
              <a:spcAft>
                <a:spcPts val="300"/>
              </a:spcAft>
              <a:buFont typeface="Wingdings" panose="05000000000000000000" pitchFamily="2" charset="2"/>
              <a:buChar char="Ø"/>
            </a:pPr>
            <a:r>
              <a:rPr lang="en-GB" sz="2000" dirty="0">
                <a:latin typeface="Times New Roman" panose="02020603050405020304" pitchFamily="18" charset="0"/>
                <a:ea typeface="Calibri" panose="020F0502020204030204" pitchFamily="34" charset="0"/>
                <a:cs typeface="Times New Roman" panose="02020603050405020304" pitchFamily="18" charset="0"/>
              </a:rPr>
              <a:t>Ring Road Central Crossing</a:t>
            </a:r>
          </a:p>
          <a:p>
            <a:pPr marL="342900" indent="-342900" algn="just">
              <a:spcBef>
                <a:spcPts val="300"/>
              </a:spcBef>
              <a:spcAft>
                <a:spcPts val="300"/>
              </a:spcAft>
              <a:buFont typeface="Wingdings" panose="05000000000000000000" pitchFamily="2" charset="2"/>
              <a:buChar char="Ø"/>
            </a:pPr>
            <a:r>
              <a:rPr lang="en-GB" sz="2000" dirty="0" err="1">
                <a:latin typeface="Times New Roman" panose="02020603050405020304" pitchFamily="18" charset="0"/>
                <a:ea typeface="Calibri" panose="020F0502020204030204" pitchFamily="34" charset="0"/>
                <a:cs typeface="Times New Roman" panose="02020603050405020304" pitchFamily="18" charset="0"/>
              </a:rPr>
              <a:t>Odawna</a:t>
            </a:r>
            <a:r>
              <a:rPr lang="en-GB" sz="2000" dirty="0">
                <a:latin typeface="Times New Roman" panose="02020603050405020304" pitchFamily="18" charset="0"/>
                <a:ea typeface="Calibri" panose="020F0502020204030204" pitchFamily="34" charset="0"/>
                <a:cs typeface="Times New Roman" panose="02020603050405020304" pitchFamily="18" charset="0"/>
              </a:rPr>
              <a:t> Railway Bridge Crossing</a:t>
            </a:r>
          </a:p>
          <a:p>
            <a:pPr marL="342900" indent="-342900" algn="just">
              <a:spcBef>
                <a:spcPts val="300"/>
              </a:spcBef>
              <a:spcAft>
                <a:spcPts val="300"/>
              </a:spcAft>
              <a:buFont typeface="Wingdings" panose="05000000000000000000" pitchFamily="2" charset="2"/>
              <a:buChar char="Ø"/>
            </a:pPr>
            <a:r>
              <a:rPr lang="en-GB" sz="2000" dirty="0">
                <a:latin typeface="Times New Roman" panose="02020603050405020304" pitchFamily="18" charset="0"/>
                <a:ea typeface="Calibri" panose="020F0502020204030204" pitchFamily="34" charset="0"/>
                <a:cs typeface="Times New Roman" panose="02020603050405020304" pitchFamily="18" charset="0"/>
              </a:rPr>
              <a:t>Graphic Road Crossing</a:t>
            </a:r>
          </a:p>
        </p:txBody>
      </p:sp>
      <p:sp>
        <p:nvSpPr>
          <p:cNvPr id="7" name="Rectangle 6">
            <a:extLst>
              <a:ext uri="{FF2B5EF4-FFF2-40B4-BE49-F238E27FC236}">
                <a16:creationId xmlns:a16="http://schemas.microsoft.com/office/drawing/2014/main" id="{694DF556-1DFC-4B4E-AC0D-82A30CF31D44}"/>
              </a:ext>
            </a:extLst>
          </p:cNvPr>
          <p:cNvSpPr/>
          <p:nvPr/>
        </p:nvSpPr>
        <p:spPr>
          <a:xfrm>
            <a:off x="406613" y="1916477"/>
            <a:ext cx="3420320" cy="2939266"/>
          </a:xfrm>
          <a:prstGeom prst="rect">
            <a:avLst/>
          </a:prstGeom>
        </p:spPr>
        <p:txBody>
          <a:bodyPr wrap="square">
            <a:spAutoFit/>
          </a:bodyPr>
          <a:lstStyle/>
          <a:p>
            <a:pPr>
              <a:spcBef>
                <a:spcPts val="600"/>
              </a:spcBef>
              <a:spcAft>
                <a:spcPts val="1200"/>
              </a:spcAft>
            </a:pPr>
            <a:r>
              <a:rPr lang="en-GB" b="1" dirty="0">
                <a:latin typeface="Times New Roman" panose="02020603050405020304" pitchFamily="18" charset="0"/>
                <a:ea typeface="Calibri" panose="020F0502020204030204" pitchFamily="34" charset="0"/>
                <a:cs typeface="Times New Roman" panose="02020603050405020304" pitchFamily="18" charset="0"/>
              </a:rPr>
              <a:t>Drainage Channels</a:t>
            </a:r>
            <a:endParaRPr lang="en-GB"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Bef>
                <a:spcPts val="600"/>
              </a:spcBef>
              <a:spcAft>
                <a:spcPts val="900"/>
              </a:spcAft>
              <a:buFont typeface="Wingdings" panose="05000000000000000000" pitchFamily="2" charset="2"/>
              <a:buChar char="Ø"/>
            </a:pPr>
            <a:r>
              <a:rPr lang="en-GH" sz="2000" dirty="0"/>
              <a:t> </a:t>
            </a:r>
            <a:r>
              <a:rPr lang="en-GB" sz="2000" dirty="0">
                <a:latin typeface="Times New Roman" panose="02020603050405020304" pitchFamily="18" charset="0"/>
                <a:ea typeface="Calibri" panose="020F0502020204030204" pitchFamily="34" charset="0"/>
                <a:cs typeface="Times New Roman" panose="02020603050405020304" pitchFamily="18" charset="0"/>
              </a:rPr>
              <a:t>Odaw River</a:t>
            </a:r>
          </a:p>
          <a:p>
            <a:pPr marL="285750" indent="-285750" algn="just">
              <a:spcBef>
                <a:spcPts val="600"/>
              </a:spcBef>
              <a:spcAft>
                <a:spcPts val="900"/>
              </a:spcAft>
              <a:buFont typeface="Wingdings" panose="05000000000000000000" pitchFamily="2" charset="2"/>
              <a:buChar char="Ø"/>
            </a:pPr>
            <a:r>
              <a:rPr lang="en-GB" sz="2000" dirty="0" err="1">
                <a:latin typeface="Times New Roman" panose="02020603050405020304" pitchFamily="18" charset="0"/>
                <a:ea typeface="Calibri" panose="020F0502020204030204" pitchFamily="34" charset="0"/>
                <a:cs typeface="Times New Roman" panose="02020603050405020304" pitchFamily="18" charset="0"/>
              </a:rPr>
              <a:t>Mususku</a:t>
            </a:r>
            <a:r>
              <a:rPr lang="en-GB" sz="2000" dirty="0">
                <a:latin typeface="Times New Roman" panose="02020603050405020304" pitchFamily="18" charset="0"/>
                <a:ea typeface="Calibri" panose="020F0502020204030204" pitchFamily="34" charset="0"/>
                <a:cs typeface="Times New Roman" panose="02020603050405020304" pitchFamily="18" charset="0"/>
              </a:rPr>
              <a:t> drain</a:t>
            </a:r>
          </a:p>
          <a:p>
            <a:pPr marL="285750" indent="-285750" algn="just">
              <a:spcBef>
                <a:spcPts val="600"/>
              </a:spcBef>
              <a:spcAft>
                <a:spcPts val="900"/>
              </a:spcAft>
              <a:buFont typeface="Wingdings" panose="05000000000000000000" pitchFamily="2" charset="2"/>
              <a:buChar char="Ø"/>
            </a:pPr>
            <a:r>
              <a:rPr lang="en-GB" sz="2000" dirty="0" err="1">
                <a:latin typeface="Times New Roman" panose="02020603050405020304" pitchFamily="18" charset="0"/>
                <a:ea typeface="Calibri" panose="020F0502020204030204" pitchFamily="34" charset="0"/>
                <a:cs typeface="Times New Roman" panose="02020603050405020304" pitchFamily="18" charset="0"/>
              </a:rPr>
              <a:t>Onyasia</a:t>
            </a:r>
            <a:r>
              <a:rPr lang="en-GB" sz="2000" dirty="0">
                <a:latin typeface="Times New Roman" panose="02020603050405020304" pitchFamily="18" charset="0"/>
                <a:ea typeface="Calibri" panose="020F0502020204030204" pitchFamily="34" charset="0"/>
                <a:cs typeface="Times New Roman" panose="02020603050405020304" pitchFamily="18" charset="0"/>
              </a:rPr>
              <a:t> drain</a:t>
            </a:r>
          </a:p>
          <a:p>
            <a:pPr marL="285750" indent="-285750" algn="just">
              <a:spcBef>
                <a:spcPts val="600"/>
              </a:spcBef>
              <a:spcAft>
                <a:spcPts val="900"/>
              </a:spcAft>
              <a:buFont typeface="Wingdings" panose="05000000000000000000" pitchFamily="2" charset="2"/>
              <a:buChar char="Ø"/>
            </a:pPr>
            <a:r>
              <a:rPr lang="en-GB" sz="2000" dirty="0" err="1">
                <a:latin typeface="Times New Roman" panose="02020603050405020304" pitchFamily="18" charset="0"/>
                <a:ea typeface="Calibri" panose="020F0502020204030204" pitchFamily="34" charset="0"/>
                <a:cs typeface="Times New Roman" panose="02020603050405020304" pitchFamily="18" charset="0"/>
              </a:rPr>
              <a:t>Nima</a:t>
            </a:r>
            <a:r>
              <a:rPr lang="en-GB" sz="2000" dirty="0">
                <a:latin typeface="Times New Roman" panose="02020603050405020304" pitchFamily="18" charset="0"/>
                <a:ea typeface="Calibri" panose="020F0502020204030204" pitchFamily="34" charset="0"/>
                <a:cs typeface="Times New Roman" panose="02020603050405020304" pitchFamily="18" charset="0"/>
              </a:rPr>
              <a:t> drain</a:t>
            </a:r>
          </a:p>
          <a:p>
            <a:pPr marL="285750" indent="-285750" algn="just">
              <a:spcBef>
                <a:spcPts val="600"/>
              </a:spcBef>
              <a:spcAft>
                <a:spcPts val="900"/>
              </a:spcAft>
              <a:buFont typeface="Wingdings" panose="05000000000000000000" pitchFamily="2" charset="2"/>
              <a:buChar char="Ø"/>
            </a:pPr>
            <a:r>
              <a:rPr lang="en-GB" sz="2000" dirty="0">
                <a:latin typeface="Times New Roman" panose="02020603050405020304" pitchFamily="18" charset="0"/>
                <a:ea typeface="Calibri" panose="020F0502020204030204" pitchFamily="34" charset="0"/>
                <a:cs typeface="Times New Roman" panose="02020603050405020304" pitchFamily="18" charset="0"/>
              </a:rPr>
              <a:t> South Kaneshie drain</a:t>
            </a:r>
          </a:p>
        </p:txBody>
      </p:sp>
      <p:sp>
        <p:nvSpPr>
          <p:cNvPr id="6" name="TextBox 5">
            <a:extLst>
              <a:ext uri="{FF2B5EF4-FFF2-40B4-BE49-F238E27FC236}">
                <a16:creationId xmlns:a16="http://schemas.microsoft.com/office/drawing/2014/main" id="{65B00CFD-09DA-4A58-9AF3-25EC201E5110}"/>
              </a:ext>
            </a:extLst>
          </p:cNvPr>
          <p:cNvSpPr txBox="1"/>
          <p:nvPr/>
        </p:nvSpPr>
        <p:spPr>
          <a:xfrm>
            <a:off x="443901" y="1299229"/>
            <a:ext cx="10590305"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1D Hydraulic Modelling with HEC-RAS </a:t>
            </a:r>
            <a:r>
              <a:rPr lang="en-GB" sz="2400" b="1" dirty="0">
                <a:solidFill>
                  <a:srgbClr val="FF0000"/>
                </a:solidFill>
                <a:latin typeface="Arial Nova" panose="020B0504020202020204" pitchFamily="34" charset="0"/>
                <a:cs typeface="Aharoni" pitchFamily="2" charset="-79"/>
              </a:rPr>
              <a:t> </a:t>
            </a:r>
            <a:endParaRPr lang="en-GB" sz="2400" b="1" kern="0" dirty="0">
              <a:solidFill>
                <a:srgbClr val="FF0000"/>
              </a:solidFill>
              <a:latin typeface="Tw Cen MT" panose="020B0602020104020603" pitchFamily="34" charset="77"/>
            </a:endParaRPr>
          </a:p>
          <a:p>
            <a:endParaRPr lang="en-GB" sz="1600" b="1" kern="0" dirty="0">
              <a:latin typeface="Tw Cen MT" panose="020B0602020104020603" pitchFamily="34" charset="77"/>
            </a:endParaRPr>
          </a:p>
        </p:txBody>
      </p:sp>
      <p:pic>
        <p:nvPicPr>
          <p:cNvPr id="3" name="Picture 2">
            <a:extLst>
              <a:ext uri="{FF2B5EF4-FFF2-40B4-BE49-F238E27FC236}">
                <a16:creationId xmlns:a16="http://schemas.microsoft.com/office/drawing/2014/main" id="{736CEF68-EC8E-4E8B-8B22-54A8979F986C}"/>
              </a:ext>
            </a:extLst>
          </p:cNvPr>
          <p:cNvPicPr>
            <a:picLocks noChangeAspect="1"/>
          </p:cNvPicPr>
          <p:nvPr/>
        </p:nvPicPr>
        <p:blipFill>
          <a:blip r:embed="rId3"/>
          <a:stretch>
            <a:fillRect/>
          </a:stretch>
        </p:blipFill>
        <p:spPr>
          <a:xfrm>
            <a:off x="4083352" y="1793089"/>
            <a:ext cx="3490006" cy="4867018"/>
          </a:xfrm>
          <a:prstGeom prst="rect">
            <a:avLst/>
          </a:prstGeom>
          <a:solidFill>
            <a:schemeClr val="bg1"/>
          </a:solidFill>
          <a:ln w="15875">
            <a:solidFill>
              <a:schemeClr val="bg1">
                <a:lumMod val="85000"/>
              </a:schemeClr>
            </a:solidFill>
          </a:ln>
        </p:spPr>
      </p:pic>
      <p:sp>
        <p:nvSpPr>
          <p:cNvPr id="8" name="Rectangle 7">
            <a:extLst>
              <a:ext uri="{FF2B5EF4-FFF2-40B4-BE49-F238E27FC236}">
                <a16:creationId xmlns:a16="http://schemas.microsoft.com/office/drawing/2014/main" id="{96DCFFE9-99B9-4E2B-BD05-C061E5743965}"/>
              </a:ext>
            </a:extLst>
          </p:cNvPr>
          <p:cNvSpPr/>
          <p:nvPr/>
        </p:nvSpPr>
        <p:spPr>
          <a:xfrm>
            <a:off x="489863" y="5122094"/>
            <a:ext cx="3383032" cy="1400383"/>
          </a:xfrm>
          <a:prstGeom prst="rect">
            <a:avLst/>
          </a:prstGeom>
          <a:ln>
            <a:solidFill>
              <a:schemeClr val="bg1">
                <a:lumMod val="75000"/>
              </a:schemeClr>
            </a:solidFill>
          </a:ln>
        </p:spPr>
        <p:txBody>
          <a:bodyPr wrap="square">
            <a:spAutoFit/>
          </a:bodyPr>
          <a:lstStyle/>
          <a:p>
            <a:pPr algn="just">
              <a:spcBef>
                <a:spcPts val="300"/>
              </a:spcBef>
              <a:spcAft>
                <a:spcPts val="300"/>
              </a:spcAft>
            </a:pPr>
            <a:r>
              <a:rPr lang="en-GB" sz="2000" dirty="0">
                <a:latin typeface="Times New Roman" panose="02020603050405020304" pitchFamily="18" charset="0"/>
                <a:ea typeface="Calibri" panose="020F0502020204030204" pitchFamily="34" charset="0"/>
                <a:cs typeface="Times New Roman" panose="02020603050405020304" pitchFamily="18" charset="0"/>
              </a:rPr>
              <a:t>The selected tributaries have very high incidence of observed flooding.</a:t>
            </a:r>
          </a:p>
          <a:p>
            <a:pPr algn="just">
              <a:spcBef>
                <a:spcPts val="300"/>
              </a:spcBef>
              <a:spcAft>
                <a:spcPts val="300"/>
              </a:spcAft>
            </a:pPr>
            <a:r>
              <a:rPr lang="en-GB" sz="2000" dirty="0">
                <a:latin typeface="Times New Roman" panose="02020603050405020304" pitchFamily="18" charset="0"/>
                <a:ea typeface="Calibri" panose="020F0502020204030204" pitchFamily="34" charset="0"/>
                <a:cs typeface="Times New Roman" panose="02020603050405020304" pitchFamily="18" charset="0"/>
              </a:rPr>
              <a:t>Location of retention ponds</a:t>
            </a:r>
          </a:p>
        </p:txBody>
      </p:sp>
      <p:sp>
        <p:nvSpPr>
          <p:cNvPr id="11" name="Rectangle 10">
            <a:extLst>
              <a:ext uri="{FF2B5EF4-FFF2-40B4-BE49-F238E27FC236}">
                <a16:creationId xmlns:a16="http://schemas.microsoft.com/office/drawing/2014/main" id="{B1880302-E3C9-4854-A1D6-AE8118A585E7}"/>
              </a:ext>
            </a:extLst>
          </p:cNvPr>
          <p:cNvSpPr/>
          <p:nvPr/>
        </p:nvSpPr>
        <p:spPr>
          <a:xfrm>
            <a:off x="7783815" y="4578585"/>
            <a:ext cx="4261134" cy="2323713"/>
          </a:xfrm>
          <a:prstGeom prst="rect">
            <a:avLst/>
          </a:prstGeom>
          <a:ln>
            <a:solidFill>
              <a:schemeClr val="bg1">
                <a:lumMod val="75000"/>
              </a:schemeClr>
            </a:solidFill>
          </a:ln>
        </p:spPr>
        <p:txBody>
          <a:bodyPr wrap="square">
            <a:spAutoFit/>
          </a:bodyPr>
          <a:lstStyle/>
          <a:p>
            <a:pPr algn="just">
              <a:spcBef>
                <a:spcPts val="300"/>
              </a:spcBef>
              <a:spcAft>
                <a:spcPts val="300"/>
              </a:spcAft>
            </a:pPr>
            <a:r>
              <a:rPr lang="en-US" sz="2000" dirty="0">
                <a:latin typeface="Times New Roman" panose="02020603050405020304" pitchFamily="18" charset="0"/>
                <a:cs typeface="Times New Roman" panose="02020603050405020304" pitchFamily="18" charset="0"/>
              </a:rPr>
              <a:t>Based on literature a range of expected parameter values was determined applicable based on the peculiar catchment characteristics. </a:t>
            </a:r>
          </a:p>
          <a:p>
            <a:pPr algn="just">
              <a:spcAft>
                <a:spcPts val="300"/>
              </a:spcAft>
            </a:pPr>
            <a:r>
              <a:rPr lang="en-US" sz="2000" dirty="0">
                <a:latin typeface="Times New Roman" panose="02020603050405020304" pitchFamily="18" charset="0"/>
                <a:cs typeface="Times New Roman" panose="02020603050405020304" pitchFamily="18" charset="0"/>
              </a:rPr>
              <a:t>By using an iterative process, the final calibrated model values were determined (</a:t>
            </a:r>
            <a:r>
              <a:rPr lang="en-US" sz="2000" b="1" dirty="0">
                <a:latin typeface="Times New Roman" panose="02020603050405020304" pitchFamily="18" charset="0"/>
                <a:cs typeface="Times New Roman" panose="02020603050405020304" pitchFamily="18" charset="0"/>
              </a:rPr>
              <a:t>ARS </a:t>
            </a:r>
            <a:r>
              <a:rPr lang="en-US" sz="2000" b="1" dirty="0" err="1">
                <a:latin typeface="Times New Roman" panose="02020603050405020304" pitchFamily="18" charset="0"/>
                <a:cs typeface="Times New Roman" panose="02020603050405020304" pitchFamily="18" charset="0"/>
              </a:rPr>
              <a:t>Progetti</a:t>
            </a:r>
            <a:r>
              <a:rPr lang="en-US" sz="2000" b="1" dirty="0">
                <a:latin typeface="Times New Roman" panose="02020603050405020304" pitchFamily="18" charset="0"/>
                <a:cs typeface="Times New Roman" panose="02020603050405020304" pitchFamily="18" charset="0"/>
              </a:rPr>
              <a:t>, 2021</a:t>
            </a:r>
            <a:r>
              <a:rPr lang="en-US" sz="2000"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13036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marL="0" marR="0" lvl="0" indent="0" algn="l" defTabSz="914400" rtl="0" eaLnBrk="1" fontAlgn="auto" latinLnBrk="0" hangingPunct="1">
              <a:lnSpc>
                <a:spcPts val="4700"/>
              </a:lnSpc>
              <a:spcBef>
                <a:spcPct val="0"/>
              </a:spcBef>
              <a:spcAft>
                <a:spcPts val="0"/>
              </a:spcAft>
              <a:buClrTx/>
              <a:buSzTx/>
              <a:buFontTx/>
              <a:buNone/>
              <a:tabLst/>
              <a:defRPr/>
            </a:pPr>
            <a:r>
              <a:rPr lang="en-GB" dirty="0">
                <a:solidFill>
                  <a:srgbClr val="06587C"/>
                </a:solidFill>
              </a:rPr>
              <a:t>Flood Model Development</a:t>
            </a:r>
            <a:endParaRPr kumimoji="0" lang="en-GB" sz="5400" b="0" i="0" u="none" strike="noStrike" kern="1200" cap="none" spc="-150" normalizeH="0" baseline="0" noProof="0" dirty="0">
              <a:ln>
                <a:noFill/>
              </a:ln>
              <a:solidFill>
                <a:srgbClr val="06587C"/>
              </a:solidFill>
              <a:effectLst/>
              <a:uLnTx/>
              <a:uFillTx/>
              <a:latin typeface="Tw Cen MT Condensed" panose="020B0606020104020203" pitchFamily="34" charset="77"/>
              <a:ea typeface="+mj-ea"/>
              <a:cs typeface="+mj-cs"/>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sp>
        <p:nvSpPr>
          <p:cNvPr id="6" name="TextBox 5">
            <a:extLst>
              <a:ext uri="{FF2B5EF4-FFF2-40B4-BE49-F238E27FC236}">
                <a16:creationId xmlns:a16="http://schemas.microsoft.com/office/drawing/2014/main" id="{65B00CFD-09DA-4A58-9AF3-25EC201E5110}"/>
              </a:ext>
            </a:extLst>
          </p:cNvPr>
          <p:cNvSpPr txBox="1"/>
          <p:nvPr/>
        </p:nvSpPr>
        <p:spPr>
          <a:xfrm>
            <a:off x="443901" y="1271093"/>
            <a:ext cx="10590305"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2D Hydraulic Modelling with HEC-RAS </a:t>
            </a:r>
            <a:r>
              <a:rPr lang="en-GB" sz="2400" b="1" dirty="0">
                <a:solidFill>
                  <a:srgbClr val="FF0000"/>
                </a:solidFill>
                <a:latin typeface="Arial Nova" panose="020B0504020202020204" pitchFamily="34" charset="0"/>
                <a:cs typeface="Aharoni" pitchFamily="2" charset="-79"/>
              </a:rPr>
              <a:t> </a:t>
            </a:r>
            <a:endParaRPr lang="en-GB" sz="2400" b="1" kern="0" dirty="0">
              <a:solidFill>
                <a:srgbClr val="FF0000"/>
              </a:solidFill>
              <a:latin typeface="Tw Cen MT" panose="020B0602020104020603" pitchFamily="34" charset="77"/>
            </a:endParaRPr>
          </a:p>
          <a:p>
            <a:endParaRPr lang="en-GB" sz="1600" b="1" kern="0" dirty="0">
              <a:latin typeface="Tw Cen MT" panose="020B0602020104020603" pitchFamily="34" charset="77"/>
            </a:endParaRPr>
          </a:p>
        </p:txBody>
      </p:sp>
      <p:pic>
        <p:nvPicPr>
          <p:cNvPr id="9" name="Picture 8">
            <a:extLst>
              <a:ext uri="{FF2B5EF4-FFF2-40B4-BE49-F238E27FC236}">
                <a16:creationId xmlns:a16="http://schemas.microsoft.com/office/drawing/2014/main" id="{C6773464-0FA5-4D9B-8586-8B0A104EE329}"/>
              </a:ext>
            </a:extLst>
          </p:cNvPr>
          <p:cNvPicPr/>
          <p:nvPr/>
        </p:nvPicPr>
        <p:blipFill>
          <a:blip r:embed="rId3"/>
          <a:stretch>
            <a:fillRect/>
          </a:stretch>
        </p:blipFill>
        <p:spPr>
          <a:xfrm>
            <a:off x="443901" y="1983406"/>
            <a:ext cx="2420251" cy="4658508"/>
          </a:xfrm>
          <a:prstGeom prst="rect">
            <a:avLst/>
          </a:prstGeom>
          <a:ln>
            <a:solidFill>
              <a:schemeClr val="bg1">
                <a:lumMod val="85000"/>
              </a:schemeClr>
            </a:solidFill>
          </a:ln>
        </p:spPr>
      </p:pic>
      <p:sp>
        <p:nvSpPr>
          <p:cNvPr id="8" name="Rectangle 7">
            <a:extLst>
              <a:ext uri="{FF2B5EF4-FFF2-40B4-BE49-F238E27FC236}">
                <a16:creationId xmlns:a16="http://schemas.microsoft.com/office/drawing/2014/main" id="{80FB687A-A161-4C29-AD46-DB86887AF90D}"/>
              </a:ext>
            </a:extLst>
          </p:cNvPr>
          <p:cNvSpPr/>
          <p:nvPr/>
        </p:nvSpPr>
        <p:spPr>
          <a:xfrm>
            <a:off x="3248166" y="1983406"/>
            <a:ext cx="8175010" cy="1015663"/>
          </a:xfrm>
          <a:prstGeom prst="rect">
            <a:avLst/>
          </a:prstGeom>
        </p:spPr>
        <p:txBody>
          <a:bodyPr wrap="square">
            <a:spAutoFit/>
          </a:bodyPr>
          <a:lstStyle/>
          <a:p>
            <a:pPr algn="just"/>
            <a:r>
              <a:rPr lang="en-US" sz="2000" dirty="0"/>
              <a:t>The 2D model is used to compare the flooded areas in the current and design scenarios and also determine the residual risk </a:t>
            </a:r>
            <a:r>
              <a:rPr lang="en-US" sz="2000" i="1" dirty="0">
                <a:solidFill>
                  <a:srgbClr val="0070C0"/>
                </a:solidFill>
              </a:rPr>
              <a:t>(Impact of proposed flood risk mitigation measures</a:t>
            </a:r>
            <a:r>
              <a:rPr lang="en-US" sz="2000" dirty="0"/>
              <a:t>). </a:t>
            </a:r>
          </a:p>
        </p:txBody>
      </p:sp>
      <p:sp>
        <p:nvSpPr>
          <p:cNvPr id="2" name="Rectangle 1">
            <a:extLst>
              <a:ext uri="{FF2B5EF4-FFF2-40B4-BE49-F238E27FC236}">
                <a16:creationId xmlns:a16="http://schemas.microsoft.com/office/drawing/2014/main" id="{AA97545B-F1F6-4169-B05B-58C425E89606}"/>
              </a:ext>
            </a:extLst>
          </p:cNvPr>
          <p:cNvSpPr/>
          <p:nvPr/>
        </p:nvSpPr>
        <p:spPr>
          <a:xfrm>
            <a:off x="3248166" y="3016101"/>
            <a:ext cx="8256895" cy="3683060"/>
          </a:xfrm>
          <a:prstGeom prst="rect">
            <a:avLst/>
          </a:prstGeom>
        </p:spPr>
        <p:txBody>
          <a:bodyPr wrap="square">
            <a:spAutoFit/>
          </a:bodyPr>
          <a:lstStyle/>
          <a:p>
            <a:pPr algn="just">
              <a:spcBef>
                <a:spcPts val="400"/>
              </a:spcBef>
              <a:spcAft>
                <a:spcPts val="400"/>
              </a:spcAft>
            </a:pPr>
            <a:r>
              <a:rPr lang="en-US" sz="2000" dirty="0"/>
              <a:t>The geometry of the 2D model covers the area from the Atomic to the sea. </a:t>
            </a:r>
          </a:p>
          <a:p>
            <a:pPr algn="just">
              <a:spcBef>
                <a:spcPts val="400"/>
              </a:spcBef>
              <a:spcAft>
                <a:spcPts val="400"/>
              </a:spcAft>
            </a:pPr>
            <a:r>
              <a:rPr lang="en-US" sz="2000" dirty="0"/>
              <a:t>The computation mesh is made of 112,000 cells (15x15 meters maximum).</a:t>
            </a:r>
          </a:p>
          <a:p>
            <a:pPr algn="just">
              <a:spcBef>
                <a:spcPts val="400"/>
              </a:spcBef>
              <a:spcAft>
                <a:spcPts val="400"/>
              </a:spcAft>
            </a:pPr>
            <a:r>
              <a:rPr lang="en-US" sz="2000" dirty="0" err="1"/>
              <a:t>Breaklines</a:t>
            </a:r>
            <a:r>
              <a:rPr lang="en-US" sz="2000" dirty="0"/>
              <a:t> were used to detail the mesh (i.e. along the river, the embankments and morphological discontinuities). </a:t>
            </a:r>
          </a:p>
          <a:p>
            <a:pPr algn="just">
              <a:spcBef>
                <a:spcPts val="400"/>
              </a:spcBef>
              <a:spcAft>
                <a:spcPts val="400"/>
              </a:spcAft>
            </a:pPr>
            <a:r>
              <a:rPr lang="en-US" sz="2000" dirty="0"/>
              <a:t>Specific elements (2D connections) were used to describe the most significant hydraulic structures. </a:t>
            </a:r>
          </a:p>
          <a:p>
            <a:pPr algn="just">
              <a:spcBef>
                <a:spcPts val="400"/>
              </a:spcBef>
              <a:spcAft>
                <a:spcPts val="400"/>
              </a:spcAft>
            </a:pPr>
            <a:r>
              <a:rPr lang="en-US" sz="2000" dirty="0"/>
              <a:t>A roughness map was created to consider different values to be assigned at the area characterized by river/vegetation/buildings etc.</a:t>
            </a:r>
          </a:p>
          <a:p>
            <a:pPr algn="just">
              <a:spcBef>
                <a:spcPts val="400"/>
              </a:spcBef>
              <a:spcAft>
                <a:spcPts val="400"/>
              </a:spcAft>
            </a:pPr>
            <a:r>
              <a:rPr lang="en-US" sz="2000" dirty="0"/>
              <a:t>Boundary conditions consisted of 27 flow hydrographs and 1 stage hydrograph for the river outlet.</a:t>
            </a:r>
          </a:p>
        </p:txBody>
      </p:sp>
    </p:spTree>
    <p:extLst>
      <p:ext uri="{BB962C8B-B14F-4D97-AF65-F5344CB8AC3E}">
        <p14:creationId xmlns:p14="http://schemas.microsoft.com/office/powerpoint/2010/main" val="14357303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marL="0" marR="0" lvl="0" indent="0" algn="l" defTabSz="914400" rtl="0" eaLnBrk="1" fontAlgn="auto" latinLnBrk="0" hangingPunct="1">
              <a:lnSpc>
                <a:spcPts val="4700"/>
              </a:lnSpc>
              <a:spcBef>
                <a:spcPct val="0"/>
              </a:spcBef>
              <a:spcAft>
                <a:spcPts val="0"/>
              </a:spcAft>
              <a:buClrTx/>
              <a:buSzTx/>
              <a:buFontTx/>
              <a:buNone/>
              <a:tabLst/>
              <a:defRPr/>
            </a:pPr>
            <a:r>
              <a:rPr lang="en-GB" dirty="0">
                <a:solidFill>
                  <a:srgbClr val="06587C"/>
                </a:solidFill>
              </a:rPr>
              <a:t>Flood Model Development</a:t>
            </a:r>
            <a:endParaRPr kumimoji="0" lang="en-GB" sz="5400" b="0" i="0" u="none" strike="noStrike" kern="1200" cap="none" spc="-150" normalizeH="0" baseline="0" noProof="0" dirty="0">
              <a:ln>
                <a:noFill/>
              </a:ln>
              <a:solidFill>
                <a:srgbClr val="06587C"/>
              </a:solidFill>
              <a:effectLst/>
              <a:uLnTx/>
              <a:uFillTx/>
              <a:latin typeface="Tw Cen MT Condensed" panose="020B0606020104020203" pitchFamily="34" charset="77"/>
              <a:ea typeface="+mj-ea"/>
              <a:cs typeface="+mj-cs"/>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sp>
        <p:nvSpPr>
          <p:cNvPr id="6" name="TextBox 5">
            <a:extLst>
              <a:ext uri="{FF2B5EF4-FFF2-40B4-BE49-F238E27FC236}">
                <a16:creationId xmlns:a16="http://schemas.microsoft.com/office/drawing/2014/main" id="{65B00CFD-09DA-4A58-9AF3-25EC201E5110}"/>
              </a:ext>
            </a:extLst>
          </p:cNvPr>
          <p:cNvSpPr txBox="1"/>
          <p:nvPr/>
        </p:nvSpPr>
        <p:spPr>
          <a:xfrm>
            <a:off x="443901" y="1271093"/>
            <a:ext cx="10590305"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2D Hydraulic Modelling with HEC-RAS </a:t>
            </a:r>
            <a:r>
              <a:rPr lang="en-GB" sz="2400" b="1" dirty="0">
                <a:solidFill>
                  <a:srgbClr val="FF0000"/>
                </a:solidFill>
                <a:latin typeface="Arial Nova" panose="020B0504020202020204" pitchFamily="34" charset="0"/>
                <a:cs typeface="Aharoni" pitchFamily="2" charset="-79"/>
              </a:rPr>
              <a:t> </a:t>
            </a:r>
            <a:endParaRPr lang="en-GB" sz="2400" b="1" kern="0" dirty="0">
              <a:solidFill>
                <a:srgbClr val="FF0000"/>
              </a:solidFill>
              <a:latin typeface="Tw Cen MT" panose="020B0602020104020603" pitchFamily="34" charset="77"/>
            </a:endParaRPr>
          </a:p>
          <a:p>
            <a:endParaRPr lang="en-GB" sz="1600" b="1" kern="0" dirty="0">
              <a:latin typeface="Tw Cen MT" panose="020B0602020104020603" pitchFamily="34" charset="77"/>
            </a:endParaRPr>
          </a:p>
        </p:txBody>
      </p:sp>
      <p:sp>
        <p:nvSpPr>
          <p:cNvPr id="5" name="Rectangle 4">
            <a:extLst>
              <a:ext uri="{FF2B5EF4-FFF2-40B4-BE49-F238E27FC236}">
                <a16:creationId xmlns:a16="http://schemas.microsoft.com/office/drawing/2014/main" id="{A83186FE-5033-4AC1-B5FD-D45E6C5A92F6}"/>
              </a:ext>
            </a:extLst>
          </p:cNvPr>
          <p:cNvSpPr/>
          <p:nvPr/>
        </p:nvSpPr>
        <p:spPr>
          <a:xfrm>
            <a:off x="443900" y="1789960"/>
            <a:ext cx="11434247" cy="784830"/>
          </a:xfrm>
          <a:prstGeom prst="rect">
            <a:avLst/>
          </a:prstGeom>
        </p:spPr>
        <p:txBody>
          <a:bodyPr wrap="square">
            <a:spAutoFit/>
          </a:bodyPr>
          <a:lstStyle/>
          <a:p>
            <a:pPr algn="just">
              <a:spcBef>
                <a:spcPts val="600"/>
              </a:spcBef>
            </a:pPr>
            <a:r>
              <a:rPr lang="en-GB" b="1" u="sng" dirty="0">
                <a:latin typeface="Times New Roman" panose="02020603050405020304" pitchFamily="18" charset="0"/>
                <a:ea typeface="Calibri" panose="020F0502020204030204" pitchFamily="34" charset="0"/>
              </a:rPr>
              <a:t>Hydraulic Structures </a:t>
            </a:r>
          </a:p>
          <a:p>
            <a:pPr algn="just">
              <a:spcBef>
                <a:spcPts val="600"/>
              </a:spcBef>
            </a:pPr>
            <a:r>
              <a:rPr lang="en-GB" sz="2200" dirty="0">
                <a:latin typeface="Times New Roman" panose="02020603050405020304" pitchFamily="18" charset="0"/>
                <a:ea typeface="Calibri" panose="020F0502020204030204" pitchFamily="34" charset="0"/>
              </a:rPr>
              <a:t>Hydraulic structures were included in the hydraulic model using the SA/2D Area Conn option </a:t>
            </a:r>
          </a:p>
        </p:txBody>
      </p:sp>
      <p:pic>
        <p:nvPicPr>
          <p:cNvPr id="12" name="Picture 11">
            <a:extLst>
              <a:ext uri="{FF2B5EF4-FFF2-40B4-BE49-F238E27FC236}">
                <a16:creationId xmlns:a16="http://schemas.microsoft.com/office/drawing/2014/main" id="{5688AE65-09C1-4DFB-B20E-C5C8BEF214DA}"/>
              </a:ext>
            </a:extLst>
          </p:cNvPr>
          <p:cNvPicPr>
            <a:picLocks noChangeAspect="1"/>
          </p:cNvPicPr>
          <p:nvPr/>
        </p:nvPicPr>
        <p:blipFill>
          <a:blip r:embed="rId3"/>
          <a:stretch>
            <a:fillRect/>
          </a:stretch>
        </p:blipFill>
        <p:spPr>
          <a:xfrm>
            <a:off x="519492" y="2871643"/>
            <a:ext cx="5405372" cy="3013538"/>
          </a:xfrm>
          <a:prstGeom prst="rect">
            <a:avLst/>
          </a:prstGeom>
          <a:ln>
            <a:solidFill>
              <a:schemeClr val="bg1">
                <a:lumMod val="75000"/>
              </a:schemeClr>
            </a:solidFill>
          </a:ln>
        </p:spPr>
      </p:pic>
      <p:sp>
        <p:nvSpPr>
          <p:cNvPr id="13" name="TextBox 12">
            <a:extLst>
              <a:ext uri="{FF2B5EF4-FFF2-40B4-BE49-F238E27FC236}">
                <a16:creationId xmlns:a16="http://schemas.microsoft.com/office/drawing/2014/main" id="{33FB923B-D438-4752-B24B-5162AF2D69BA}"/>
              </a:ext>
            </a:extLst>
          </p:cNvPr>
          <p:cNvSpPr txBox="1"/>
          <p:nvPr/>
        </p:nvSpPr>
        <p:spPr>
          <a:xfrm>
            <a:off x="7274257" y="6083608"/>
            <a:ext cx="4299044" cy="615553"/>
          </a:xfrm>
          <a:prstGeom prst="rect">
            <a:avLst/>
          </a:prstGeom>
          <a:noFill/>
        </p:spPr>
        <p:txBody>
          <a:bodyPr vert="horz" wrap="square" lIns="0" tIns="0" rIns="0" bIns="0" rtlCol="0" anchor="t" anchorCtr="0">
            <a:spAutoFit/>
          </a:bodyPr>
          <a:lstStyle/>
          <a:p>
            <a:r>
              <a:rPr lang="en-GB" sz="2400" kern="0" dirty="0">
                <a:latin typeface="Tw Cen MT" panose="020B0602020104020603" pitchFamily="34" charset="77"/>
              </a:rPr>
              <a:t>Graphic Road Bridge (Existing)   </a:t>
            </a:r>
          </a:p>
          <a:p>
            <a:endParaRPr lang="en-GB" sz="1600" b="1" kern="0" dirty="0">
              <a:latin typeface="Tw Cen MT" panose="020B0602020104020603" pitchFamily="34" charset="77"/>
            </a:endParaRPr>
          </a:p>
        </p:txBody>
      </p:sp>
      <p:sp>
        <p:nvSpPr>
          <p:cNvPr id="14" name="TextBox 13">
            <a:extLst>
              <a:ext uri="{FF2B5EF4-FFF2-40B4-BE49-F238E27FC236}">
                <a16:creationId xmlns:a16="http://schemas.microsoft.com/office/drawing/2014/main" id="{E6A63470-3471-44CA-9611-9AFA9B523D39}"/>
              </a:ext>
            </a:extLst>
          </p:cNvPr>
          <p:cNvSpPr txBox="1"/>
          <p:nvPr/>
        </p:nvSpPr>
        <p:spPr>
          <a:xfrm>
            <a:off x="1419367" y="6083608"/>
            <a:ext cx="4505497" cy="615553"/>
          </a:xfrm>
          <a:prstGeom prst="rect">
            <a:avLst/>
          </a:prstGeom>
          <a:noFill/>
        </p:spPr>
        <p:txBody>
          <a:bodyPr vert="horz" wrap="square" lIns="0" tIns="0" rIns="0" bIns="0" rtlCol="0" anchor="t" anchorCtr="0">
            <a:spAutoFit/>
          </a:bodyPr>
          <a:lstStyle/>
          <a:p>
            <a:r>
              <a:rPr lang="en-GB" sz="2400" kern="0" dirty="0">
                <a:latin typeface="Tw Cen MT" panose="020B0602020104020603" pitchFamily="34" charset="77"/>
              </a:rPr>
              <a:t>Railway Bridge (Proposed)     </a:t>
            </a:r>
          </a:p>
          <a:p>
            <a:endParaRPr lang="en-GB" sz="1600" b="1" kern="0" dirty="0">
              <a:latin typeface="Tw Cen MT" panose="020B0602020104020603" pitchFamily="34" charset="77"/>
            </a:endParaRPr>
          </a:p>
        </p:txBody>
      </p:sp>
      <p:pic>
        <p:nvPicPr>
          <p:cNvPr id="2" name="Picture 1">
            <a:extLst>
              <a:ext uri="{FF2B5EF4-FFF2-40B4-BE49-F238E27FC236}">
                <a16:creationId xmlns:a16="http://schemas.microsoft.com/office/drawing/2014/main" id="{A6ECDF6A-55A6-453E-8920-805C891ED1A2}"/>
              </a:ext>
            </a:extLst>
          </p:cNvPr>
          <p:cNvPicPr>
            <a:picLocks noChangeAspect="1"/>
          </p:cNvPicPr>
          <p:nvPr/>
        </p:nvPicPr>
        <p:blipFill>
          <a:blip r:embed="rId4"/>
          <a:stretch>
            <a:fillRect/>
          </a:stretch>
        </p:blipFill>
        <p:spPr>
          <a:xfrm>
            <a:off x="6347492" y="2804615"/>
            <a:ext cx="5605538" cy="3013537"/>
          </a:xfrm>
          <a:prstGeom prst="rect">
            <a:avLst/>
          </a:prstGeom>
          <a:ln>
            <a:solidFill>
              <a:schemeClr val="bg1">
                <a:lumMod val="75000"/>
              </a:schemeClr>
            </a:solidFill>
          </a:ln>
        </p:spPr>
      </p:pic>
    </p:spTree>
    <p:extLst>
      <p:ext uri="{BB962C8B-B14F-4D97-AF65-F5344CB8AC3E}">
        <p14:creationId xmlns:p14="http://schemas.microsoft.com/office/powerpoint/2010/main" val="3447899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602E22-CB75-47D2-B7B9-A32454D066F4}"/>
              </a:ext>
            </a:extLst>
          </p:cNvPr>
          <p:cNvPicPr>
            <a:picLocks noChangeAspect="1"/>
          </p:cNvPicPr>
          <p:nvPr/>
        </p:nvPicPr>
        <p:blipFill>
          <a:blip r:embed="rId2"/>
          <a:stretch>
            <a:fillRect/>
          </a:stretch>
        </p:blipFill>
        <p:spPr>
          <a:xfrm>
            <a:off x="946484" y="0"/>
            <a:ext cx="10299032" cy="6876885"/>
          </a:xfrm>
          <a:prstGeom prst="rect">
            <a:avLst/>
          </a:prstGeom>
        </p:spPr>
      </p:pic>
    </p:spTree>
    <p:extLst>
      <p:ext uri="{BB962C8B-B14F-4D97-AF65-F5344CB8AC3E}">
        <p14:creationId xmlns:p14="http://schemas.microsoft.com/office/powerpoint/2010/main" val="34124853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B00CFD-09DA-4A58-9AF3-25EC201E5110}"/>
              </a:ext>
            </a:extLst>
          </p:cNvPr>
          <p:cNvSpPr txBox="1"/>
          <p:nvPr/>
        </p:nvSpPr>
        <p:spPr>
          <a:xfrm>
            <a:off x="443901" y="1271093"/>
            <a:ext cx="10590305"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Frequency Storm Modelling Scenarios  </a:t>
            </a:r>
            <a:r>
              <a:rPr lang="en-GB" sz="2400" b="1" dirty="0">
                <a:solidFill>
                  <a:srgbClr val="FF0000"/>
                </a:solidFill>
                <a:latin typeface="Arial Nova" panose="020B0504020202020204" pitchFamily="34" charset="0"/>
                <a:cs typeface="Aharoni" pitchFamily="2" charset="-79"/>
              </a:rPr>
              <a:t> </a:t>
            </a:r>
            <a:endParaRPr lang="en-GB" sz="2400" b="1" kern="0" dirty="0">
              <a:solidFill>
                <a:srgbClr val="FF0000"/>
              </a:solidFill>
              <a:latin typeface="Tw Cen MT" panose="020B0602020104020603" pitchFamily="34" charset="77"/>
            </a:endParaRPr>
          </a:p>
          <a:p>
            <a:endParaRPr lang="en-GB" sz="1600" b="1" kern="0" dirty="0">
              <a:latin typeface="Tw Cen MT" panose="020B0602020104020603" pitchFamily="34" charset="77"/>
            </a:endParaRPr>
          </a:p>
        </p:txBody>
      </p:sp>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marL="0" marR="0" lvl="0" indent="0" algn="l" defTabSz="914400" rtl="0" eaLnBrk="1" fontAlgn="auto" latinLnBrk="0" hangingPunct="1">
              <a:lnSpc>
                <a:spcPts val="4700"/>
              </a:lnSpc>
              <a:spcBef>
                <a:spcPct val="0"/>
              </a:spcBef>
              <a:spcAft>
                <a:spcPts val="0"/>
              </a:spcAft>
              <a:buClrTx/>
              <a:buSzTx/>
              <a:buFontTx/>
              <a:buNone/>
              <a:tabLst/>
              <a:defRPr/>
            </a:pPr>
            <a:r>
              <a:rPr lang="en-GB" dirty="0">
                <a:solidFill>
                  <a:srgbClr val="06587C"/>
                </a:solidFill>
              </a:rPr>
              <a:t>Flood Model Development</a:t>
            </a:r>
            <a:endParaRPr kumimoji="0" lang="en-GB" sz="5400" b="0" i="0" u="none" strike="noStrike" kern="1200" cap="none" spc="-150" normalizeH="0" baseline="0" noProof="0" dirty="0">
              <a:ln>
                <a:noFill/>
              </a:ln>
              <a:solidFill>
                <a:srgbClr val="06587C"/>
              </a:solidFill>
              <a:effectLst/>
              <a:uLnTx/>
              <a:uFillTx/>
              <a:latin typeface="Tw Cen MT Condensed" panose="020B0606020104020203" pitchFamily="34" charset="77"/>
              <a:ea typeface="+mj-ea"/>
              <a:cs typeface="+mj-cs"/>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pic>
        <p:nvPicPr>
          <p:cNvPr id="2" name="Picture 1">
            <a:extLst>
              <a:ext uri="{FF2B5EF4-FFF2-40B4-BE49-F238E27FC236}">
                <a16:creationId xmlns:a16="http://schemas.microsoft.com/office/drawing/2014/main" id="{D69338C8-CBCA-48BB-9A5C-B8A19C53693F}"/>
              </a:ext>
            </a:extLst>
          </p:cNvPr>
          <p:cNvPicPr>
            <a:picLocks noChangeAspect="1"/>
          </p:cNvPicPr>
          <p:nvPr/>
        </p:nvPicPr>
        <p:blipFill>
          <a:blip r:embed="rId3"/>
          <a:stretch>
            <a:fillRect/>
          </a:stretch>
        </p:blipFill>
        <p:spPr>
          <a:xfrm>
            <a:off x="7170057" y="1886646"/>
            <a:ext cx="4803001" cy="4635831"/>
          </a:xfrm>
          <a:prstGeom prst="rect">
            <a:avLst/>
          </a:prstGeom>
          <a:ln>
            <a:solidFill>
              <a:schemeClr val="bg1">
                <a:lumMod val="75000"/>
              </a:schemeClr>
            </a:solidFill>
          </a:ln>
        </p:spPr>
      </p:pic>
      <p:pic>
        <p:nvPicPr>
          <p:cNvPr id="3" name="Picture 2">
            <a:extLst>
              <a:ext uri="{FF2B5EF4-FFF2-40B4-BE49-F238E27FC236}">
                <a16:creationId xmlns:a16="http://schemas.microsoft.com/office/drawing/2014/main" id="{F5810A3C-A17A-4A27-8983-093DD8375063}"/>
              </a:ext>
            </a:extLst>
          </p:cNvPr>
          <p:cNvPicPr>
            <a:picLocks noChangeAspect="1"/>
          </p:cNvPicPr>
          <p:nvPr/>
        </p:nvPicPr>
        <p:blipFill>
          <a:blip r:embed="rId4"/>
          <a:stretch>
            <a:fillRect/>
          </a:stretch>
        </p:blipFill>
        <p:spPr>
          <a:xfrm>
            <a:off x="2121922" y="1886647"/>
            <a:ext cx="4803001" cy="4635830"/>
          </a:xfrm>
          <a:prstGeom prst="rect">
            <a:avLst/>
          </a:prstGeom>
          <a:ln>
            <a:solidFill>
              <a:schemeClr val="bg1">
                <a:lumMod val="75000"/>
              </a:schemeClr>
            </a:solidFill>
          </a:ln>
        </p:spPr>
      </p:pic>
      <p:pic>
        <p:nvPicPr>
          <p:cNvPr id="7" name="Picture 6">
            <a:extLst>
              <a:ext uri="{FF2B5EF4-FFF2-40B4-BE49-F238E27FC236}">
                <a16:creationId xmlns:a16="http://schemas.microsoft.com/office/drawing/2014/main" id="{B1A9425D-F08C-4E0E-807E-715E299A265A}"/>
              </a:ext>
            </a:extLst>
          </p:cNvPr>
          <p:cNvPicPr>
            <a:picLocks noChangeAspect="1"/>
          </p:cNvPicPr>
          <p:nvPr/>
        </p:nvPicPr>
        <p:blipFill>
          <a:blip r:embed="rId5"/>
          <a:stretch>
            <a:fillRect/>
          </a:stretch>
        </p:blipFill>
        <p:spPr>
          <a:xfrm>
            <a:off x="314689" y="1886646"/>
            <a:ext cx="1562100" cy="3512668"/>
          </a:xfrm>
          <a:prstGeom prst="rect">
            <a:avLst/>
          </a:prstGeom>
        </p:spPr>
      </p:pic>
    </p:spTree>
    <p:extLst>
      <p:ext uri="{BB962C8B-B14F-4D97-AF65-F5344CB8AC3E}">
        <p14:creationId xmlns:p14="http://schemas.microsoft.com/office/powerpoint/2010/main" val="30332822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B00CFD-09DA-4A58-9AF3-25EC201E5110}"/>
              </a:ext>
            </a:extLst>
          </p:cNvPr>
          <p:cNvSpPr txBox="1"/>
          <p:nvPr/>
        </p:nvSpPr>
        <p:spPr>
          <a:xfrm>
            <a:off x="443901" y="1271093"/>
            <a:ext cx="10590305" cy="615553"/>
          </a:xfrm>
          <a:prstGeom prst="rect">
            <a:avLst/>
          </a:prstGeom>
          <a:noFill/>
        </p:spPr>
        <p:txBody>
          <a:bodyPr vert="horz" wrap="square" lIns="0" tIns="0" rIns="0" bIns="0" rtlCol="0" anchor="t" anchorCtr="0">
            <a:spAutoFit/>
          </a:bodyPr>
          <a:lstStyle/>
          <a:p>
            <a:r>
              <a:rPr lang="en-GB" sz="2400" b="1" kern="0" dirty="0" err="1">
                <a:solidFill>
                  <a:srgbClr val="FF0000"/>
                </a:solidFill>
                <a:latin typeface="Tw Cen MT" panose="020B0602020104020603" pitchFamily="34" charset="77"/>
              </a:rPr>
              <a:t>Landuse</a:t>
            </a:r>
            <a:r>
              <a:rPr lang="en-GB" sz="2400" b="1" kern="0" dirty="0">
                <a:solidFill>
                  <a:srgbClr val="FF0000"/>
                </a:solidFill>
                <a:latin typeface="Tw Cen MT" panose="020B0602020104020603" pitchFamily="34" charset="77"/>
              </a:rPr>
              <a:t> Modelling Scenarios  </a:t>
            </a:r>
            <a:r>
              <a:rPr lang="en-GB" sz="2400" b="1" dirty="0">
                <a:solidFill>
                  <a:srgbClr val="FF0000"/>
                </a:solidFill>
                <a:latin typeface="Arial Nova" panose="020B0504020202020204" pitchFamily="34" charset="0"/>
                <a:cs typeface="Aharoni" pitchFamily="2" charset="-79"/>
              </a:rPr>
              <a:t> </a:t>
            </a:r>
            <a:endParaRPr lang="en-GB" sz="2400" b="1" kern="0" dirty="0">
              <a:solidFill>
                <a:srgbClr val="FF0000"/>
              </a:solidFill>
              <a:latin typeface="Tw Cen MT" panose="020B0602020104020603" pitchFamily="34" charset="77"/>
            </a:endParaRPr>
          </a:p>
          <a:p>
            <a:endParaRPr lang="en-GB" sz="1600" b="1" kern="0" dirty="0">
              <a:latin typeface="Tw Cen MT" panose="020B0602020104020603" pitchFamily="34" charset="77"/>
            </a:endParaRPr>
          </a:p>
        </p:txBody>
      </p:sp>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marL="0" marR="0" lvl="0" indent="0" algn="l" defTabSz="914400" rtl="0" eaLnBrk="1" fontAlgn="auto" latinLnBrk="0" hangingPunct="1">
              <a:lnSpc>
                <a:spcPts val="4700"/>
              </a:lnSpc>
              <a:spcBef>
                <a:spcPct val="0"/>
              </a:spcBef>
              <a:spcAft>
                <a:spcPts val="0"/>
              </a:spcAft>
              <a:buClrTx/>
              <a:buSzTx/>
              <a:buFontTx/>
              <a:buNone/>
              <a:tabLst/>
              <a:defRPr/>
            </a:pPr>
            <a:r>
              <a:rPr lang="en-GB" dirty="0">
                <a:solidFill>
                  <a:srgbClr val="06587C"/>
                </a:solidFill>
              </a:rPr>
              <a:t>Flood Model Development</a:t>
            </a:r>
            <a:endParaRPr kumimoji="0" lang="en-GB" sz="5400" b="0" i="0" u="none" strike="noStrike" kern="1200" cap="none" spc="-150" normalizeH="0" baseline="0" noProof="0" dirty="0">
              <a:ln>
                <a:noFill/>
              </a:ln>
              <a:solidFill>
                <a:srgbClr val="06587C"/>
              </a:solidFill>
              <a:effectLst/>
              <a:uLnTx/>
              <a:uFillTx/>
              <a:latin typeface="Tw Cen MT Condensed" panose="020B0606020104020203" pitchFamily="34" charset="77"/>
              <a:ea typeface="+mj-ea"/>
              <a:cs typeface="+mj-cs"/>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pic>
        <p:nvPicPr>
          <p:cNvPr id="2" name="Picture 1">
            <a:extLst>
              <a:ext uri="{FF2B5EF4-FFF2-40B4-BE49-F238E27FC236}">
                <a16:creationId xmlns:a16="http://schemas.microsoft.com/office/drawing/2014/main" id="{0F05502E-142F-40EF-AB1D-057CFC09B2B7}"/>
              </a:ext>
            </a:extLst>
          </p:cNvPr>
          <p:cNvPicPr>
            <a:picLocks noChangeAspect="1"/>
          </p:cNvPicPr>
          <p:nvPr/>
        </p:nvPicPr>
        <p:blipFill>
          <a:blip r:embed="rId3"/>
          <a:stretch>
            <a:fillRect/>
          </a:stretch>
        </p:blipFill>
        <p:spPr>
          <a:xfrm>
            <a:off x="2351317" y="1776496"/>
            <a:ext cx="4702628" cy="4715895"/>
          </a:xfrm>
          <a:prstGeom prst="rect">
            <a:avLst/>
          </a:prstGeom>
        </p:spPr>
      </p:pic>
      <p:pic>
        <p:nvPicPr>
          <p:cNvPr id="3" name="Picture 2">
            <a:extLst>
              <a:ext uri="{FF2B5EF4-FFF2-40B4-BE49-F238E27FC236}">
                <a16:creationId xmlns:a16="http://schemas.microsoft.com/office/drawing/2014/main" id="{68FD75C6-CEC3-48C1-B26C-04E929B7DDB9}"/>
              </a:ext>
            </a:extLst>
          </p:cNvPr>
          <p:cNvPicPr>
            <a:picLocks noChangeAspect="1"/>
          </p:cNvPicPr>
          <p:nvPr/>
        </p:nvPicPr>
        <p:blipFill>
          <a:blip r:embed="rId4"/>
          <a:stretch>
            <a:fillRect/>
          </a:stretch>
        </p:blipFill>
        <p:spPr>
          <a:xfrm>
            <a:off x="7421217" y="1776496"/>
            <a:ext cx="4551841" cy="4655724"/>
          </a:xfrm>
          <a:prstGeom prst="rect">
            <a:avLst/>
          </a:prstGeom>
        </p:spPr>
      </p:pic>
      <p:sp>
        <p:nvSpPr>
          <p:cNvPr id="10" name="Rectangle 9">
            <a:extLst>
              <a:ext uri="{FF2B5EF4-FFF2-40B4-BE49-F238E27FC236}">
                <a16:creationId xmlns:a16="http://schemas.microsoft.com/office/drawing/2014/main" id="{612E2B87-3F87-486E-8527-52AB1FF0BB8C}"/>
              </a:ext>
            </a:extLst>
          </p:cNvPr>
          <p:cNvSpPr/>
          <p:nvPr/>
        </p:nvSpPr>
        <p:spPr>
          <a:xfrm>
            <a:off x="2351316" y="6522477"/>
            <a:ext cx="4601028" cy="369332"/>
          </a:xfrm>
          <a:prstGeom prst="rect">
            <a:avLst/>
          </a:prstGeom>
          <a:ln>
            <a:noFill/>
          </a:ln>
        </p:spPr>
        <p:txBody>
          <a:bodyPr wrap="square">
            <a:spAutoFit/>
          </a:bodyPr>
          <a:lstStyle/>
          <a:p>
            <a:pPr algn="ctr"/>
            <a:r>
              <a:rPr lang="en-US" dirty="0"/>
              <a:t>Current </a:t>
            </a:r>
            <a:r>
              <a:rPr lang="en-US" dirty="0" err="1"/>
              <a:t>Landuse</a:t>
            </a:r>
            <a:endParaRPr lang="en-GH" dirty="0"/>
          </a:p>
        </p:txBody>
      </p:sp>
      <p:sp>
        <p:nvSpPr>
          <p:cNvPr id="11" name="Rectangle 10">
            <a:extLst>
              <a:ext uri="{FF2B5EF4-FFF2-40B4-BE49-F238E27FC236}">
                <a16:creationId xmlns:a16="http://schemas.microsoft.com/office/drawing/2014/main" id="{1EDBF817-DC45-4DF7-A4CA-159EB2C99E6A}"/>
              </a:ext>
            </a:extLst>
          </p:cNvPr>
          <p:cNvSpPr/>
          <p:nvPr/>
        </p:nvSpPr>
        <p:spPr>
          <a:xfrm>
            <a:off x="7489371" y="6468925"/>
            <a:ext cx="4483688" cy="369332"/>
          </a:xfrm>
          <a:prstGeom prst="rect">
            <a:avLst/>
          </a:prstGeom>
          <a:ln>
            <a:noFill/>
          </a:ln>
        </p:spPr>
        <p:txBody>
          <a:bodyPr wrap="square">
            <a:spAutoFit/>
          </a:bodyPr>
          <a:lstStyle/>
          <a:p>
            <a:pPr algn="ctr"/>
            <a:r>
              <a:rPr lang="en-US" dirty="0"/>
              <a:t>Year 2050 </a:t>
            </a:r>
            <a:r>
              <a:rPr lang="en-US" dirty="0" err="1"/>
              <a:t>Landuse</a:t>
            </a:r>
            <a:endParaRPr lang="en-GH" dirty="0"/>
          </a:p>
        </p:txBody>
      </p:sp>
      <p:pic>
        <p:nvPicPr>
          <p:cNvPr id="5" name="Picture 4">
            <a:extLst>
              <a:ext uri="{FF2B5EF4-FFF2-40B4-BE49-F238E27FC236}">
                <a16:creationId xmlns:a16="http://schemas.microsoft.com/office/drawing/2014/main" id="{D60021F9-F7E9-4FAC-8E13-5273553CA234}"/>
              </a:ext>
            </a:extLst>
          </p:cNvPr>
          <p:cNvPicPr>
            <a:picLocks noChangeAspect="1"/>
          </p:cNvPicPr>
          <p:nvPr/>
        </p:nvPicPr>
        <p:blipFill>
          <a:blip r:embed="rId5"/>
          <a:stretch>
            <a:fillRect/>
          </a:stretch>
        </p:blipFill>
        <p:spPr>
          <a:xfrm>
            <a:off x="317170" y="2380555"/>
            <a:ext cx="1666875" cy="2667000"/>
          </a:xfrm>
          <a:prstGeom prst="rect">
            <a:avLst/>
          </a:prstGeom>
        </p:spPr>
      </p:pic>
    </p:spTree>
    <p:extLst>
      <p:ext uri="{BB962C8B-B14F-4D97-AF65-F5344CB8AC3E}">
        <p14:creationId xmlns:p14="http://schemas.microsoft.com/office/powerpoint/2010/main" val="1852629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56BA49DA-F47C-4A6E-A2A2-DBEFD63C616E}"/>
              </a:ext>
            </a:extLst>
          </p:cNvPr>
          <p:cNvSpPr txBox="1">
            <a:spLocks/>
          </p:cNvSpPr>
          <p:nvPr/>
        </p:nvSpPr>
        <p:spPr>
          <a:xfrm>
            <a:off x="1703009" y="2878850"/>
            <a:ext cx="833603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marL="0" marR="0" lvl="0" indent="0" algn="ctr" defTabSz="914400" rtl="0" eaLnBrk="1" fontAlgn="auto" latinLnBrk="0" hangingPunct="1">
              <a:lnSpc>
                <a:spcPts val="4700"/>
              </a:lnSpc>
              <a:spcBef>
                <a:spcPct val="0"/>
              </a:spcBef>
              <a:spcAft>
                <a:spcPts val="0"/>
              </a:spcAft>
              <a:buClrTx/>
              <a:buSzTx/>
              <a:buFontTx/>
              <a:buNone/>
              <a:tabLst/>
              <a:defRPr/>
            </a:pPr>
            <a:r>
              <a:rPr lang="en-GB" dirty="0">
                <a:solidFill>
                  <a:srgbClr val="06587C"/>
                </a:solidFill>
              </a:rPr>
              <a:t>Flood Hazard Assessment (Worse Case Scenario)  </a:t>
            </a:r>
            <a:endParaRPr kumimoji="0" lang="en-GB" sz="5400" b="0" i="0" u="none" strike="noStrike" kern="1200" cap="none" spc="-150" normalizeH="0" baseline="0" noProof="0" dirty="0">
              <a:ln>
                <a:noFill/>
              </a:ln>
              <a:solidFill>
                <a:srgbClr val="06587C"/>
              </a:solidFill>
              <a:effectLst/>
              <a:uLnTx/>
              <a:uFillTx/>
              <a:latin typeface="Tw Cen MT Condensed" panose="020B0606020104020203" pitchFamily="34" charset="77"/>
              <a:ea typeface="+mj-ea"/>
              <a:cs typeface="+mj-cs"/>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spTree>
    <p:extLst>
      <p:ext uri="{BB962C8B-B14F-4D97-AF65-F5344CB8AC3E}">
        <p14:creationId xmlns:p14="http://schemas.microsoft.com/office/powerpoint/2010/main" val="2659693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218580B-1D38-4B72-B6DC-11BF1AA5C8DE}"/>
              </a:ext>
            </a:extLst>
          </p:cNvPr>
          <p:cNvPicPr>
            <a:picLocks noChangeAspect="1"/>
          </p:cNvPicPr>
          <p:nvPr/>
        </p:nvPicPr>
        <p:blipFill>
          <a:blip r:embed="rId2"/>
          <a:stretch>
            <a:fillRect/>
          </a:stretch>
        </p:blipFill>
        <p:spPr>
          <a:xfrm>
            <a:off x="5295302" y="1743563"/>
            <a:ext cx="6896698" cy="4990612"/>
          </a:xfrm>
          <a:prstGeom prst="rect">
            <a:avLst/>
          </a:prstGeom>
        </p:spPr>
      </p:pic>
      <p:sp>
        <p:nvSpPr>
          <p:cNvPr id="6" name="TextBox 5">
            <a:extLst>
              <a:ext uri="{FF2B5EF4-FFF2-40B4-BE49-F238E27FC236}">
                <a16:creationId xmlns:a16="http://schemas.microsoft.com/office/drawing/2014/main" id="{65B00CFD-09DA-4A58-9AF3-25EC201E5110}"/>
              </a:ext>
            </a:extLst>
          </p:cNvPr>
          <p:cNvSpPr txBox="1"/>
          <p:nvPr/>
        </p:nvSpPr>
        <p:spPr>
          <a:xfrm>
            <a:off x="486764" y="1245528"/>
            <a:ext cx="10590305"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Peak Flood Discharges  </a:t>
            </a:r>
            <a:r>
              <a:rPr lang="en-GB" sz="2400" b="1" dirty="0">
                <a:solidFill>
                  <a:srgbClr val="FF0000"/>
                </a:solidFill>
                <a:latin typeface="Arial Nova" panose="020B0504020202020204" pitchFamily="34" charset="0"/>
                <a:cs typeface="Aharoni" pitchFamily="2" charset="-79"/>
              </a:rPr>
              <a:t> </a:t>
            </a:r>
            <a:endParaRPr lang="en-GB" sz="2400" b="1" kern="0" dirty="0">
              <a:solidFill>
                <a:srgbClr val="FF0000"/>
              </a:solidFill>
              <a:latin typeface="Tw Cen MT" panose="020B0602020104020603" pitchFamily="34" charset="77"/>
            </a:endParaRPr>
          </a:p>
          <a:p>
            <a:endParaRPr lang="en-GB" sz="1600" b="1" kern="0" dirty="0">
              <a:latin typeface="Tw Cen MT" panose="020B0602020104020603" pitchFamily="34" charset="77"/>
            </a:endParaRPr>
          </a:p>
        </p:txBody>
      </p:sp>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marL="0" marR="0" lvl="0" indent="0" algn="l" defTabSz="914400" rtl="0" eaLnBrk="1" fontAlgn="auto" latinLnBrk="0" hangingPunct="1">
              <a:lnSpc>
                <a:spcPts val="4700"/>
              </a:lnSpc>
              <a:spcBef>
                <a:spcPct val="0"/>
              </a:spcBef>
              <a:spcAft>
                <a:spcPts val="0"/>
              </a:spcAft>
              <a:buClrTx/>
              <a:buSzTx/>
              <a:buFontTx/>
              <a:buNone/>
              <a:tabLst/>
              <a:defRPr/>
            </a:pPr>
            <a:r>
              <a:rPr lang="en-GB" dirty="0">
                <a:solidFill>
                  <a:srgbClr val="06587C"/>
                </a:solidFill>
              </a:rPr>
              <a:t>Flood Hazard Assessment</a:t>
            </a:r>
            <a:endParaRPr kumimoji="0" lang="en-GB" sz="5400" b="0" i="0" u="none" strike="noStrike" kern="1200" cap="none" spc="-150" normalizeH="0" baseline="0" noProof="0" dirty="0">
              <a:ln>
                <a:noFill/>
              </a:ln>
              <a:solidFill>
                <a:srgbClr val="06587C"/>
              </a:solidFill>
              <a:effectLst/>
              <a:uLnTx/>
              <a:uFillTx/>
              <a:latin typeface="Tw Cen MT Condensed" panose="020B0606020104020203" pitchFamily="34" charset="77"/>
              <a:ea typeface="+mj-ea"/>
              <a:cs typeface="+mj-cs"/>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3">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pic>
        <p:nvPicPr>
          <p:cNvPr id="2050" name="Picture 2" descr="https://citinewsroom.com/wp-content/uploads/2021/07/Journalists-visit-Odaw-river-and-Korle-Lagoon-5.jpeg">
            <a:extLst>
              <a:ext uri="{FF2B5EF4-FFF2-40B4-BE49-F238E27FC236}">
                <a16:creationId xmlns:a16="http://schemas.microsoft.com/office/drawing/2014/main" id="{5124CD1B-E0AB-46DB-B372-E708DA8A45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900" y="1781871"/>
            <a:ext cx="6916877" cy="4952304"/>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Odaw, Korle-Lagoon heavily dredged  against floods in 2021 ">
            <a:extLst>
              <a:ext uri="{FF2B5EF4-FFF2-40B4-BE49-F238E27FC236}">
                <a16:creationId xmlns:a16="http://schemas.microsoft.com/office/drawing/2014/main" id="{599C61E9-2CCC-48B6-857C-18BE81D32B8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H"/>
          </a:p>
        </p:txBody>
      </p:sp>
      <p:sp>
        <p:nvSpPr>
          <p:cNvPr id="5" name="AutoShape 6" descr="Odaw, Korle-Lagoon heavily dredged  against floods in 2021 ">
            <a:extLst>
              <a:ext uri="{FF2B5EF4-FFF2-40B4-BE49-F238E27FC236}">
                <a16:creationId xmlns:a16="http://schemas.microsoft.com/office/drawing/2014/main" id="{ABBA1A1A-6B96-43BD-8406-82ADE7EB9BA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H"/>
          </a:p>
        </p:txBody>
      </p:sp>
      <p:sp>
        <p:nvSpPr>
          <p:cNvPr id="7" name="AutoShape 8" descr="Odaw, Korle-Lagoon heavily dredged  against floods in 2021 ">
            <a:extLst>
              <a:ext uri="{FF2B5EF4-FFF2-40B4-BE49-F238E27FC236}">
                <a16:creationId xmlns:a16="http://schemas.microsoft.com/office/drawing/2014/main" id="{49DBD78E-C8CD-410F-A161-9D5007F4D33E}"/>
              </a:ext>
            </a:extLst>
          </p:cNvPr>
          <p:cNvSpPr>
            <a:spLocks noChangeAspect="1" noChangeArrowheads="1"/>
          </p:cNvSpPr>
          <p:nvPr/>
        </p:nvSpPr>
        <p:spPr bwMode="auto">
          <a:xfrm flipH="1">
            <a:off x="6553200" y="3581400"/>
            <a:ext cx="26289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H"/>
          </a:p>
        </p:txBody>
      </p:sp>
      <p:pic>
        <p:nvPicPr>
          <p:cNvPr id="2" name="Picture 1">
            <a:extLst>
              <a:ext uri="{FF2B5EF4-FFF2-40B4-BE49-F238E27FC236}">
                <a16:creationId xmlns:a16="http://schemas.microsoft.com/office/drawing/2014/main" id="{87F81CC6-B48F-45B4-99EC-A4D522F87950}"/>
              </a:ext>
            </a:extLst>
          </p:cNvPr>
          <p:cNvPicPr>
            <a:picLocks noChangeAspect="1"/>
          </p:cNvPicPr>
          <p:nvPr/>
        </p:nvPicPr>
        <p:blipFill>
          <a:blip r:embed="rId5"/>
          <a:stretch>
            <a:fillRect/>
          </a:stretch>
        </p:blipFill>
        <p:spPr>
          <a:xfrm>
            <a:off x="1656115" y="2056422"/>
            <a:ext cx="9615811" cy="4105227"/>
          </a:xfrm>
          <a:prstGeom prst="rect">
            <a:avLst/>
          </a:prstGeom>
        </p:spPr>
      </p:pic>
      <p:sp>
        <p:nvSpPr>
          <p:cNvPr id="3" name="Rectangle 2">
            <a:extLst>
              <a:ext uri="{FF2B5EF4-FFF2-40B4-BE49-F238E27FC236}">
                <a16:creationId xmlns:a16="http://schemas.microsoft.com/office/drawing/2014/main" id="{86DFC62C-D98C-4226-8C7B-0648C7F59E8A}"/>
              </a:ext>
            </a:extLst>
          </p:cNvPr>
          <p:cNvSpPr/>
          <p:nvPr/>
        </p:nvSpPr>
        <p:spPr>
          <a:xfrm>
            <a:off x="1856096" y="2203771"/>
            <a:ext cx="1760561" cy="567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rPr>
              <a:t>Location</a:t>
            </a:r>
          </a:p>
        </p:txBody>
      </p:sp>
    </p:spTree>
    <p:extLst>
      <p:ext uri="{BB962C8B-B14F-4D97-AF65-F5344CB8AC3E}">
        <p14:creationId xmlns:p14="http://schemas.microsoft.com/office/powerpoint/2010/main" val="8735398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56BA49DA-F47C-4A6E-A2A2-DBEFD63C616E}"/>
              </a:ext>
            </a:extLst>
          </p:cNvPr>
          <p:cNvSpPr txBox="1">
            <a:spLocks/>
          </p:cNvSpPr>
          <p:nvPr/>
        </p:nvSpPr>
        <p:spPr>
          <a:xfrm>
            <a:off x="462327" y="2869174"/>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marL="0" marR="0" lvl="0" indent="0" algn="ctr" defTabSz="914400" rtl="0" eaLnBrk="1" fontAlgn="auto" latinLnBrk="0" hangingPunct="1">
              <a:lnSpc>
                <a:spcPts val="4700"/>
              </a:lnSpc>
              <a:spcBef>
                <a:spcPct val="0"/>
              </a:spcBef>
              <a:spcAft>
                <a:spcPts val="0"/>
              </a:spcAft>
              <a:buClrTx/>
              <a:buSzTx/>
              <a:buFontTx/>
              <a:buNone/>
              <a:tabLst/>
              <a:defRPr/>
            </a:pPr>
            <a:r>
              <a:rPr lang="en-GB" dirty="0">
                <a:solidFill>
                  <a:srgbClr val="06587C"/>
                </a:solidFill>
              </a:rPr>
              <a:t>Background and Context</a:t>
            </a:r>
            <a:endParaRPr kumimoji="0" lang="en-GB" sz="5400" b="0" i="0" u="none" strike="noStrike" kern="1200" cap="none" spc="-150" normalizeH="0" baseline="0" noProof="0" dirty="0">
              <a:ln>
                <a:noFill/>
              </a:ln>
              <a:solidFill>
                <a:srgbClr val="06587C"/>
              </a:solidFill>
              <a:effectLst/>
              <a:uLnTx/>
              <a:uFillTx/>
              <a:latin typeface="Tw Cen MT Condensed" panose="020B0606020104020203" pitchFamily="34" charset="77"/>
              <a:ea typeface="+mj-ea"/>
              <a:cs typeface="+mj-cs"/>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spTree>
    <p:extLst>
      <p:ext uri="{BB962C8B-B14F-4D97-AF65-F5344CB8AC3E}">
        <p14:creationId xmlns:p14="http://schemas.microsoft.com/office/powerpoint/2010/main" val="3920731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B00CFD-09DA-4A58-9AF3-25EC201E5110}"/>
              </a:ext>
            </a:extLst>
          </p:cNvPr>
          <p:cNvSpPr txBox="1"/>
          <p:nvPr/>
        </p:nvSpPr>
        <p:spPr>
          <a:xfrm>
            <a:off x="443901" y="1271093"/>
            <a:ext cx="10590305"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T10 Hydraulic Capacity of </a:t>
            </a:r>
            <a:r>
              <a:rPr lang="en-GB" sz="2400" b="1" kern="0" dirty="0" err="1">
                <a:solidFill>
                  <a:srgbClr val="FF0000"/>
                </a:solidFill>
                <a:latin typeface="Tw Cen MT" panose="020B0602020104020603" pitchFamily="34" charset="77"/>
              </a:rPr>
              <a:t>Abossey</a:t>
            </a:r>
            <a:r>
              <a:rPr lang="en-GB" sz="2400" b="1" kern="0" dirty="0">
                <a:solidFill>
                  <a:srgbClr val="FF0000"/>
                </a:solidFill>
                <a:latin typeface="Tw Cen MT" panose="020B0602020104020603" pitchFamily="34" charset="77"/>
              </a:rPr>
              <a:t> </a:t>
            </a:r>
            <a:r>
              <a:rPr lang="en-GB" sz="2400" b="1" kern="0" dirty="0" err="1">
                <a:solidFill>
                  <a:srgbClr val="FF0000"/>
                </a:solidFill>
                <a:latin typeface="Tw Cen MT" panose="020B0602020104020603" pitchFamily="34" charset="77"/>
              </a:rPr>
              <a:t>Okai</a:t>
            </a:r>
            <a:r>
              <a:rPr lang="en-GB" sz="2400" b="1" kern="0" dirty="0">
                <a:solidFill>
                  <a:srgbClr val="FF0000"/>
                </a:solidFill>
                <a:latin typeface="Tw Cen MT" panose="020B0602020104020603" pitchFamily="34" charset="77"/>
              </a:rPr>
              <a:t> Road Bridge  </a:t>
            </a:r>
            <a:r>
              <a:rPr lang="en-GB" sz="2400" b="1" dirty="0">
                <a:solidFill>
                  <a:srgbClr val="FF0000"/>
                </a:solidFill>
                <a:latin typeface="Arial Nova" panose="020B0504020202020204" pitchFamily="34" charset="0"/>
                <a:cs typeface="Aharoni" pitchFamily="2" charset="-79"/>
              </a:rPr>
              <a:t> </a:t>
            </a:r>
            <a:endParaRPr lang="en-GB" sz="2400" b="1" kern="0" dirty="0">
              <a:solidFill>
                <a:srgbClr val="FF0000"/>
              </a:solidFill>
              <a:latin typeface="Tw Cen MT" panose="020B0602020104020603" pitchFamily="34" charset="77"/>
            </a:endParaRPr>
          </a:p>
          <a:p>
            <a:endParaRPr lang="en-GB" sz="1600" b="1" kern="0" dirty="0">
              <a:latin typeface="Tw Cen MT" panose="020B0602020104020603" pitchFamily="34" charset="77"/>
            </a:endParaRPr>
          </a:p>
        </p:txBody>
      </p:sp>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lvl="0">
              <a:defRPr/>
            </a:pPr>
            <a:r>
              <a:rPr lang="en-GB" dirty="0">
                <a:solidFill>
                  <a:srgbClr val="06587C"/>
                </a:solidFill>
              </a:rPr>
              <a:t>Flood Hazard Assessment</a:t>
            </a:r>
            <a:endParaRPr lang="en-GB" sz="9600" dirty="0">
              <a:solidFill>
                <a:srgbClr val="06587C"/>
              </a:solidFill>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3">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pic>
        <p:nvPicPr>
          <p:cNvPr id="7" name="Immagine 8">
            <a:extLst>
              <a:ext uri="{FF2B5EF4-FFF2-40B4-BE49-F238E27FC236}">
                <a16:creationId xmlns:a16="http://schemas.microsoft.com/office/drawing/2014/main" id="{65C849BE-7403-4DF6-B458-8BF90E51751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900" y="1778534"/>
            <a:ext cx="8656557" cy="5347980"/>
          </a:xfrm>
          <a:prstGeom prst="rect">
            <a:avLst/>
          </a:prstGeom>
          <a:noFill/>
          <a:ln>
            <a:solidFill>
              <a:schemeClr val="bg1">
                <a:lumMod val="50000"/>
              </a:schemeClr>
            </a:solidFill>
          </a:ln>
        </p:spPr>
      </p:pic>
      <p:pic>
        <p:nvPicPr>
          <p:cNvPr id="8" name="Picture 7">
            <a:extLst>
              <a:ext uri="{FF2B5EF4-FFF2-40B4-BE49-F238E27FC236}">
                <a16:creationId xmlns:a16="http://schemas.microsoft.com/office/drawing/2014/main" id="{118DD143-DC98-4129-86F1-44DF896E40E5}"/>
              </a:ext>
            </a:extLst>
          </p:cNvPr>
          <p:cNvPicPr/>
          <p:nvPr/>
        </p:nvPicPr>
        <p:blipFill>
          <a:blip r:embed="rId5"/>
          <a:stretch>
            <a:fillRect/>
          </a:stretch>
        </p:blipFill>
        <p:spPr>
          <a:xfrm>
            <a:off x="8060665" y="4568429"/>
            <a:ext cx="3912393" cy="2170971"/>
          </a:xfrm>
          <a:prstGeom prst="rect">
            <a:avLst/>
          </a:prstGeom>
          <a:ln>
            <a:solidFill>
              <a:schemeClr val="bg1">
                <a:lumMod val="85000"/>
              </a:schemeClr>
            </a:solidFill>
          </a:ln>
        </p:spPr>
      </p:pic>
    </p:spTree>
    <p:extLst>
      <p:ext uri="{BB962C8B-B14F-4D97-AF65-F5344CB8AC3E}">
        <p14:creationId xmlns:p14="http://schemas.microsoft.com/office/powerpoint/2010/main" val="35635589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lvl="0">
              <a:defRPr/>
            </a:pPr>
            <a:r>
              <a:rPr lang="en-GB" dirty="0">
                <a:solidFill>
                  <a:srgbClr val="06587C"/>
                </a:solidFill>
              </a:rPr>
              <a:t>Flood Hazard Assessment</a:t>
            </a:r>
            <a:endParaRPr lang="en-GB" sz="9600" dirty="0">
              <a:solidFill>
                <a:srgbClr val="06587C"/>
              </a:solidFill>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3">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pic>
        <p:nvPicPr>
          <p:cNvPr id="4" name="Picture 3">
            <a:extLst>
              <a:ext uri="{FF2B5EF4-FFF2-40B4-BE49-F238E27FC236}">
                <a16:creationId xmlns:a16="http://schemas.microsoft.com/office/drawing/2014/main" id="{CB74ACC1-0D64-4AB7-8890-0F60224A7C1D}"/>
              </a:ext>
            </a:extLst>
          </p:cNvPr>
          <p:cNvPicPr>
            <a:picLocks noChangeAspect="1"/>
          </p:cNvPicPr>
          <p:nvPr/>
        </p:nvPicPr>
        <p:blipFill>
          <a:blip r:embed="rId4"/>
          <a:stretch>
            <a:fillRect/>
          </a:stretch>
        </p:blipFill>
        <p:spPr>
          <a:xfrm>
            <a:off x="534572" y="1754484"/>
            <a:ext cx="11122855" cy="5031181"/>
          </a:xfrm>
          <a:prstGeom prst="rect">
            <a:avLst/>
          </a:prstGeom>
          <a:ln>
            <a:solidFill>
              <a:schemeClr val="bg1">
                <a:lumMod val="75000"/>
              </a:schemeClr>
            </a:solidFill>
          </a:ln>
        </p:spPr>
      </p:pic>
      <p:sp>
        <p:nvSpPr>
          <p:cNvPr id="5" name="Rectangle 4">
            <a:extLst>
              <a:ext uri="{FF2B5EF4-FFF2-40B4-BE49-F238E27FC236}">
                <a16:creationId xmlns:a16="http://schemas.microsoft.com/office/drawing/2014/main" id="{C3613267-AD05-473F-89FF-0F98F20FC2D6}"/>
              </a:ext>
            </a:extLst>
          </p:cNvPr>
          <p:cNvSpPr/>
          <p:nvPr/>
        </p:nvSpPr>
        <p:spPr>
          <a:xfrm>
            <a:off x="436098" y="1062460"/>
            <a:ext cx="8013732" cy="461665"/>
          </a:xfrm>
          <a:prstGeom prst="rect">
            <a:avLst/>
          </a:prstGeom>
        </p:spPr>
        <p:txBody>
          <a:bodyPr wrap="none">
            <a:spAutoFit/>
          </a:bodyPr>
          <a:lstStyle/>
          <a:p>
            <a:r>
              <a:rPr lang="en-GB" sz="2400" b="1" kern="0" dirty="0" err="1">
                <a:solidFill>
                  <a:srgbClr val="FF0000"/>
                </a:solidFill>
                <a:latin typeface="Tw Cen MT" panose="020B0602020104020603" pitchFamily="34" charset="77"/>
              </a:rPr>
              <a:t>Abossey</a:t>
            </a:r>
            <a:r>
              <a:rPr lang="en-GB" sz="2400" b="1" kern="0" dirty="0">
                <a:solidFill>
                  <a:srgbClr val="FF0000"/>
                </a:solidFill>
                <a:latin typeface="Tw Cen MT" panose="020B0602020104020603" pitchFamily="34" charset="77"/>
              </a:rPr>
              <a:t> </a:t>
            </a:r>
            <a:r>
              <a:rPr lang="en-GB" sz="2400" b="1" kern="0" dirty="0" err="1">
                <a:solidFill>
                  <a:srgbClr val="FF0000"/>
                </a:solidFill>
                <a:latin typeface="Tw Cen MT" panose="020B0602020104020603" pitchFamily="34" charset="77"/>
              </a:rPr>
              <a:t>Okai</a:t>
            </a:r>
            <a:r>
              <a:rPr lang="en-GB" sz="2400" b="1" kern="0" dirty="0">
                <a:solidFill>
                  <a:srgbClr val="FF0000"/>
                </a:solidFill>
                <a:latin typeface="Tw Cen MT" panose="020B0602020104020603" pitchFamily="34" charset="77"/>
              </a:rPr>
              <a:t> Road Bridge Water Surface Level - T5/T10/T50</a:t>
            </a:r>
            <a:r>
              <a:rPr lang="en-GB" sz="2400" b="1" dirty="0">
                <a:solidFill>
                  <a:srgbClr val="FF0000"/>
                </a:solidFill>
                <a:latin typeface="Arial Nova" panose="020B0504020202020204" pitchFamily="34" charset="0"/>
                <a:cs typeface="Aharoni" pitchFamily="2" charset="-79"/>
              </a:rPr>
              <a:t> </a:t>
            </a:r>
            <a:endParaRPr lang="en-GB" sz="2400" b="1" kern="0" dirty="0">
              <a:solidFill>
                <a:srgbClr val="FF0000"/>
              </a:solidFill>
              <a:latin typeface="Tw Cen MT" panose="020B0602020104020603" pitchFamily="34" charset="77"/>
            </a:endParaRPr>
          </a:p>
        </p:txBody>
      </p:sp>
    </p:spTree>
    <p:extLst>
      <p:ext uri="{BB962C8B-B14F-4D97-AF65-F5344CB8AC3E}">
        <p14:creationId xmlns:p14="http://schemas.microsoft.com/office/powerpoint/2010/main" val="9634011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B00CFD-09DA-4A58-9AF3-25EC201E5110}"/>
              </a:ext>
            </a:extLst>
          </p:cNvPr>
          <p:cNvSpPr txBox="1"/>
          <p:nvPr/>
        </p:nvSpPr>
        <p:spPr>
          <a:xfrm>
            <a:off x="443901" y="1271093"/>
            <a:ext cx="10590305"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T10 Hydraulic Capacity of Dome Pillar 2 Road Bridge </a:t>
            </a:r>
            <a:r>
              <a:rPr lang="en-GB" sz="2400" b="1" dirty="0">
                <a:solidFill>
                  <a:srgbClr val="FF0000"/>
                </a:solidFill>
                <a:latin typeface="Arial Nova" panose="020B0504020202020204" pitchFamily="34" charset="0"/>
                <a:cs typeface="Aharoni" pitchFamily="2" charset="-79"/>
              </a:rPr>
              <a:t> </a:t>
            </a:r>
            <a:endParaRPr lang="en-GB" sz="2400" b="1" kern="0" dirty="0">
              <a:solidFill>
                <a:srgbClr val="FF0000"/>
              </a:solidFill>
              <a:latin typeface="Tw Cen MT" panose="020B0602020104020603" pitchFamily="34" charset="77"/>
            </a:endParaRPr>
          </a:p>
          <a:p>
            <a:endParaRPr lang="en-GB" sz="1600" b="1" kern="0" dirty="0">
              <a:latin typeface="Tw Cen MT" panose="020B0602020104020603" pitchFamily="34" charset="77"/>
            </a:endParaRPr>
          </a:p>
        </p:txBody>
      </p:sp>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lvl="0">
              <a:defRPr/>
            </a:pPr>
            <a:r>
              <a:rPr lang="en-GB" dirty="0">
                <a:solidFill>
                  <a:srgbClr val="06587C"/>
                </a:solidFill>
              </a:rPr>
              <a:t>Flood Hazard Assessment</a:t>
            </a:r>
            <a:endParaRPr lang="en-GB" sz="9600" dirty="0">
              <a:solidFill>
                <a:srgbClr val="06587C"/>
              </a:solidFill>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3">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pic>
        <p:nvPicPr>
          <p:cNvPr id="12" name="Immagine 12">
            <a:extLst>
              <a:ext uri="{FF2B5EF4-FFF2-40B4-BE49-F238E27FC236}">
                <a16:creationId xmlns:a16="http://schemas.microsoft.com/office/drawing/2014/main" id="{19E6FC2E-C806-4EFF-8B24-D6E4BF152CC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900" y="1836552"/>
            <a:ext cx="7898241" cy="5225430"/>
          </a:xfrm>
          <a:prstGeom prst="rect">
            <a:avLst/>
          </a:prstGeom>
          <a:noFill/>
          <a:ln>
            <a:solidFill>
              <a:schemeClr val="bg1">
                <a:lumMod val="85000"/>
              </a:schemeClr>
            </a:solidFill>
          </a:ln>
        </p:spPr>
      </p:pic>
      <p:pic>
        <p:nvPicPr>
          <p:cNvPr id="13" name="Picture 12">
            <a:extLst>
              <a:ext uri="{FF2B5EF4-FFF2-40B4-BE49-F238E27FC236}">
                <a16:creationId xmlns:a16="http://schemas.microsoft.com/office/drawing/2014/main" id="{E359A97E-795B-489A-93F6-B5793620BCD5}"/>
              </a:ext>
            </a:extLst>
          </p:cNvPr>
          <p:cNvPicPr/>
          <p:nvPr/>
        </p:nvPicPr>
        <p:blipFill>
          <a:blip r:embed="rId5"/>
          <a:stretch>
            <a:fillRect/>
          </a:stretch>
        </p:blipFill>
        <p:spPr>
          <a:xfrm>
            <a:off x="6893169" y="3429000"/>
            <a:ext cx="5087207" cy="3270161"/>
          </a:xfrm>
          <a:prstGeom prst="rect">
            <a:avLst/>
          </a:prstGeom>
          <a:ln>
            <a:solidFill>
              <a:schemeClr val="bg1">
                <a:lumMod val="50000"/>
              </a:schemeClr>
            </a:solidFill>
          </a:ln>
        </p:spPr>
      </p:pic>
    </p:spTree>
    <p:extLst>
      <p:ext uri="{BB962C8B-B14F-4D97-AF65-F5344CB8AC3E}">
        <p14:creationId xmlns:p14="http://schemas.microsoft.com/office/powerpoint/2010/main" val="42713412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lvl="0">
              <a:defRPr/>
            </a:pPr>
            <a:r>
              <a:rPr lang="en-GB" dirty="0">
                <a:solidFill>
                  <a:srgbClr val="06587C"/>
                </a:solidFill>
              </a:rPr>
              <a:t>Flood Hazard Assessment</a:t>
            </a:r>
            <a:endParaRPr lang="en-GB" sz="9600" dirty="0">
              <a:solidFill>
                <a:srgbClr val="06587C"/>
              </a:solidFill>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3">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sp>
        <p:nvSpPr>
          <p:cNvPr id="5" name="Rectangle 4">
            <a:extLst>
              <a:ext uri="{FF2B5EF4-FFF2-40B4-BE49-F238E27FC236}">
                <a16:creationId xmlns:a16="http://schemas.microsoft.com/office/drawing/2014/main" id="{C3613267-AD05-473F-89FF-0F98F20FC2D6}"/>
              </a:ext>
            </a:extLst>
          </p:cNvPr>
          <p:cNvSpPr/>
          <p:nvPr/>
        </p:nvSpPr>
        <p:spPr>
          <a:xfrm>
            <a:off x="436098" y="1062460"/>
            <a:ext cx="7972054" cy="461665"/>
          </a:xfrm>
          <a:prstGeom prst="rect">
            <a:avLst/>
          </a:prstGeom>
        </p:spPr>
        <p:txBody>
          <a:bodyPr wrap="none">
            <a:spAutoFit/>
          </a:bodyPr>
          <a:lstStyle/>
          <a:p>
            <a:r>
              <a:rPr lang="en-GB" sz="2400" b="1" kern="0" dirty="0">
                <a:solidFill>
                  <a:srgbClr val="FF0000"/>
                </a:solidFill>
                <a:latin typeface="Tw Cen MT" panose="020B0602020104020603" pitchFamily="34" charset="77"/>
              </a:rPr>
              <a:t>Dome Pillar 2 Road Bridge Water Surface Level - T5/T10/T50</a:t>
            </a:r>
            <a:r>
              <a:rPr lang="en-GB" sz="2400" b="1" dirty="0">
                <a:solidFill>
                  <a:srgbClr val="FF0000"/>
                </a:solidFill>
                <a:latin typeface="Arial Nova" panose="020B0504020202020204" pitchFamily="34" charset="0"/>
                <a:cs typeface="Aharoni" pitchFamily="2" charset="-79"/>
              </a:rPr>
              <a:t> </a:t>
            </a:r>
            <a:endParaRPr lang="en-GB" sz="2400" b="1" kern="0" dirty="0">
              <a:solidFill>
                <a:srgbClr val="FF0000"/>
              </a:solidFill>
              <a:latin typeface="Tw Cen MT" panose="020B0602020104020603" pitchFamily="34" charset="77"/>
            </a:endParaRPr>
          </a:p>
        </p:txBody>
      </p:sp>
      <p:pic>
        <p:nvPicPr>
          <p:cNvPr id="2" name="Picture 1">
            <a:extLst>
              <a:ext uri="{FF2B5EF4-FFF2-40B4-BE49-F238E27FC236}">
                <a16:creationId xmlns:a16="http://schemas.microsoft.com/office/drawing/2014/main" id="{A392E7C9-62E1-4DC3-941A-3AB4A54EC5E6}"/>
              </a:ext>
            </a:extLst>
          </p:cNvPr>
          <p:cNvPicPr>
            <a:picLocks noChangeAspect="1"/>
          </p:cNvPicPr>
          <p:nvPr/>
        </p:nvPicPr>
        <p:blipFill>
          <a:blip r:embed="rId4"/>
          <a:stretch>
            <a:fillRect/>
          </a:stretch>
        </p:blipFill>
        <p:spPr>
          <a:xfrm>
            <a:off x="516550" y="1608120"/>
            <a:ext cx="11158900" cy="5091041"/>
          </a:xfrm>
          <a:prstGeom prst="rect">
            <a:avLst/>
          </a:prstGeom>
          <a:ln>
            <a:solidFill>
              <a:schemeClr val="bg1">
                <a:lumMod val="50000"/>
              </a:schemeClr>
            </a:solidFill>
          </a:ln>
        </p:spPr>
      </p:pic>
    </p:spTree>
    <p:extLst>
      <p:ext uri="{BB962C8B-B14F-4D97-AF65-F5344CB8AC3E}">
        <p14:creationId xmlns:p14="http://schemas.microsoft.com/office/powerpoint/2010/main" val="22958796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B00CFD-09DA-4A58-9AF3-25EC201E5110}"/>
              </a:ext>
            </a:extLst>
          </p:cNvPr>
          <p:cNvSpPr txBox="1"/>
          <p:nvPr/>
        </p:nvSpPr>
        <p:spPr>
          <a:xfrm>
            <a:off x="443901" y="1271093"/>
            <a:ext cx="10590305"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T10 Hydraulic Capacity of </a:t>
            </a:r>
            <a:r>
              <a:rPr lang="en-GB" sz="2400" b="1" kern="0" dirty="0" err="1">
                <a:solidFill>
                  <a:srgbClr val="FF0000"/>
                </a:solidFill>
                <a:latin typeface="Tw Cen MT" panose="020B0602020104020603" pitchFamily="34" charset="77"/>
              </a:rPr>
              <a:t>Odawna</a:t>
            </a:r>
            <a:r>
              <a:rPr lang="en-GB" sz="2400" b="1" kern="0" dirty="0">
                <a:solidFill>
                  <a:srgbClr val="FF0000"/>
                </a:solidFill>
                <a:latin typeface="Tw Cen MT" panose="020B0602020104020603" pitchFamily="34" charset="77"/>
              </a:rPr>
              <a:t> Railway Bridge </a:t>
            </a:r>
            <a:r>
              <a:rPr lang="en-GB" sz="2400" b="1" dirty="0">
                <a:solidFill>
                  <a:srgbClr val="FF0000"/>
                </a:solidFill>
                <a:latin typeface="Arial Nova" panose="020B0504020202020204" pitchFamily="34" charset="0"/>
                <a:cs typeface="Aharoni" pitchFamily="2" charset="-79"/>
              </a:rPr>
              <a:t> </a:t>
            </a:r>
            <a:endParaRPr lang="en-GB" sz="2400" b="1" kern="0" dirty="0">
              <a:solidFill>
                <a:srgbClr val="FF0000"/>
              </a:solidFill>
              <a:latin typeface="Tw Cen MT" panose="020B0602020104020603" pitchFamily="34" charset="77"/>
            </a:endParaRPr>
          </a:p>
          <a:p>
            <a:endParaRPr lang="en-GB" sz="1600" b="1" kern="0" dirty="0">
              <a:latin typeface="Tw Cen MT" panose="020B0602020104020603" pitchFamily="34" charset="77"/>
            </a:endParaRPr>
          </a:p>
        </p:txBody>
      </p:sp>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lvl="0">
              <a:defRPr/>
            </a:pPr>
            <a:r>
              <a:rPr lang="en-GB" dirty="0">
                <a:solidFill>
                  <a:srgbClr val="06587C"/>
                </a:solidFill>
              </a:rPr>
              <a:t>Flood Hazard Assessment</a:t>
            </a:r>
            <a:endParaRPr lang="en-GB" sz="9600" dirty="0">
              <a:solidFill>
                <a:srgbClr val="06587C"/>
              </a:solidFill>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pic>
        <p:nvPicPr>
          <p:cNvPr id="11" name="Immagine 8">
            <a:extLst>
              <a:ext uri="{FF2B5EF4-FFF2-40B4-BE49-F238E27FC236}">
                <a16:creationId xmlns:a16="http://schemas.microsoft.com/office/drawing/2014/main" id="{3DB27A63-047C-465A-AE41-95D3D1560DC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689" y="1772919"/>
            <a:ext cx="9000761" cy="5875656"/>
          </a:xfrm>
          <a:prstGeom prst="rect">
            <a:avLst/>
          </a:prstGeom>
          <a:noFill/>
          <a:ln>
            <a:noFill/>
          </a:ln>
        </p:spPr>
      </p:pic>
      <p:pic>
        <p:nvPicPr>
          <p:cNvPr id="16" name="Picture 15">
            <a:extLst>
              <a:ext uri="{FF2B5EF4-FFF2-40B4-BE49-F238E27FC236}">
                <a16:creationId xmlns:a16="http://schemas.microsoft.com/office/drawing/2014/main" id="{FDD6E08B-5CD8-47B7-812F-052FF2AC1C6E}"/>
              </a:ext>
            </a:extLst>
          </p:cNvPr>
          <p:cNvPicPr/>
          <p:nvPr/>
        </p:nvPicPr>
        <p:blipFill>
          <a:blip r:embed="rId4"/>
          <a:stretch>
            <a:fillRect/>
          </a:stretch>
        </p:blipFill>
        <p:spPr>
          <a:xfrm>
            <a:off x="7723162" y="3995225"/>
            <a:ext cx="4311145" cy="2703936"/>
          </a:xfrm>
          <a:prstGeom prst="rect">
            <a:avLst/>
          </a:prstGeom>
        </p:spPr>
      </p:pic>
    </p:spTree>
    <p:extLst>
      <p:ext uri="{BB962C8B-B14F-4D97-AF65-F5344CB8AC3E}">
        <p14:creationId xmlns:p14="http://schemas.microsoft.com/office/powerpoint/2010/main" val="2428521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lvl="0">
              <a:defRPr/>
            </a:pPr>
            <a:r>
              <a:rPr lang="en-GB" dirty="0">
                <a:solidFill>
                  <a:srgbClr val="06587C"/>
                </a:solidFill>
              </a:rPr>
              <a:t>Flood Hazard Assessment</a:t>
            </a:r>
            <a:endParaRPr lang="en-GB" sz="9600" dirty="0">
              <a:solidFill>
                <a:srgbClr val="06587C"/>
              </a:solidFill>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3">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sp>
        <p:nvSpPr>
          <p:cNvPr id="5" name="Rectangle 4">
            <a:extLst>
              <a:ext uri="{FF2B5EF4-FFF2-40B4-BE49-F238E27FC236}">
                <a16:creationId xmlns:a16="http://schemas.microsoft.com/office/drawing/2014/main" id="{C3613267-AD05-473F-89FF-0F98F20FC2D6}"/>
              </a:ext>
            </a:extLst>
          </p:cNvPr>
          <p:cNvSpPr/>
          <p:nvPr/>
        </p:nvSpPr>
        <p:spPr>
          <a:xfrm>
            <a:off x="436098" y="1062460"/>
            <a:ext cx="7757252" cy="461665"/>
          </a:xfrm>
          <a:prstGeom prst="rect">
            <a:avLst/>
          </a:prstGeom>
        </p:spPr>
        <p:txBody>
          <a:bodyPr wrap="none">
            <a:spAutoFit/>
          </a:bodyPr>
          <a:lstStyle/>
          <a:p>
            <a:r>
              <a:rPr lang="en-GB" sz="2400" b="1" kern="0" dirty="0" err="1">
                <a:solidFill>
                  <a:srgbClr val="FF0000"/>
                </a:solidFill>
                <a:latin typeface="Tw Cen MT" panose="020B0602020104020603" pitchFamily="34" charset="77"/>
              </a:rPr>
              <a:t>Odawna</a:t>
            </a:r>
            <a:r>
              <a:rPr lang="en-GB" sz="2400" b="1" kern="0" dirty="0">
                <a:solidFill>
                  <a:srgbClr val="FF0000"/>
                </a:solidFill>
                <a:latin typeface="Tw Cen MT" panose="020B0602020104020603" pitchFamily="34" charset="77"/>
              </a:rPr>
              <a:t> Railway Bridge Water Surface Level - T5/T10/T50</a:t>
            </a:r>
            <a:r>
              <a:rPr lang="en-GB" sz="2400" b="1" dirty="0">
                <a:solidFill>
                  <a:srgbClr val="FF0000"/>
                </a:solidFill>
                <a:latin typeface="Arial Nova" panose="020B0504020202020204" pitchFamily="34" charset="0"/>
                <a:cs typeface="Aharoni" pitchFamily="2" charset="-79"/>
              </a:rPr>
              <a:t> </a:t>
            </a:r>
            <a:endParaRPr lang="en-GB" sz="2400" b="1" kern="0" dirty="0">
              <a:solidFill>
                <a:srgbClr val="FF0000"/>
              </a:solidFill>
              <a:latin typeface="Tw Cen MT" panose="020B0602020104020603" pitchFamily="34" charset="77"/>
            </a:endParaRPr>
          </a:p>
        </p:txBody>
      </p:sp>
      <p:pic>
        <p:nvPicPr>
          <p:cNvPr id="3" name="Picture 2">
            <a:extLst>
              <a:ext uri="{FF2B5EF4-FFF2-40B4-BE49-F238E27FC236}">
                <a16:creationId xmlns:a16="http://schemas.microsoft.com/office/drawing/2014/main" id="{3B9D25C0-3BF7-4C0B-B15F-50325481C997}"/>
              </a:ext>
            </a:extLst>
          </p:cNvPr>
          <p:cNvPicPr>
            <a:picLocks noChangeAspect="1"/>
          </p:cNvPicPr>
          <p:nvPr/>
        </p:nvPicPr>
        <p:blipFill>
          <a:blip r:embed="rId4"/>
          <a:stretch>
            <a:fillRect/>
          </a:stretch>
        </p:blipFill>
        <p:spPr>
          <a:xfrm>
            <a:off x="532788" y="1643031"/>
            <a:ext cx="11113636" cy="5056130"/>
          </a:xfrm>
          <a:prstGeom prst="rect">
            <a:avLst/>
          </a:prstGeom>
          <a:ln>
            <a:solidFill>
              <a:schemeClr val="bg1">
                <a:lumMod val="75000"/>
              </a:schemeClr>
            </a:solidFill>
          </a:ln>
        </p:spPr>
      </p:pic>
    </p:spTree>
    <p:extLst>
      <p:ext uri="{BB962C8B-B14F-4D97-AF65-F5344CB8AC3E}">
        <p14:creationId xmlns:p14="http://schemas.microsoft.com/office/powerpoint/2010/main" val="3905558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lvl="0">
              <a:defRPr/>
            </a:pPr>
            <a:r>
              <a:rPr lang="en-GB" dirty="0">
                <a:solidFill>
                  <a:srgbClr val="06587C"/>
                </a:solidFill>
              </a:rPr>
              <a:t>Flood Hazard Assessment</a:t>
            </a:r>
            <a:endParaRPr lang="en-GB" sz="9600" dirty="0">
              <a:solidFill>
                <a:srgbClr val="06587C"/>
              </a:solidFill>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3">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sp>
        <p:nvSpPr>
          <p:cNvPr id="5" name="Rectangle 4">
            <a:extLst>
              <a:ext uri="{FF2B5EF4-FFF2-40B4-BE49-F238E27FC236}">
                <a16:creationId xmlns:a16="http://schemas.microsoft.com/office/drawing/2014/main" id="{C3613267-AD05-473F-89FF-0F98F20FC2D6}"/>
              </a:ext>
            </a:extLst>
          </p:cNvPr>
          <p:cNvSpPr/>
          <p:nvPr/>
        </p:nvSpPr>
        <p:spPr>
          <a:xfrm>
            <a:off x="436098" y="1062460"/>
            <a:ext cx="8310288" cy="461665"/>
          </a:xfrm>
          <a:prstGeom prst="rect">
            <a:avLst/>
          </a:prstGeom>
        </p:spPr>
        <p:txBody>
          <a:bodyPr wrap="none">
            <a:spAutoFit/>
          </a:bodyPr>
          <a:lstStyle/>
          <a:p>
            <a:r>
              <a:rPr lang="en-GB" sz="2400" b="1" kern="0" dirty="0">
                <a:solidFill>
                  <a:srgbClr val="FF0000"/>
                </a:solidFill>
                <a:latin typeface="Tw Cen MT" panose="020B0602020104020603" pitchFamily="34" charset="77"/>
              </a:rPr>
              <a:t>Achimota Forest Road Bridge Water Surface Level - T5/T10/T50</a:t>
            </a:r>
            <a:r>
              <a:rPr lang="en-GB" sz="2400" b="1" dirty="0">
                <a:solidFill>
                  <a:srgbClr val="FF0000"/>
                </a:solidFill>
                <a:latin typeface="Arial Nova" panose="020B0504020202020204" pitchFamily="34" charset="0"/>
                <a:cs typeface="Aharoni" pitchFamily="2" charset="-79"/>
              </a:rPr>
              <a:t> </a:t>
            </a:r>
            <a:endParaRPr lang="en-GB" sz="2400" b="1" kern="0" dirty="0">
              <a:solidFill>
                <a:srgbClr val="FF0000"/>
              </a:solidFill>
              <a:latin typeface="Tw Cen MT" panose="020B0602020104020603" pitchFamily="34" charset="77"/>
            </a:endParaRPr>
          </a:p>
        </p:txBody>
      </p:sp>
      <p:pic>
        <p:nvPicPr>
          <p:cNvPr id="2" name="Picture 1">
            <a:extLst>
              <a:ext uri="{FF2B5EF4-FFF2-40B4-BE49-F238E27FC236}">
                <a16:creationId xmlns:a16="http://schemas.microsoft.com/office/drawing/2014/main" id="{36B74041-61B5-4C02-9B44-AA64FD0CCD22}"/>
              </a:ext>
            </a:extLst>
          </p:cNvPr>
          <p:cNvPicPr>
            <a:picLocks noChangeAspect="1"/>
          </p:cNvPicPr>
          <p:nvPr/>
        </p:nvPicPr>
        <p:blipFill>
          <a:blip r:embed="rId4"/>
          <a:stretch>
            <a:fillRect/>
          </a:stretch>
        </p:blipFill>
        <p:spPr>
          <a:xfrm>
            <a:off x="531650" y="1643273"/>
            <a:ext cx="10978179" cy="5096723"/>
          </a:xfrm>
          <a:prstGeom prst="rect">
            <a:avLst/>
          </a:prstGeom>
          <a:ln>
            <a:solidFill>
              <a:schemeClr val="bg1">
                <a:lumMod val="75000"/>
              </a:schemeClr>
            </a:solidFill>
          </a:ln>
        </p:spPr>
      </p:pic>
    </p:spTree>
    <p:extLst>
      <p:ext uri="{BB962C8B-B14F-4D97-AF65-F5344CB8AC3E}">
        <p14:creationId xmlns:p14="http://schemas.microsoft.com/office/powerpoint/2010/main" val="1104648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lvl="0">
              <a:defRPr/>
            </a:pPr>
            <a:r>
              <a:rPr lang="en-GB" dirty="0">
                <a:solidFill>
                  <a:srgbClr val="06587C"/>
                </a:solidFill>
              </a:rPr>
              <a:t>Flood Hazard Assessment</a:t>
            </a:r>
            <a:endParaRPr lang="en-GB" sz="9600" dirty="0">
              <a:solidFill>
                <a:srgbClr val="06587C"/>
              </a:solidFill>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3">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sp>
        <p:nvSpPr>
          <p:cNvPr id="5" name="Rectangle 4">
            <a:extLst>
              <a:ext uri="{FF2B5EF4-FFF2-40B4-BE49-F238E27FC236}">
                <a16:creationId xmlns:a16="http://schemas.microsoft.com/office/drawing/2014/main" id="{C3613267-AD05-473F-89FF-0F98F20FC2D6}"/>
              </a:ext>
            </a:extLst>
          </p:cNvPr>
          <p:cNvSpPr/>
          <p:nvPr/>
        </p:nvSpPr>
        <p:spPr>
          <a:xfrm>
            <a:off x="436098" y="1062460"/>
            <a:ext cx="7140096" cy="461665"/>
          </a:xfrm>
          <a:prstGeom prst="rect">
            <a:avLst/>
          </a:prstGeom>
        </p:spPr>
        <p:txBody>
          <a:bodyPr wrap="none">
            <a:spAutoFit/>
          </a:bodyPr>
          <a:lstStyle/>
          <a:p>
            <a:r>
              <a:rPr lang="en-GB" sz="2400" b="1" kern="0" dirty="0" err="1">
                <a:solidFill>
                  <a:srgbClr val="FF0000"/>
                </a:solidFill>
                <a:latin typeface="Tw Cen MT" panose="020B0602020104020603" pitchFamily="34" charset="77"/>
              </a:rPr>
              <a:t>Odaw</a:t>
            </a:r>
            <a:r>
              <a:rPr lang="en-GB" sz="2400" b="1" kern="0" dirty="0">
                <a:solidFill>
                  <a:srgbClr val="FF0000"/>
                </a:solidFill>
                <a:latin typeface="Tw Cen MT" panose="020B0602020104020603" pitchFamily="34" charset="77"/>
              </a:rPr>
              <a:t> Outlet Bridge Water Surface Level - T5/T10/T50</a:t>
            </a:r>
            <a:r>
              <a:rPr lang="en-GB" sz="2400" b="1" dirty="0">
                <a:solidFill>
                  <a:srgbClr val="FF0000"/>
                </a:solidFill>
                <a:latin typeface="Arial Nova" panose="020B0504020202020204" pitchFamily="34" charset="0"/>
                <a:cs typeface="Aharoni" pitchFamily="2" charset="-79"/>
              </a:rPr>
              <a:t> </a:t>
            </a:r>
            <a:endParaRPr lang="en-GB" sz="2400" b="1" kern="0" dirty="0">
              <a:solidFill>
                <a:srgbClr val="FF0000"/>
              </a:solidFill>
              <a:latin typeface="Tw Cen MT" panose="020B0602020104020603" pitchFamily="34" charset="77"/>
            </a:endParaRPr>
          </a:p>
        </p:txBody>
      </p:sp>
      <p:pic>
        <p:nvPicPr>
          <p:cNvPr id="6" name="Picture 5">
            <a:extLst>
              <a:ext uri="{FF2B5EF4-FFF2-40B4-BE49-F238E27FC236}">
                <a16:creationId xmlns:a16="http://schemas.microsoft.com/office/drawing/2014/main" id="{4903242D-0713-4E82-B2F8-3E149FCA8DB3}"/>
              </a:ext>
            </a:extLst>
          </p:cNvPr>
          <p:cNvPicPr/>
          <p:nvPr/>
        </p:nvPicPr>
        <p:blipFill>
          <a:blip r:embed="rId4"/>
          <a:stretch>
            <a:fillRect/>
          </a:stretch>
        </p:blipFill>
        <p:spPr>
          <a:xfrm>
            <a:off x="546917" y="1707843"/>
            <a:ext cx="9801769" cy="4991317"/>
          </a:xfrm>
          <a:prstGeom prst="rect">
            <a:avLst/>
          </a:prstGeom>
          <a:ln>
            <a:solidFill>
              <a:schemeClr val="bg1">
                <a:lumMod val="85000"/>
              </a:schemeClr>
            </a:solidFill>
          </a:ln>
        </p:spPr>
      </p:pic>
    </p:spTree>
    <p:extLst>
      <p:ext uri="{BB962C8B-B14F-4D97-AF65-F5344CB8AC3E}">
        <p14:creationId xmlns:p14="http://schemas.microsoft.com/office/powerpoint/2010/main" val="35308131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lvl="0">
              <a:defRPr/>
            </a:pPr>
            <a:r>
              <a:rPr lang="en-GB" dirty="0">
                <a:solidFill>
                  <a:srgbClr val="06587C"/>
                </a:solidFill>
              </a:rPr>
              <a:t>Flood Hazard Assessment</a:t>
            </a:r>
            <a:endParaRPr lang="en-GB" sz="9600" dirty="0">
              <a:solidFill>
                <a:srgbClr val="06587C"/>
              </a:solidFill>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3">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sp>
        <p:nvSpPr>
          <p:cNvPr id="5" name="Rectangle 4">
            <a:extLst>
              <a:ext uri="{FF2B5EF4-FFF2-40B4-BE49-F238E27FC236}">
                <a16:creationId xmlns:a16="http://schemas.microsoft.com/office/drawing/2014/main" id="{C3613267-AD05-473F-89FF-0F98F20FC2D6}"/>
              </a:ext>
            </a:extLst>
          </p:cNvPr>
          <p:cNvSpPr/>
          <p:nvPr/>
        </p:nvSpPr>
        <p:spPr>
          <a:xfrm>
            <a:off x="436098" y="1062460"/>
            <a:ext cx="8007320" cy="461665"/>
          </a:xfrm>
          <a:prstGeom prst="rect">
            <a:avLst/>
          </a:prstGeom>
        </p:spPr>
        <p:txBody>
          <a:bodyPr wrap="none">
            <a:spAutoFit/>
          </a:bodyPr>
          <a:lstStyle/>
          <a:p>
            <a:r>
              <a:rPr lang="en-GB" sz="2400" b="1" kern="0" dirty="0" err="1">
                <a:solidFill>
                  <a:srgbClr val="FF0000"/>
                </a:solidFill>
                <a:latin typeface="Tw Cen MT" panose="020B0602020104020603" pitchFamily="34" charset="77"/>
              </a:rPr>
              <a:t>Abelenkpe</a:t>
            </a:r>
            <a:r>
              <a:rPr lang="en-GB" sz="2400" b="1" kern="0" dirty="0">
                <a:solidFill>
                  <a:srgbClr val="FF0000"/>
                </a:solidFill>
                <a:latin typeface="Tw Cen MT" panose="020B0602020104020603" pitchFamily="34" charset="77"/>
              </a:rPr>
              <a:t> Railway Bridge Water Surface Level - T5/T10/T50</a:t>
            </a:r>
            <a:r>
              <a:rPr lang="en-GB" sz="2400" b="1" dirty="0">
                <a:solidFill>
                  <a:srgbClr val="FF0000"/>
                </a:solidFill>
                <a:latin typeface="Arial Nova" panose="020B0504020202020204" pitchFamily="34" charset="0"/>
                <a:cs typeface="Aharoni" pitchFamily="2" charset="-79"/>
              </a:rPr>
              <a:t> </a:t>
            </a:r>
            <a:endParaRPr lang="en-GB" sz="2400" b="1" kern="0" dirty="0">
              <a:solidFill>
                <a:srgbClr val="FF0000"/>
              </a:solidFill>
              <a:latin typeface="Tw Cen MT" panose="020B0602020104020603" pitchFamily="34" charset="77"/>
            </a:endParaRPr>
          </a:p>
        </p:txBody>
      </p:sp>
      <p:pic>
        <p:nvPicPr>
          <p:cNvPr id="2" name="Picture 1">
            <a:extLst>
              <a:ext uri="{FF2B5EF4-FFF2-40B4-BE49-F238E27FC236}">
                <a16:creationId xmlns:a16="http://schemas.microsoft.com/office/drawing/2014/main" id="{54F4D578-0731-46B3-86D5-CE814A2B0D94}"/>
              </a:ext>
            </a:extLst>
          </p:cNvPr>
          <p:cNvPicPr>
            <a:picLocks noChangeAspect="1"/>
          </p:cNvPicPr>
          <p:nvPr/>
        </p:nvPicPr>
        <p:blipFill>
          <a:blip r:embed="rId4"/>
          <a:stretch>
            <a:fillRect/>
          </a:stretch>
        </p:blipFill>
        <p:spPr>
          <a:xfrm>
            <a:off x="566056" y="1707844"/>
            <a:ext cx="10842171" cy="5016407"/>
          </a:xfrm>
          <a:prstGeom prst="rect">
            <a:avLst/>
          </a:prstGeom>
          <a:ln>
            <a:solidFill>
              <a:schemeClr val="bg1">
                <a:lumMod val="75000"/>
              </a:schemeClr>
            </a:solidFill>
          </a:ln>
        </p:spPr>
      </p:pic>
    </p:spTree>
    <p:extLst>
      <p:ext uri="{BB962C8B-B14F-4D97-AF65-F5344CB8AC3E}">
        <p14:creationId xmlns:p14="http://schemas.microsoft.com/office/powerpoint/2010/main" val="3580767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B00CFD-09DA-4A58-9AF3-25EC201E5110}"/>
              </a:ext>
            </a:extLst>
          </p:cNvPr>
          <p:cNvSpPr txBox="1"/>
          <p:nvPr/>
        </p:nvSpPr>
        <p:spPr>
          <a:xfrm>
            <a:off x="443901" y="1271093"/>
            <a:ext cx="10590305"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T5 and T10 Flooded Areas </a:t>
            </a:r>
            <a:r>
              <a:rPr lang="en-GB" sz="2400" b="1" dirty="0">
                <a:solidFill>
                  <a:srgbClr val="FF0000"/>
                </a:solidFill>
                <a:latin typeface="Arial Nova" panose="020B0504020202020204" pitchFamily="34" charset="0"/>
                <a:cs typeface="Aharoni" pitchFamily="2" charset="-79"/>
              </a:rPr>
              <a:t> </a:t>
            </a:r>
            <a:endParaRPr lang="en-GB" sz="2400" b="1" kern="0" dirty="0">
              <a:solidFill>
                <a:srgbClr val="FF0000"/>
              </a:solidFill>
              <a:latin typeface="Tw Cen MT" panose="020B0602020104020603" pitchFamily="34" charset="77"/>
            </a:endParaRPr>
          </a:p>
          <a:p>
            <a:endParaRPr lang="en-GB" sz="1600" b="1" kern="0" dirty="0">
              <a:latin typeface="Tw Cen MT" panose="020B0602020104020603" pitchFamily="34" charset="77"/>
            </a:endParaRPr>
          </a:p>
        </p:txBody>
      </p:sp>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lvl="0">
              <a:defRPr/>
            </a:pPr>
            <a:r>
              <a:rPr lang="en-GB" dirty="0">
                <a:solidFill>
                  <a:srgbClr val="06587C"/>
                </a:solidFill>
              </a:rPr>
              <a:t>Flood Hazard Assessment</a:t>
            </a:r>
            <a:endParaRPr lang="en-GB" sz="9600" dirty="0">
              <a:solidFill>
                <a:srgbClr val="06587C"/>
              </a:solidFill>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pic>
        <p:nvPicPr>
          <p:cNvPr id="8" name="Picture 7">
            <a:extLst>
              <a:ext uri="{FF2B5EF4-FFF2-40B4-BE49-F238E27FC236}">
                <a16:creationId xmlns:a16="http://schemas.microsoft.com/office/drawing/2014/main" id="{DE55CD9C-4FD4-4926-B8F2-17337051589B}"/>
              </a:ext>
            </a:extLst>
          </p:cNvPr>
          <p:cNvPicPr>
            <a:picLocks noChangeAspect="1"/>
          </p:cNvPicPr>
          <p:nvPr/>
        </p:nvPicPr>
        <p:blipFill>
          <a:blip r:embed="rId3"/>
          <a:stretch>
            <a:fillRect/>
          </a:stretch>
        </p:blipFill>
        <p:spPr>
          <a:xfrm>
            <a:off x="443901" y="1692526"/>
            <a:ext cx="4254473" cy="5117881"/>
          </a:xfrm>
          <a:prstGeom prst="rect">
            <a:avLst/>
          </a:prstGeom>
        </p:spPr>
      </p:pic>
      <p:pic>
        <p:nvPicPr>
          <p:cNvPr id="9" name="Picture 8">
            <a:extLst>
              <a:ext uri="{FF2B5EF4-FFF2-40B4-BE49-F238E27FC236}">
                <a16:creationId xmlns:a16="http://schemas.microsoft.com/office/drawing/2014/main" id="{7806A644-AD74-4832-92E4-FD5344D1D236}"/>
              </a:ext>
            </a:extLst>
          </p:cNvPr>
          <p:cNvPicPr>
            <a:picLocks noChangeAspect="1"/>
          </p:cNvPicPr>
          <p:nvPr/>
        </p:nvPicPr>
        <p:blipFill>
          <a:blip r:embed="rId4"/>
          <a:stretch>
            <a:fillRect/>
          </a:stretch>
        </p:blipFill>
        <p:spPr>
          <a:xfrm>
            <a:off x="4606275" y="1692526"/>
            <a:ext cx="4438671" cy="5178449"/>
          </a:xfrm>
          <a:prstGeom prst="rect">
            <a:avLst/>
          </a:prstGeom>
        </p:spPr>
      </p:pic>
      <p:sp>
        <p:nvSpPr>
          <p:cNvPr id="10" name="Rectangle 9">
            <a:extLst>
              <a:ext uri="{FF2B5EF4-FFF2-40B4-BE49-F238E27FC236}">
                <a16:creationId xmlns:a16="http://schemas.microsoft.com/office/drawing/2014/main" id="{BE1C3C08-9862-4690-9979-96F153D2D5AB}"/>
              </a:ext>
            </a:extLst>
          </p:cNvPr>
          <p:cNvSpPr/>
          <p:nvPr/>
        </p:nvSpPr>
        <p:spPr>
          <a:xfrm>
            <a:off x="9145030" y="1793649"/>
            <a:ext cx="3046970" cy="5016758"/>
          </a:xfrm>
          <a:prstGeom prst="rect">
            <a:avLst/>
          </a:prstGeom>
          <a:ln>
            <a:noFill/>
          </a:ln>
        </p:spPr>
        <p:txBody>
          <a:bodyPr wrap="square">
            <a:spAutoFit/>
          </a:bodyPr>
          <a:lstStyle/>
          <a:p>
            <a:pPr algn="just">
              <a:spcAft>
                <a:spcPts val="600"/>
              </a:spcAft>
            </a:pPr>
            <a:r>
              <a:rPr lang="en-US" sz="2000" b="1" dirty="0" err="1">
                <a:solidFill>
                  <a:srgbClr val="002060"/>
                </a:solidFill>
              </a:rPr>
              <a:t>Avenor</a:t>
            </a:r>
            <a:endParaRPr lang="en-US" sz="2000" b="1" dirty="0">
              <a:solidFill>
                <a:srgbClr val="002060"/>
              </a:solidFill>
            </a:endParaRPr>
          </a:p>
          <a:p>
            <a:pPr algn="just">
              <a:spcAft>
                <a:spcPts val="600"/>
              </a:spcAft>
            </a:pPr>
            <a:r>
              <a:rPr lang="en-US" sz="2000" b="1" dirty="0" err="1">
                <a:solidFill>
                  <a:srgbClr val="002060"/>
                </a:solidFill>
              </a:rPr>
              <a:t>Kpehe</a:t>
            </a:r>
            <a:endParaRPr lang="en-US" sz="2000" b="1" dirty="0">
              <a:solidFill>
                <a:srgbClr val="002060"/>
              </a:solidFill>
            </a:endParaRPr>
          </a:p>
          <a:p>
            <a:pPr algn="just">
              <a:spcAft>
                <a:spcPts val="600"/>
              </a:spcAft>
            </a:pPr>
            <a:r>
              <a:rPr lang="en-US" sz="2000" b="1" dirty="0" err="1">
                <a:solidFill>
                  <a:srgbClr val="002060"/>
                </a:solidFill>
              </a:rPr>
              <a:t>Kokomlemle</a:t>
            </a:r>
            <a:endParaRPr lang="en-US" sz="2000" b="1" dirty="0">
              <a:solidFill>
                <a:srgbClr val="002060"/>
              </a:solidFill>
            </a:endParaRPr>
          </a:p>
          <a:p>
            <a:pPr algn="just">
              <a:spcAft>
                <a:spcPts val="600"/>
              </a:spcAft>
            </a:pPr>
            <a:r>
              <a:rPr lang="en-US" sz="2000" b="1" dirty="0">
                <a:solidFill>
                  <a:srgbClr val="002060"/>
                </a:solidFill>
              </a:rPr>
              <a:t>Asylum Down</a:t>
            </a:r>
          </a:p>
          <a:p>
            <a:pPr algn="just">
              <a:spcAft>
                <a:spcPts val="600"/>
              </a:spcAft>
            </a:pPr>
            <a:r>
              <a:rPr lang="en-US" sz="2000" b="1" dirty="0" err="1">
                <a:solidFill>
                  <a:srgbClr val="002060"/>
                </a:solidFill>
              </a:rPr>
              <a:t>Adabraka</a:t>
            </a:r>
            <a:r>
              <a:rPr lang="en-US" sz="2000" b="1" dirty="0">
                <a:solidFill>
                  <a:srgbClr val="002060"/>
                </a:solidFill>
              </a:rPr>
              <a:t> (Sahara)</a:t>
            </a:r>
          </a:p>
          <a:p>
            <a:pPr algn="just">
              <a:spcAft>
                <a:spcPts val="600"/>
              </a:spcAft>
            </a:pPr>
            <a:r>
              <a:rPr lang="en-US" sz="2000" b="1" dirty="0">
                <a:solidFill>
                  <a:srgbClr val="002060"/>
                </a:solidFill>
              </a:rPr>
              <a:t>Kaneshie </a:t>
            </a:r>
          </a:p>
          <a:p>
            <a:pPr algn="just">
              <a:spcAft>
                <a:spcPts val="600"/>
              </a:spcAft>
            </a:pPr>
            <a:r>
              <a:rPr lang="en-US" sz="2000" b="1" dirty="0" err="1">
                <a:solidFill>
                  <a:srgbClr val="002060"/>
                </a:solidFill>
              </a:rPr>
              <a:t>Mataheko</a:t>
            </a:r>
            <a:r>
              <a:rPr lang="en-US" sz="2000" b="1" dirty="0">
                <a:solidFill>
                  <a:srgbClr val="002060"/>
                </a:solidFill>
              </a:rPr>
              <a:t>  </a:t>
            </a:r>
          </a:p>
          <a:p>
            <a:pPr algn="just">
              <a:spcAft>
                <a:spcPts val="600"/>
              </a:spcAft>
            </a:pPr>
            <a:r>
              <a:rPr lang="en-US" sz="2000" b="1" dirty="0" err="1">
                <a:solidFill>
                  <a:srgbClr val="002060"/>
                </a:solidFill>
              </a:rPr>
              <a:t>Abossey</a:t>
            </a:r>
            <a:r>
              <a:rPr lang="en-US" sz="2000" b="1" dirty="0">
                <a:solidFill>
                  <a:srgbClr val="002060"/>
                </a:solidFill>
              </a:rPr>
              <a:t> </a:t>
            </a:r>
            <a:r>
              <a:rPr lang="en-US" sz="2000" b="1" dirty="0" err="1">
                <a:solidFill>
                  <a:srgbClr val="002060"/>
                </a:solidFill>
              </a:rPr>
              <a:t>Okai</a:t>
            </a:r>
            <a:endParaRPr lang="en-US" sz="2000" b="1" dirty="0">
              <a:solidFill>
                <a:srgbClr val="002060"/>
              </a:solidFill>
            </a:endParaRPr>
          </a:p>
          <a:p>
            <a:pPr algn="just">
              <a:spcAft>
                <a:spcPts val="600"/>
              </a:spcAft>
            </a:pPr>
            <a:r>
              <a:rPr lang="en-US" sz="2000" b="1" dirty="0">
                <a:solidFill>
                  <a:srgbClr val="002060"/>
                </a:solidFill>
              </a:rPr>
              <a:t>Korle </a:t>
            </a:r>
            <a:r>
              <a:rPr lang="en-US" sz="2000" b="1" dirty="0" err="1">
                <a:solidFill>
                  <a:srgbClr val="002060"/>
                </a:solidFill>
              </a:rPr>
              <a:t>Dudor</a:t>
            </a:r>
            <a:endParaRPr lang="en-US" sz="2000" b="1" dirty="0">
              <a:solidFill>
                <a:srgbClr val="002060"/>
              </a:solidFill>
            </a:endParaRPr>
          </a:p>
          <a:p>
            <a:pPr algn="just">
              <a:spcAft>
                <a:spcPts val="600"/>
              </a:spcAft>
            </a:pPr>
            <a:r>
              <a:rPr lang="en-US" sz="2000" b="1" dirty="0">
                <a:solidFill>
                  <a:srgbClr val="002060"/>
                </a:solidFill>
              </a:rPr>
              <a:t>Sabon </a:t>
            </a:r>
            <a:r>
              <a:rPr lang="en-US" sz="2000" b="1" dirty="0" err="1">
                <a:solidFill>
                  <a:srgbClr val="002060"/>
                </a:solidFill>
              </a:rPr>
              <a:t>Zongo</a:t>
            </a:r>
            <a:endParaRPr lang="en-US" sz="2000" b="1" dirty="0">
              <a:solidFill>
                <a:srgbClr val="002060"/>
              </a:solidFill>
            </a:endParaRPr>
          </a:p>
          <a:p>
            <a:pPr algn="just">
              <a:spcAft>
                <a:spcPts val="600"/>
              </a:spcAft>
            </a:pPr>
            <a:r>
              <a:rPr lang="en-US" sz="2000" b="1" dirty="0" err="1">
                <a:solidFill>
                  <a:srgbClr val="002060"/>
                </a:solidFill>
              </a:rPr>
              <a:t>Zoti</a:t>
            </a:r>
            <a:endParaRPr lang="en-US" sz="2000" b="1" dirty="0">
              <a:solidFill>
                <a:srgbClr val="002060"/>
              </a:solidFill>
            </a:endParaRPr>
          </a:p>
          <a:p>
            <a:pPr algn="just">
              <a:spcAft>
                <a:spcPts val="600"/>
              </a:spcAft>
            </a:pPr>
            <a:r>
              <a:rPr lang="en-US" sz="2000" b="1" dirty="0" err="1">
                <a:solidFill>
                  <a:srgbClr val="002060"/>
                </a:solidFill>
              </a:rPr>
              <a:t>Adedenkpo</a:t>
            </a:r>
            <a:r>
              <a:rPr lang="en-US" sz="2000" b="1" dirty="0">
                <a:solidFill>
                  <a:srgbClr val="002060"/>
                </a:solidFill>
              </a:rPr>
              <a:t> (Old </a:t>
            </a:r>
            <a:r>
              <a:rPr lang="en-US" sz="2000" b="1" dirty="0" err="1">
                <a:solidFill>
                  <a:srgbClr val="002060"/>
                </a:solidFill>
              </a:rPr>
              <a:t>Fadama</a:t>
            </a:r>
            <a:r>
              <a:rPr lang="en-US" sz="2000" b="1" dirty="0">
                <a:solidFill>
                  <a:srgbClr val="002060"/>
                </a:solidFill>
              </a:rPr>
              <a:t>)</a:t>
            </a:r>
          </a:p>
          <a:p>
            <a:pPr algn="just">
              <a:spcAft>
                <a:spcPts val="600"/>
              </a:spcAft>
            </a:pPr>
            <a:r>
              <a:rPr lang="en-US" sz="2000" b="1" dirty="0">
                <a:solidFill>
                  <a:srgbClr val="002060"/>
                </a:solidFill>
              </a:rPr>
              <a:t>Korle Bu</a:t>
            </a:r>
          </a:p>
        </p:txBody>
      </p:sp>
    </p:spTree>
    <p:extLst>
      <p:ext uri="{BB962C8B-B14F-4D97-AF65-F5344CB8AC3E}">
        <p14:creationId xmlns:p14="http://schemas.microsoft.com/office/powerpoint/2010/main" val="13275993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B00CFD-09DA-4A58-9AF3-25EC201E5110}"/>
              </a:ext>
            </a:extLst>
          </p:cNvPr>
          <p:cNvSpPr txBox="1"/>
          <p:nvPr/>
        </p:nvSpPr>
        <p:spPr>
          <a:xfrm>
            <a:off x="443901" y="1271093"/>
            <a:ext cx="10590305"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Study Area </a:t>
            </a:r>
            <a:r>
              <a:rPr lang="en-GB" sz="2400" b="1" dirty="0">
                <a:solidFill>
                  <a:srgbClr val="FF0000"/>
                </a:solidFill>
                <a:latin typeface="Arial Nova" panose="020B0504020202020204" pitchFamily="34" charset="0"/>
                <a:cs typeface="Aharoni" pitchFamily="2" charset="-79"/>
              </a:rPr>
              <a:t> </a:t>
            </a:r>
            <a:endParaRPr lang="en-GB" sz="2400" b="1" kern="0" dirty="0">
              <a:solidFill>
                <a:srgbClr val="FF0000"/>
              </a:solidFill>
              <a:latin typeface="Tw Cen MT" panose="020B0602020104020603" pitchFamily="34" charset="77"/>
            </a:endParaRPr>
          </a:p>
          <a:p>
            <a:endParaRPr lang="en-GB" sz="1600" b="1" kern="0" dirty="0">
              <a:latin typeface="Tw Cen MT" panose="020B0602020104020603" pitchFamily="34" charset="77"/>
            </a:endParaRPr>
          </a:p>
        </p:txBody>
      </p:sp>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marL="0" marR="0" lvl="0" indent="0" algn="l" defTabSz="914400" rtl="0" eaLnBrk="1" fontAlgn="auto" latinLnBrk="0" hangingPunct="1">
              <a:lnSpc>
                <a:spcPts val="4700"/>
              </a:lnSpc>
              <a:spcBef>
                <a:spcPct val="0"/>
              </a:spcBef>
              <a:spcAft>
                <a:spcPts val="0"/>
              </a:spcAft>
              <a:buClrTx/>
              <a:buSzTx/>
              <a:buFontTx/>
              <a:buNone/>
              <a:tabLst/>
              <a:defRPr/>
            </a:pPr>
            <a:r>
              <a:rPr lang="en-GB" dirty="0">
                <a:solidFill>
                  <a:srgbClr val="06587C"/>
                </a:solidFill>
              </a:rPr>
              <a:t>Background and Context</a:t>
            </a:r>
            <a:endParaRPr kumimoji="0" lang="en-GB" sz="5400" b="0" i="0" u="none" strike="noStrike" kern="1200" cap="none" spc="-150" normalizeH="0" baseline="0" noProof="0" dirty="0">
              <a:ln>
                <a:noFill/>
              </a:ln>
              <a:solidFill>
                <a:srgbClr val="06587C"/>
              </a:solidFill>
              <a:effectLst/>
              <a:uLnTx/>
              <a:uFillTx/>
              <a:latin typeface="Tw Cen MT Condensed" panose="020B0606020104020203" pitchFamily="34" charset="77"/>
              <a:ea typeface="+mj-ea"/>
              <a:cs typeface="+mj-cs"/>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pic>
        <p:nvPicPr>
          <p:cNvPr id="9" name="Picture 8">
            <a:extLst>
              <a:ext uri="{FF2B5EF4-FFF2-40B4-BE49-F238E27FC236}">
                <a16:creationId xmlns:a16="http://schemas.microsoft.com/office/drawing/2014/main" id="{EC8D71EC-EA3B-49E1-B14A-0E5490763BA3}"/>
              </a:ext>
            </a:extLst>
          </p:cNvPr>
          <p:cNvPicPr>
            <a:picLocks noChangeAspect="1"/>
          </p:cNvPicPr>
          <p:nvPr/>
        </p:nvPicPr>
        <p:blipFill>
          <a:blip r:embed="rId3"/>
          <a:stretch>
            <a:fillRect/>
          </a:stretch>
        </p:blipFill>
        <p:spPr>
          <a:xfrm>
            <a:off x="417484" y="1788728"/>
            <a:ext cx="6758741" cy="4866294"/>
          </a:xfrm>
          <a:prstGeom prst="rect">
            <a:avLst/>
          </a:prstGeom>
        </p:spPr>
      </p:pic>
      <p:sp>
        <p:nvSpPr>
          <p:cNvPr id="10" name="Rectangle 9">
            <a:extLst>
              <a:ext uri="{FF2B5EF4-FFF2-40B4-BE49-F238E27FC236}">
                <a16:creationId xmlns:a16="http://schemas.microsoft.com/office/drawing/2014/main" id="{E3998D0E-1CA5-4895-A340-E00B199FAC98}"/>
              </a:ext>
            </a:extLst>
          </p:cNvPr>
          <p:cNvSpPr/>
          <p:nvPr/>
        </p:nvSpPr>
        <p:spPr>
          <a:xfrm>
            <a:off x="7482541" y="1859339"/>
            <a:ext cx="4291975" cy="5478423"/>
          </a:xfrm>
          <a:prstGeom prst="rect">
            <a:avLst/>
          </a:prstGeom>
        </p:spPr>
        <p:txBody>
          <a:bodyPr wrap="square">
            <a:spAutoFit/>
          </a:bodyPr>
          <a:lstStyle/>
          <a:p>
            <a:pPr algn="just">
              <a:spcBef>
                <a:spcPts val="600"/>
              </a:spcBef>
              <a:spcAft>
                <a:spcPts val="600"/>
              </a:spcAft>
            </a:pPr>
            <a:r>
              <a:rPr lang="en-GB" sz="2000" dirty="0" err="1">
                <a:latin typeface="BentonSans-Light"/>
                <a:ea typeface="Calibri" panose="020F0502020204030204" pitchFamily="34" charset="0"/>
                <a:cs typeface="BentonSans-Light"/>
              </a:rPr>
              <a:t>Odaw</a:t>
            </a:r>
            <a:r>
              <a:rPr lang="en-GB" sz="2000" dirty="0">
                <a:latin typeface="BentonSans-Light"/>
                <a:ea typeface="Calibri" panose="020F0502020204030204" pitchFamily="34" charset="0"/>
                <a:cs typeface="BentonSans-Light"/>
              </a:rPr>
              <a:t> Basin is one of the major drainage catchments in the Greater Accra Metropolitan Area (GAMA).</a:t>
            </a:r>
          </a:p>
          <a:p>
            <a:pPr algn="just">
              <a:spcBef>
                <a:spcPts val="600"/>
              </a:spcBef>
              <a:spcAft>
                <a:spcPts val="600"/>
              </a:spcAft>
            </a:pPr>
            <a:r>
              <a:rPr lang="en-GB" sz="2000" dirty="0">
                <a:latin typeface="BentonSans-Light"/>
                <a:ea typeface="Calibri" panose="020F0502020204030204" pitchFamily="34" charset="0"/>
                <a:cs typeface="BentonSans-Light"/>
              </a:rPr>
              <a:t>Covers an area of about 300 km</a:t>
            </a:r>
            <a:r>
              <a:rPr lang="en-GB" sz="2000" baseline="30000" dirty="0">
                <a:latin typeface="BentonSans-Light"/>
                <a:ea typeface="Calibri" panose="020F0502020204030204" pitchFamily="34" charset="0"/>
                <a:cs typeface="BentonSans-Light"/>
              </a:rPr>
              <a:t>2 </a:t>
            </a:r>
            <a:r>
              <a:rPr lang="en-GB" sz="2000" dirty="0">
                <a:latin typeface="BentonSans-Light"/>
                <a:ea typeface="Calibri" panose="020F0502020204030204" pitchFamily="34" charset="0"/>
                <a:cs typeface="BentonSans-Light"/>
              </a:rPr>
              <a:t>and extends over 17 Metropolitan and municipal areas</a:t>
            </a:r>
          </a:p>
          <a:p>
            <a:pPr algn="just">
              <a:spcBef>
                <a:spcPts val="600"/>
              </a:spcBef>
              <a:spcAft>
                <a:spcPts val="600"/>
              </a:spcAft>
            </a:pPr>
            <a:r>
              <a:rPr lang="en-GB" sz="2000" dirty="0">
                <a:latin typeface="BentonSans-Light"/>
              </a:rPr>
              <a:t>The catchment lies within the dry equatorial climatic zone of Ghana which exhibits seasonality in rainfall distribution.</a:t>
            </a:r>
          </a:p>
          <a:p>
            <a:pPr algn="just">
              <a:spcBef>
                <a:spcPts val="600"/>
              </a:spcBef>
              <a:spcAft>
                <a:spcPts val="600"/>
              </a:spcAft>
            </a:pPr>
            <a:r>
              <a:rPr lang="en-GB" sz="2000" dirty="0">
                <a:latin typeface="BentonSans-Light"/>
              </a:rPr>
              <a:t>Major rainfall period from March to July  </a:t>
            </a:r>
          </a:p>
          <a:p>
            <a:pPr algn="just">
              <a:spcBef>
                <a:spcPts val="600"/>
              </a:spcBef>
              <a:spcAft>
                <a:spcPts val="600"/>
              </a:spcAft>
            </a:pPr>
            <a:r>
              <a:rPr lang="en-GB" sz="2000" dirty="0">
                <a:latin typeface="BentonSans-Light"/>
              </a:rPr>
              <a:t>Minor rainfall period from September to November. </a:t>
            </a:r>
          </a:p>
          <a:p>
            <a:pPr algn="just">
              <a:spcBef>
                <a:spcPts val="600"/>
              </a:spcBef>
              <a:spcAft>
                <a:spcPts val="600"/>
              </a:spcAft>
            </a:pPr>
            <a:endParaRPr lang="en-GH"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09822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B00CFD-09DA-4A58-9AF3-25EC201E5110}"/>
              </a:ext>
            </a:extLst>
          </p:cNvPr>
          <p:cNvSpPr txBox="1"/>
          <p:nvPr/>
        </p:nvSpPr>
        <p:spPr>
          <a:xfrm>
            <a:off x="443901" y="1271093"/>
            <a:ext cx="10590305"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T5 and T10 Flooded Areas </a:t>
            </a:r>
            <a:r>
              <a:rPr lang="en-GB" sz="2400" b="1" dirty="0">
                <a:solidFill>
                  <a:srgbClr val="FF0000"/>
                </a:solidFill>
                <a:latin typeface="Arial Nova" panose="020B0504020202020204" pitchFamily="34" charset="0"/>
                <a:cs typeface="Aharoni" pitchFamily="2" charset="-79"/>
              </a:rPr>
              <a:t> </a:t>
            </a:r>
            <a:endParaRPr lang="en-GB" sz="2400" b="1" kern="0" dirty="0">
              <a:solidFill>
                <a:srgbClr val="FF0000"/>
              </a:solidFill>
              <a:latin typeface="Tw Cen MT" panose="020B0602020104020603" pitchFamily="34" charset="77"/>
            </a:endParaRPr>
          </a:p>
          <a:p>
            <a:endParaRPr lang="en-GB" sz="1600" b="1" kern="0" dirty="0">
              <a:latin typeface="Tw Cen MT" panose="020B0602020104020603" pitchFamily="34" charset="77"/>
            </a:endParaRPr>
          </a:p>
        </p:txBody>
      </p:sp>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lvl="0">
              <a:defRPr/>
            </a:pPr>
            <a:r>
              <a:rPr lang="en-GB" dirty="0">
                <a:solidFill>
                  <a:srgbClr val="06587C"/>
                </a:solidFill>
              </a:rPr>
              <a:t>Flood Hazard Assessment</a:t>
            </a:r>
            <a:endParaRPr lang="en-GB" sz="9600" dirty="0">
              <a:solidFill>
                <a:srgbClr val="06587C"/>
              </a:solidFill>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3">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pic>
        <p:nvPicPr>
          <p:cNvPr id="1026" name="Picture 2" descr="File photo">
            <a:extLst>
              <a:ext uri="{FF2B5EF4-FFF2-40B4-BE49-F238E27FC236}">
                <a16:creationId xmlns:a16="http://schemas.microsoft.com/office/drawing/2014/main" id="{016AB1CF-A4F3-4893-B3D1-25A787D5BC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684" y="1886645"/>
            <a:ext cx="6790872" cy="49006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itinewsroom.com/wp-content/uploads/2022/03/Flood.jpg">
            <a:extLst>
              <a:ext uri="{FF2B5EF4-FFF2-40B4-BE49-F238E27FC236}">
                <a16:creationId xmlns:a16="http://schemas.microsoft.com/office/drawing/2014/main" id="{3380FF30-0C7B-4BF7-B997-61CE48B18B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9763" y="1886645"/>
            <a:ext cx="6400800" cy="49006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487971C-7765-47F0-BDBF-4006D6D0FD8F}"/>
              </a:ext>
            </a:extLst>
          </p:cNvPr>
          <p:cNvPicPr>
            <a:picLocks noChangeAspect="1"/>
          </p:cNvPicPr>
          <p:nvPr/>
        </p:nvPicPr>
        <p:blipFill>
          <a:blip r:embed="rId6"/>
          <a:stretch>
            <a:fillRect/>
          </a:stretch>
        </p:blipFill>
        <p:spPr>
          <a:xfrm>
            <a:off x="1809562" y="2034512"/>
            <a:ext cx="8023776" cy="4533881"/>
          </a:xfrm>
          <a:prstGeom prst="rect">
            <a:avLst/>
          </a:prstGeom>
        </p:spPr>
      </p:pic>
    </p:spTree>
    <p:extLst>
      <p:ext uri="{BB962C8B-B14F-4D97-AF65-F5344CB8AC3E}">
        <p14:creationId xmlns:p14="http://schemas.microsoft.com/office/powerpoint/2010/main" val="39911995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56BA49DA-F47C-4A6E-A2A2-DBEFD63C616E}"/>
              </a:ext>
            </a:extLst>
          </p:cNvPr>
          <p:cNvSpPr txBox="1">
            <a:spLocks/>
          </p:cNvSpPr>
          <p:nvPr/>
        </p:nvSpPr>
        <p:spPr>
          <a:xfrm>
            <a:off x="462327" y="2869174"/>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marL="0" marR="0" lvl="0" indent="0" algn="ctr" defTabSz="914400" rtl="0" eaLnBrk="1" fontAlgn="auto" latinLnBrk="0" hangingPunct="1">
              <a:lnSpc>
                <a:spcPts val="4700"/>
              </a:lnSpc>
              <a:spcBef>
                <a:spcPct val="0"/>
              </a:spcBef>
              <a:spcAft>
                <a:spcPts val="0"/>
              </a:spcAft>
              <a:buClrTx/>
              <a:buSzTx/>
              <a:buFontTx/>
              <a:buNone/>
              <a:tabLst/>
              <a:defRPr/>
            </a:pPr>
            <a:r>
              <a:rPr lang="en-US" dirty="0">
                <a:solidFill>
                  <a:srgbClr val="06587C"/>
                </a:solidFill>
              </a:rPr>
              <a:t>Evaluation of T10 Flood Mitigation Measures </a:t>
            </a:r>
          </a:p>
          <a:p>
            <a:pPr marL="0" marR="0" lvl="0" indent="0" algn="ctr" defTabSz="914400" rtl="0" eaLnBrk="1" fontAlgn="auto" latinLnBrk="0" hangingPunct="1">
              <a:lnSpc>
                <a:spcPts val="4700"/>
              </a:lnSpc>
              <a:spcBef>
                <a:spcPct val="0"/>
              </a:spcBef>
              <a:spcAft>
                <a:spcPts val="0"/>
              </a:spcAft>
              <a:buClrTx/>
              <a:buSzTx/>
              <a:buFontTx/>
              <a:buNone/>
              <a:tabLst/>
              <a:defRPr/>
            </a:pPr>
            <a:r>
              <a:rPr lang="en-GB" dirty="0">
                <a:solidFill>
                  <a:srgbClr val="06587C"/>
                </a:solidFill>
              </a:rPr>
              <a:t> </a:t>
            </a:r>
            <a:endParaRPr kumimoji="0" lang="en-GB" sz="5400" b="0" i="0" u="none" strike="noStrike" kern="1200" cap="none" spc="-150" normalizeH="0" baseline="0" noProof="0" dirty="0">
              <a:ln>
                <a:noFill/>
              </a:ln>
              <a:solidFill>
                <a:srgbClr val="06587C"/>
              </a:solidFill>
              <a:effectLst/>
              <a:uLnTx/>
              <a:uFillTx/>
              <a:latin typeface="Tw Cen MT Condensed" panose="020B0606020104020203" pitchFamily="34" charset="77"/>
              <a:ea typeface="+mj-ea"/>
              <a:cs typeface="+mj-cs"/>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spTree>
    <p:extLst>
      <p:ext uri="{BB962C8B-B14F-4D97-AF65-F5344CB8AC3E}">
        <p14:creationId xmlns:p14="http://schemas.microsoft.com/office/powerpoint/2010/main" val="3601950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B00CFD-09DA-4A58-9AF3-25EC201E5110}"/>
              </a:ext>
            </a:extLst>
          </p:cNvPr>
          <p:cNvSpPr txBox="1"/>
          <p:nvPr/>
        </p:nvSpPr>
        <p:spPr>
          <a:xfrm>
            <a:off x="482606" y="1148575"/>
            <a:ext cx="10590305"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Proposed Basin Wide Flood Mitigation Measures (Fixed Budget)   </a:t>
            </a:r>
            <a:r>
              <a:rPr lang="en-GB" sz="2400" b="1" dirty="0">
                <a:solidFill>
                  <a:srgbClr val="FF0000"/>
                </a:solidFill>
                <a:latin typeface="Arial Nova" panose="020B0504020202020204" pitchFamily="34" charset="0"/>
                <a:cs typeface="Aharoni" pitchFamily="2" charset="-79"/>
              </a:rPr>
              <a:t> </a:t>
            </a:r>
            <a:endParaRPr lang="en-GB" sz="2400" b="1" kern="0" dirty="0">
              <a:solidFill>
                <a:srgbClr val="FF0000"/>
              </a:solidFill>
              <a:latin typeface="Tw Cen MT" panose="020B0602020104020603" pitchFamily="34" charset="77"/>
            </a:endParaRPr>
          </a:p>
          <a:p>
            <a:endParaRPr lang="en-GB" sz="1600" b="1" kern="0" dirty="0">
              <a:latin typeface="Tw Cen MT" panose="020B0602020104020603" pitchFamily="34" charset="77"/>
            </a:endParaRPr>
          </a:p>
        </p:txBody>
      </p:sp>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a:defRPr/>
            </a:pPr>
            <a:r>
              <a:rPr lang="en-US" sz="4800" dirty="0">
                <a:solidFill>
                  <a:srgbClr val="06587C"/>
                </a:solidFill>
              </a:rPr>
              <a:t>Evaluation of T10 Flood Mitigation Measures </a:t>
            </a: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3">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pic>
        <p:nvPicPr>
          <p:cNvPr id="8" name="Picture 7">
            <a:extLst>
              <a:ext uri="{FF2B5EF4-FFF2-40B4-BE49-F238E27FC236}">
                <a16:creationId xmlns:a16="http://schemas.microsoft.com/office/drawing/2014/main" id="{BCF49C41-E5C3-45BC-8725-BC70E63E16B6}"/>
              </a:ext>
            </a:extLst>
          </p:cNvPr>
          <p:cNvPicPr>
            <a:picLocks noChangeAspect="1"/>
          </p:cNvPicPr>
          <p:nvPr/>
        </p:nvPicPr>
        <p:blipFill>
          <a:blip r:embed="rId4"/>
          <a:stretch>
            <a:fillRect/>
          </a:stretch>
        </p:blipFill>
        <p:spPr>
          <a:xfrm>
            <a:off x="382210" y="1738576"/>
            <a:ext cx="3296945" cy="2262529"/>
          </a:xfrm>
          <a:prstGeom prst="rect">
            <a:avLst/>
          </a:prstGeom>
        </p:spPr>
      </p:pic>
      <p:sp>
        <p:nvSpPr>
          <p:cNvPr id="9" name="Rectangle 8">
            <a:extLst>
              <a:ext uri="{FF2B5EF4-FFF2-40B4-BE49-F238E27FC236}">
                <a16:creationId xmlns:a16="http://schemas.microsoft.com/office/drawing/2014/main" id="{E9EB81FE-1D22-42D5-A829-00CAD7623CF5}"/>
              </a:ext>
            </a:extLst>
          </p:cNvPr>
          <p:cNvSpPr/>
          <p:nvPr/>
        </p:nvSpPr>
        <p:spPr>
          <a:xfrm>
            <a:off x="382210" y="4176001"/>
            <a:ext cx="11590848" cy="2246769"/>
          </a:xfrm>
          <a:prstGeom prst="rect">
            <a:avLst/>
          </a:prstGeom>
        </p:spPr>
        <p:txBody>
          <a:bodyPr wrap="square">
            <a:spAutoFit/>
          </a:bodyPr>
          <a:lstStyle/>
          <a:p>
            <a:pPr marL="342900" indent="-342900" algn="just">
              <a:spcBef>
                <a:spcPts val="600"/>
              </a:spcBef>
              <a:spcAft>
                <a:spcPts val="300"/>
              </a:spcAft>
              <a:buFont typeface="Wingdings" panose="05000000000000000000" pitchFamily="2" charset="2"/>
              <a:buChar char="§"/>
            </a:pPr>
            <a:r>
              <a:rPr lang="en-GB" sz="2200" dirty="0">
                <a:latin typeface="BentonSans-Light"/>
                <a:ea typeface="Calibri" panose="020F0502020204030204" pitchFamily="34" charset="0"/>
                <a:cs typeface="BentonSans-Light"/>
              </a:rPr>
              <a:t>Retention Ponds – Atomic West, Atomic East</a:t>
            </a:r>
          </a:p>
          <a:p>
            <a:pPr marL="342900" indent="-342900" algn="just">
              <a:spcBef>
                <a:spcPts val="600"/>
              </a:spcBef>
              <a:spcAft>
                <a:spcPts val="300"/>
              </a:spcAft>
              <a:buFont typeface="Wingdings" panose="05000000000000000000" pitchFamily="2" charset="2"/>
              <a:buChar char="§"/>
            </a:pPr>
            <a:r>
              <a:rPr lang="en-GB" sz="2200" dirty="0" err="1">
                <a:latin typeface="BentonSans-Light"/>
                <a:ea typeface="Calibri" panose="020F0502020204030204" pitchFamily="34" charset="0"/>
                <a:cs typeface="BentonSans-Light"/>
              </a:rPr>
              <a:t>Odaw</a:t>
            </a:r>
            <a:r>
              <a:rPr lang="en-GB" sz="2200" dirty="0">
                <a:latin typeface="BentonSans-Light"/>
                <a:ea typeface="Calibri" panose="020F0502020204030204" pitchFamily="34" charset="0"/>
                <a:cs typeface="BentonSans-Light"/>
              </a:rPr>
              <a:t> River Channel Improvement  – Achimota section, Old Fadama section, River outlet</a:t>
            </a:r>
          </a:p>
          <a:p>
            <a:pPr marL="342900" indent="-342900" algn="just">
              <a:spcBef>
                <a:spcPts val="600"/>
              </a:spcBef>
              <a:spcAft>
                <a:spcPts val="300"/>
              </a:spcAft>
              <a:buFont typeface="Wingdings" panose="05000000000000000000" pitchFamily="2" charset="2"/>
              <a:buChar char="§"/>
            </a:pPr>
            <a:r>
              <a:rPr lang="en-GB" sz="2200" dirty="0" err="1">
                <a:latin typeface="BentonSans-Light"/>
                <a:ea typeface="Calibri" panose="020F0502020204030204" pitchFamily="34" charset="0"/>
                <a:cs typeface="BentonSans-Light"/>
              </a:rPr>
              <a:t>Nima</a:t>
            </a:r>
            <a:r>
              <a:rPr lang="en-GB" sz="2200" dirty="0">
                <a:latin typeface="BentonSans-Light"/>
                <a:ea typeface="Calibri" panose="020F0502020204030204" pitchFamily="34" charset="0"/>
                <a:cs typeface="BentonSans-Light"/>
              </a:rPr>
              <a:t> Channel Improvement</a:t>
            </a:r>
          </a:p>
          <a:p>
            <a:pPr marL="342900" indent="-342900" algn="just">
              <a:spcBef>
                <a:spcPts val="600"/>
              </a:spcBef>
              <a:spcAft>
                <a:spcPts val="300"/>
              </a:spcAft>
              <a:buFont typeface="Wingdings" panose="05000000000000000000" pitchFamily="2" charset="2"/>
              <a:buChar char="§"/>
            </a:pPr>
            <a:r>
              <a:rPr lang="en-GB" sz="2200" dirty="0">
                <a:latin typeface="BentonSans-Light"/>
                <a:ea typeface="Calibri" panose="020F0502020204030204" pitchFamily="34" charset="0"/>
                <a:cs typeface="BentonSans-Light"/>
              </a:rPr>
              <a:t>South Kaneshie Channel Improvement  </a:t>
            </a:r>
          </a:p>
          <a:p>
            <a:pPr marL="342900" indent="-342900" algn="just">
              <a:spcBef>
                <a:spcPts val="600"/>
              </a:spcBef>
              <a:spcAft>
                <a:spcPts val="300"/>
              </a:spcAft>
              <a:buFont typeface="Wingdings" panose="05000000000000000000" pitchFamily="2" charset="2"/>
              <a:buChar char="§"/>
            </a:pPr>
            <a:r>
              <a:rPr lang="en-GB" sz="2200" dirty="0">
                <a:latin typeface="BentonSans-Light"/>
              </a:rPr>
              <a:t>Bridge Replacement– Dome Pillar 2, </a:t>
            </a:r>
            <a:r>
              <a:rPr lang="en-GB" sz="2200" dirty="0" err="1">
                <a:latin typeface="BentonSans-Light"/>
              </a:rPr>
              <a:t>Abossey</a:t>
            </a:r>
            <a:r>
              <a:rPr lang="en-GB" sz="2200" dirty="0">
                <a:latin typeface="BentonSans-Light"/>
              </a:rPr>
              <a:t> Okai, </a:t>
            </a:r>
            <a:r>
              <a:rPr lang="en-GB" sz="2200" dirty="0" err="1">
                <a:latin typeface="BentonSans-Light"/>
              </a:rPr>
              <a:t>Odawna</a:t>
            </a:r>
            <a:r>
              <a:rPr lang="en-GB" sz="2200" dirty="0">
                <a:latin typeface="BentonSans-Light"/>
              </a:rPr>
              <a:t> Railway, South Kaneshie</a:t>
            </a:r>
          </a:p>
        </p:txBody>
      </p:sp>
      <p:pic>
        <p:nvPicPr>
          <p:cNvPr id="11" name="Picture 10" descr="C:\Users\Pc\Documents\MWH\GARID Project\Latest on GARID\Presentations\New folder\IMG-20200706-WA0006.jpg">
            <a:extLst>
              <a:ext uri="{FF2B5EF4-FFF2-40B4-BE49-F238E27FC236}">
                <a16:creationId xmlns:a16="http://schemas.microsoft.com/office/drawing/2014/main" id="{15802E62-2B90-4D1D-BEF0-96BFED96355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8168" y="1738575"/>
            <a:ext cx="3235030" cy="2262529"/>
          </a:xfrm>
          <a:prstGeom prst="rect">
            <a:avLst/>
          </a:prstGeom>
          <a:noFill/>
          <a:ln>
            <a:noFill/>
          </a:ln>
        </p:spPr>
      </p:pic>
      <p:pic>
        <p:nvPicPr>
          <p:cNvPr id="12" name="Picture 11">
            <a:extLst>
              <a:ext uri="{FF2B5EF4-FFF2-40B4-BE49-F238E27FC236}">
                <a16:creationId xmlns:a16="http://schemas.microsoft.com/office/drawing/2014/main" id="{7761678F-B0BE-4662-AB36-2CE148AE9D01}"/>
              </a:ext>
            </a:extLst>
          </p:cNvPr>
          <p:cNvPicPr>
            <a:picLocks noChangeAspect="1"/>
          </p:cNvPicPr>
          <p:nvPr/>
        </p:nvPicPr>
        <p:blipFill>
          <a:blip r:embed="rId6"/>
          <a:stretch>
            <a:fillRect/>
          </a:stretch>
        </p:blipFill>
        <p:spPr>
          <a:xfrm>
            <a:off x="4096592" y="1738575"/>
            <a:ext cx="3154139" cy="2262529"/>
          </a:xfrm>
          <a:prstGeom prst="rect">
            <a:avLst/>
          </a:prstGeom>
          <a:ln>
            <a:solidFill>
              <a:schemeClr val="bg1">
                <a:lumMod val="85000"/>
              </a:schemeClr>
            </a:solidFill>
          </a:ln>
        </p:spPr>
      </p:pic>
    </p:spTree>
    <p:extLst>
      <p:ext uri="{BB962C8B-B14F-4D97-AF65-F5344CB8AC3E}">
        <p14:creationId xmlns:p14="http://schemas.microsoft.com/office/powerpoint/2010/main" val="19858463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B00CFD-09DA-4A58-9AF3-25EC201E5110}"/>
              </a:ext>
            </a:extLst>
          </p:cNvPr>
          <p:cNvSpPr txBox="1"/>
          <p:nvPr/>
        </p:nvSpPr>
        <p:spPr>
          <a:xfrm>
            <a:off x="482606" y="1300479"/>
            <a:ext cx="10590305"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Peak Flow Attenuation    </a:t>
            </a:r>
            <a:r>
              <a:rPr lang="en-GB" sz="2400" b="1" dirty="0">
                <a:solidFill>
                  <a:srgbClr val="FF0000"/>
                </a:solidFill>
                <a:latin typeface="Arial Nova" panose="020B0504020202020204" pitchFamily="34" charset="0"/>
                <a:cs typeface="Aharoni" pitchFamily="2" charset="-79"/>
              </a:rPr>
              <a:t> </a:t>
            </a:r>
            <a:endParaRPr lang="en-GB" sz="2400" b="1" kern="0" dirty="0">
              <a:solidFill>
                <a:srgbClr val="FF0000"/>
              </a:solidFill>
              <a:latin typeface="Tw Cen MT" panose="020B0602020104020603" pitchFamily="34" charset="77"/>
            </a:endParaRPr>
          </a:p>
          <a:p>
            <a:endParaRPr lang="en-GB" sz="1600" b="1" kern="0" dirty="0">
              <a:latin typeface="Tw Cen MT" panose="020B0602020104020603" pitchFamily="34" charset="77"/>
            </a:endParaRPr>
          </a:p>
        </p:txBody>
      </p:sp>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a:defRPr/>
            </a:pPr>
            <a:r>
              <a:rPr lang="en-US" sz="4800" dirty="0">
                <a:solidFill>
                  <a:srgbClr val="06587C"/>
                </a:solidFill>
              </a:rPr>
              <a:t>Evaluation of T10 Flood Mitigation Measures </a:t>
            </a: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sp>
        <p:nvSpPr>
          <p:cNvPr id="10" name="Rectangle 9">
            <a:extLst>
              <a:ext uri="{FF2B5EF4-FFF2-40B4-BE49-F238E27FC236}">
                <a16:creationId xmlns:a16="http://schemas.microsoft.com/office/drawing/2014/main" id="{E3998D0E-1CA5-4895-A340-E00B199FAC98}"/>
              </a:ext>
            </a:extLst>
          </p:cNvPr>
          <p:cNvSpPr/>
          <p:nvPr/>
        </p:nvSpPr>
        <p:spPr>
          <a:xfrm>
            <a:off x="482606" y="6385414"/>
            <a:ext cx="8443680" cy="400110"/>
          </a:xfrm>
          <a:prstGeom prst="rect">
            <a:avLst/>
          </a:prstGeom>
        </p:spPr>
        <p:txBody>
          <a:bodyPr wrap="square">
            <a:spAutoFit/>
          </a:bodyPr>
          <a:lstStyle/>
          <a:p>
            <a:pPr algn="ctr">
              <a:spcBef>
                <a:spcPts val="600"/>
              </a:spcBef>
              <a:spcAft>
                <a:spcPts val="600"/>
              </a:spcAft>
            </a:pPr>
            <a:r>
              <a:rPr lang="tr-TR" sz="2000" dirty="0">
                <a:latin typeface="BentonSans-Light"/>
                <a:ea typeface="Calibri" panose="020F0502020204030204" pitchFamily="34" charset="0"/>
              </a:rPr>
              <a:t>25% </a:t>
            </a:r>
            <a:r>
              <a:rPr lang="en-GB" sz="2000" dirty="0">
                <a:latin typeface="BentonSans-Light"/>
                <a:ea typeface="Calibri" panose="020F0502020204030204" pitchFamily="34" charset="0"/>
              </a:rPr>
              <a:t>T10 pe</a:t>
            </a:r>
            <a:r>
              <a:rPr lang="tr-TR" sz="2000" dirty="0">
                <a:latin typeface="BentonSans-Light"/>
                <a:ea typeface="Calibri" panose="020F0502020204030204" pitchFamily="34" charset="0"/>
              </a:rPr>
              <a:t>ak flow attenuation i.e. from 212 m</a:t>
            </a:r>
            <a:r>
              <a:rPr lang="tr-TR" sz="2000" baseline="30000" dirty="0">
                <a:latin typeface="BentonSans-Light"/>
                <a:ea typeface="Calibri" panose="020F0502020204030204" pitchFamily="34" charset="0"/>
              </a:rPr>
              <a:t>3</a:t>
            </a:r>
            <a:r>
              <a:rPr lang="tr-TR" sz="2000" dirty="0">
                <a:latin typeface="BentonSans-Light"/>
                <a:ea typeface="Calibri" panose="020F0502020204030204" pitchFamily="34" charset="0"/>
              </a:rPr>
              <a:t>/s to 160 m</a:t>
            </a:r>
            <a:r>
              <a:rPr lang="tr-TR" sz="2000" baseline="30000" dirty="0">
                <a:latin typeface="BentonSans-Light"/>
                <a:ea typeface="Calibri" panose="020F0502020204030204" pitchFamily="34" charset="0"/>
              </a:rPr>
              <a:t>3</a:t>
            </a:r>
            <a:r>
              <a:rPr lang="tr-TR" sz="2000" dirty="0">
                <a:latin typeface="BentonSans-Light"/>
                <a:ea typeface="Calibri" panose="020F0502020204030204" pitchFamily="34" charset="0"/>
              </a:rPr>
              <a:t>/s </a:t>
            </a:r>
            <a:endParaRPr lang="en-GB" sz="2000" dirty="0">
              <a:latin typeface="BentonSans-Light"/>
              <a:ea typeface="Calibri" panose="020F0502020204030204" pitchFamily="34" charset="0"/>
            </a:endParaRPr>
          </a:p>
        </p:txBody>
      </p:sp>
      <p:pic>
        <p:nvPicPr>
          <p:cNvPr id="2" name="Picture 1">
            <a:extLst>
              <a:ext uri="{FF2B5EF4-FFF2-40B4-BE49-F238E27FC236}">
                <a16:creationId xmlns:a16="http://schemas.microsoft.com/office/drawing/2014/main" id="{D32BD280-00F9-4EAB-A2BC-31582619E2AE}"/>
              </a:ext>
            </a:extLst>
          </p:cNvPr>
          <p:cNvPicPr>
            <a:picLocks noChangeAspect="1"/>
          </p:cNvPicPr>
          <p:nvPr/>
        </p:nvPicPr>
        <p:blipFill>
          <a:blip r:embed="rId3"/>
          <a:stretch>
            <a:fillRect/>
          </a:stretch>
        </p:blipFill>
        <p:spPr>
          <a:xfrm>
            <a:off x="43756" y="1619499"/>
            <a:ext cx="9095406" cy="4675168"/>
          </a:xfrm>
          <a:prstGeom prst="rect">
            <a:avLst/>
          </a:prstGeom>
        </p:spPr>
      </p:pic>
      <p:sp>
        <p:nvSpPr>
          <p:cNvPr id="3" name="Rectangle 2">
            <a:extLst>
              <a:ext uri="{FF2B5EF4-FFF2-40B4-BE49-F238E27FC236}">
                <a16:creationId xmlns:a16="http://schemas.microsoft.com/office/drawing/2014/main" id="{8698897E-13A2-489D-9C93-EFEB7314CFF5}"/>
              </a:ext>
            </a:extLst>
          </p:cNvPr>
          <p:cNvSpPr/>
          <p:nvPr/>
        </p:nvSpPr>
        <p:spPr>
          <a:xfrm>
            <a:off x="9050347" y="2356645"/>
            <a:ext cx="2827801" cy="3200876"/>
          </a:xfrm>
          <a:prstGeom prst="rect">
            <a:avLst/>
          </a:prstGeom>
        </p:spPr>
        <p:txBody>
          <a:bodyPr wrap="square">
            <a:spAutoFit/>
          </a:bodyPr>
          <a:lstStyle/>
          <a:p>
            <a:pPr algn="just">
              <a:spcAft>
                <a:spcPts val="1200"/>
              </a:spcAft>
            </a:pPr>
            <a:r>
              <a:rPr lang="tr-TR" sz="2000" dirty="0">
                <a:latin typeface="Times New Roman" panose="02020603050405020304" pitchFamily="18" charset="0"/>
                <a:ea typeface="Calibri" panose="020F0502020204030204" pitchFamily="34" charset="0"/>
                <a:cs typeface="Times New Roman" panose="02020603050405020304" pitchFamily="18" charset="0"/>
              </a:rPr>
              <a:t>The storage reservoir concept for flood management and planning has been proposed by (</a:t>
            </a:r>
            <a:r>
              <a:rPr lang="tr-TR"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Ametefe, 2009</a:t>
            </a:r>
            <a:r>
              <a:rPr lang="tr-TR" sz="2000" dirty="0">
                <a:latin typeface="Times New Roman" panose="02020603050405020304" pitchFamily="18" charset="0"/>
                <a:ea typeface="Calibri" panose="020F0502020204030204" pitchFamily="34" charset="0"/>
                <a:cs typeface="Times New Roman" panose="02020603050405020304" pitchFamily="18" charset="0"/>
              </a:rPr>
              <a:t>) for the urbanized Mamhuma catchment which is also located in the Greater Accra Region</a:t>
            </a:r>
            <a:r>
              <a:rPr lang="tr-TR" sz="2200" dirty="0">
                <a:latin typeface="Times New Roman" panose="02020603050405020304" pitchFamily="18" charset="0"/>
                <a:ea typeface="Calibri" panose="020F0502020204030204" pitchFamily="34" charset="0"/>
                <a:cs typeface="Times New Roman" panose="02020603050405020304" pitchFamily="18" charset="0"/>
              </a:rPr>
              <a:t>.</a:t>
            </a:r>
            <a:endParaRPr lang="en-GH" sz="2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266485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B00CFD-09DA-4A58-9AF3-25EC201E5110}"/>
              </a:ext>
            </a:extLst>
          </p:cNvPr>
          <p:cNvSpPr txBox="1"/>
          <p:nvPr/>
        </p:nvSpPr>
        <p:spPr>
          <a:xfrm>
            <a:off x="482606" y="1268776"/>
            <a:ext cx="10590305"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Reduction in Flood Water Level at the Dome Pillar 2 Road Bridge    </a:t>
            </a:r>
          </a:p>
          <a:p>
            <a:endParaRPr lang="en-GB" sz="1600" b="1" kern="0" dirty="0">
              <a:latin typeface="Tw Cen MT" panose="020B0602020104020603" pitchFamily="34" charset="77"/>
            </a:endParaRPr>
          </a:p>
        </p:txBody>
      </p:sp>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a:defRPr/>
            </a:pPr>
            <a:r>
              <a:rPr lang="en-US" sz="4800" dirty="0">
                <a:solidFill>
                  <a:srgbClr val="06587C"/>
                </a:solidFill>
              </a:rPr>
              <a:t>Evaluation of T10 Flood Mitigation Measures </a:t>
            </a: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pic>
        <p:nvPicPr>
          <p:cNvPr id="7" name="Picture 6">
            <a:extLst>
              <a:ext uri="{FF2B5EF4-FFF2-40B4-BE49-F238E27FC236}">
                <a16:creationId xmlns:a16="http://schemas.microsoft.com/office/drawing/2014/main" id="{E349B86F-F20C-4B1B-B452-C79FCF03E3C4}"/>
              </a:ext>
            </a:extLst>
          </p:cNvPr>
          <p:cNvPicPr/>
          <p:nvPr/>
        </p:nvPicPr>
        <p:blipFill>
          <a:blip r:embed="rId3"/>
          <a:stretch>
            <a:fillRect/>
          </a:stretch>
        </p:blipFill>
        <p:spPr>
          <a:xfrm>
            <a:off x="403177" y="2074450"/>
            <a:ext cx="5601970" cy="3457574"/>
          </a:xfrm>
          <a:prstGeom prst="rect">
            <a:avLst/>
          </a:prstGeom>
          <a:ln>
            <a:solidFill>
              <a:schemeClr val="bg1">
                <a:lumMod val="65000"/>
              </a:schemeClr>
            </a:solidFill>
          </a:ln>
        </p:spPr>
      </p:pic>
      <p:pic>
        <p:nvPicPr>
          <p:cNvPr id="8" name="Picture 7">
            <a:extLst>
              <a:ext uri="{FF2B5EF4-FFF2-40B4-BE49-F238E27FC236}">
                <a16:creationId xmlns:a16="http://schemas.microsoft.com/office/drawing/2014/main" id="{8D1BD2D4-55AC-4193-8893-83C76A8803D5}"/>
              </a:ext>
            </a:extLst>
          </p:cNvPr>
          <p:cNvPicPr/>
          <p:nvPr/>
        </p:nvPicPr>
        <p:blipFill>
          <a:blip r:embed="rId4"/>
          <a:stretch>
            <a:fillRect/>
          </a:stretch>
        </p:blipFill>
        <p:spPr>
          <a:xfrm>
            <a:off x="6322707" y="3241586"/>
            <a:ext cx="5601970" cy="3457575"/>
          </a:xfrm>
          <a:prstGeom prst="rect">
            <a:avLst/>
          </a:prstGeom>
          <a:ln>
            <a:solidFill>
              <a:schemeClr val="bg1">
                <a:lumMod val="65000"/>
              </a:schemeClr>
            </a:solidFill>
          </a:ln>
        </p:spPr>
      </p:pic>
    </p:spTree>
    <p:extLst>
      <p:ext uri="{BB962C8B-B14F-4D97-AF65-F5344CB8AC3E}">
        <p14:creationId xmlns:p14="http://schemas.microsoft.com/office/powerpoint/2010/main" val="13480778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B00CFD-09DA-4A58-9AF3-25EC201E5110}"/>
              </a:ext>
            </a:extLst>
          </p:cNvPr>
          <p:cNvSpPr txBox="1"/>
          <p:nvPr/>
        </p:nvSpPr>
        <p:spPr>
          <a:xfrm>
            <a:off x="482606" y="1268776"/>
            <a:ext cx="10590305"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Reduction in Flood Water Level at </a:t>
            </a:r>
            <a:r>
              <a:rPr lang="en-GB" sz="2400" b="1" kern="0" dirty="0" err="1">
                <a:solidFill>
                  <a:srgbClr val="FF0000"/>
                </a:solidFill>
                <a:latin typeface="Tw Cen MT" panose="020B0602020104020603" pitchFamily="34" charset="77"/>
              </a:rPr>
              <a:t>Abossey</a:t>
            </a:r>
            <a:r>
              <a:rPr lang="en-GB" sz="2400" b="1" kern="0" dirty="0">
                <a:solidFill>
                  <a:srgbClr val="FF0000"/>
                </a:solidFill>
                <a:latin typeface="Tw Cen MT" panose="020B0602020104020603" pitchFamily="34" charset="77"/>
              </a:rPr>
              <a:t> </a:t>
            </a:r>
            <a:r>
              <a:rPr lang="en-GB" sz="2400" b="1" kern="0" dirty="0" err="1">
                <a:solidFill>
                  <a:srgbClr val="FF0000"/>
                </a:solidFill>
                <a:latin typeface="Tw Cen MT" panose="020B0602020104020603" pitchFamily="34" charset="77"/>
              </a:rPr>
              <a:t>Okai</a:t>
            </a:r>
            <a:r>
              <a:rPr lang="en-GB" sz="2400" b="1" kern="0" dirty="0">
                <a:solidFill>
                  <a:srgbClr val="FF0000"/>
                </a:solidFill>
                <a:latin typeface="Tw Cen MT" panose="020B0602020104020603" pitchFamily="34" charset="77"/>
              </a:rPr>
              <a:t> Road Bridge     </a:t>
            </a:r>
          </a:p>
          <a:p>
            <a:endParaRPr lang="en-GB" sz="1600" b="1" kern="0" dirty="0">
              <a:latin typeface="Tw Cen MT" panose="020B0602020104020603" pitchFamily="34" charset="77"/>
            </a:endParaRPr>
          </a:p>
        </p:txBody>
      </p:sp>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a:defRPr/>
            </a:pPr>
            <a:r>
              <a:rPr lang="en-US" sz="4800" dirty="0">
                <a:solidFill>
                  <a:srgbClr val="06587C"/>
                </a:solidFill>
              </a:rPr>
              <a:t>Evaluation of T10 Flood Mitigation Measures </a:t>
            </a: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pic>
        <p:nvPicPr>
          <p:cNvPr id="7" name="Picture 6">
            <a:extLst>
              <a:ext uri="{FF2B5EF4-FFF2-40B4-BE49-F238E27FC236}">
                <a16:creationId xmlns:a16="http://schemas.microsoft.com/office/drawing/2014/main" id="{7FB78EF9-CF44-4AE0-B930-4186DAFF4821}"/>
              </a:ext>
            </a:extLst>
          </p:cNvPr>
          <p:cNvPicPr/>
          <p:nvPr/>
        </p:nvPicPr>
        <p:blipFill>
          <a:blip r:embed="rId3"/>
          <a:stretch>
            <a:fillRect/>
          </a:stretch>
        </p:blipFill>
        <p:spPr>
          <a:xfrm>
            <a:off x="482606" y="1884329"/>
            <a:ext cx="5516632" cy="3795595"/>
          </a:xfrm>
          <a:prstGeom prst="rect">
            <a:avLst/>
          </a:prstGeom>
          <a:ln>
            <a:solidFill>
              <a:schemeClr val="bg1">
                <a:lumMod val="65000"/>
              </a:schemeClr>
            </a:solidFill>
          </a:ln>
        </p:spPr>
      </p:pic>
      <p:pic>
        <p:nvPicPr>
          <p:cNvPr id="8" name="Picture 7">
            <a:extLst>
              <a:ext uri="{FF2B5EF4-FFF2-40B4-BE49-F238E27FC236}">
                <a16:creationId xmlns:a16="http://schemas.microsoft.com/office/drawing/2014/main" id="{4524D8C2-0627-4262-A2E2-429A850BF2F5}"/>
              </a:ext>
            </a:extLst>
          </p:cNvPr>
          <p:cNvPicPr/>
          <p:nvPr/>
        </p:nvPicPr>
        <p:blipFill>
          <a:blip r:embed="rId4"/>
          <a:stretch>
            <a:fillRect/>
          </a:stretch>
        </p:blipFill>
        <p:spPr>
          <a:xfrm>
            <a:off x="6361517" y="2817582"/>
            <a:ext cx="5516631" cy="3795595"/>
          </a:xfrm>
          <a:prstGeom prst="rect">
            <a:avLst/>
          </a:prstGeom>
          <a:ln>
            <a:solidFill>
              <a:schemeClr val="bg1">
                <a:lumMod val="65000"/>
              </a:schemeClr>
            </a:solidFill>
          </a:ln>
        </p:spPr>
      </p:pic>
    </p:spTree>
    <p:extLst>
      <p:ext uri="{BB962C8B-B14F-4D97-AF65-F5344CB8AC3E}">
        <p14:creationId xmlns:p14="http://schemas.microsoft.com/office/powerpoint/2010/main" val="18636544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B00CFD-09DA-4A58-9AF3-25EC201E5110}"/>
              </a:ext>
            </a:extLst>
          </p:cNvPr>
          <p:cNvSpPr txBox="1"/>
          <p:nvPr/>
        </p:nvSpPr>
        <p:spPr>
          <a:xfrm>
            <a:off x="482606" y="1268776"/>
            <a:ext cx="10590305"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Reduction in Flood Water Level at </a:t>
            </a:r>
            <a:r>
              <a:rPr lang="en-GB" sz="2400" b="1" kern="0" dirty="0" err="1">
                <a:solidFill>
                  <a:srgbClr val="FF0000"/>
                </a:solidFill>
                <a:latin typeface="Tw Cen MT" panose="020B0602020104020603" pitchFamily="34" charset="77"/>
              </a:rPr>
              <a:t>Odawna</a:t>
            </a:r>
            <a:r>
              <a:rPr lang="en-GB" sz="2400" b="1" kern="0" dirty="0">
                <a:solidFill>
                  <a:srgbClr val="FF0000"/>
                </a:solidFill>
                <a:latin typeface="Tw Cen MT" panose="020B0602020104020603" pitchFamily="34" charset="77"/>
              </a:rPr>
              <a:t> Railway Bridge     </a:t>
            </a:r>
          </a:p>
          <a:p>
            <a:endParaRPr lang="en-GB" sz="1600" b="1" kern="0" dirty="0">
              <a:latin typeface="Tw Cen MT" panose="020B0602020104020603" pitchFamily="34" charset="77"/>
            </a:endParaRPr>
          </a:p>
        </p:txBody>
      </p:sp>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a:defRPr/>
            </a:pPr>
            <a:r>
              <a:rPr lang="en-US" sz="4800" dirty="0">
                <a:solidFill>
                  <a:srgbClr val="06587C"/>
                </a:solidFill>
              </a:rPr>
              <a:t>Evaluation of T10 Flood Mitigation Measures </a:t>
            </a: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pic>
        <p:nvPicPr>
          <p:cNvPr id="9" name="Picture 8">
            <a:extLst>
              <a:ext uri="{FF2B5EF4-FFF2-40B4-BE49-F238E27FC236}">
                <a16:creationId xmlns:a16="http://schemas.microsoft.com/office/drawing/2014/main" id="{585E5F47-2B2C-41FB-84DD-BFB4098DEBA5}"/>
              </a:ext>
            </a:extLst>
          </p:cNvPr>
          <p:cNvPicPr/>
          <p:nvPr/>
        </p:nvPicPr>
        <p:blipFill>
          <a:blip r:embed="rId3"/>
          <a:stretch>
            <a:fillRect/>
          </a:stretch>
        </p:blipFill>
        <p:spPr>
          <a:xfrm>
            <a:off x="482606" y="1884328"/>
            <a:ext cx="4844137" cy="3089343"/>
          </a:xfrm>
          <a:prstGeom prst="rect">
            <a:avLst/>
          </a:prstGeom>
        </p:spPr>
      </p:pic>
      <p:pic>
        <p:nvPicPr>
          <p:cNvPr id="3" name="Picture 2">
            <a:extLst>
              <a:ext uri="{FF2B5EF4-FFF2-40B4-BE49-F238E27FC236}">
                <a16:creationId xmlns:a16="http://schemas.microsoft.com/office/drawing/2014/main" id="{AFEA366D-40E6-40B0-A13A-55DAD2DD3A7D}"/>
              </a:ext>
            </a:extLst>
          </p:cNvPr>
          <p:cNvPicPr>
            <a:picLocks noChangeAspect="1"/>
          </p:cNvPicPr>
          <p:nvPr/>
        </p:nvPicPr>
        <p:blipFill>
          <a:blip r:embed="rId4"/>
          <a:stretch>
            <a:fillRect/>
          </a:stretch>
        </p:blipFill>
        <p:spPr>
          <a:xfrm>
            <a:off x="5803894" y="2600218"/>
            <a:ext cx="5905500" cy="3925887"/>
          </a:xfrm>
          <a:prstGeom prst="rect">
            <a:avLst/>
          </a:prstGeom>
          <a:ln>
            <a:solidFill>
              <a:schemeClr val="bg1">
                <a:lumMod val="65000"/>
              </a:schemeClr>
            </a:solidFill>
          </a:ln>
        </p:spPr>
      </p:pic>
    </p:spTree>
    <p:extLst>
      <p:ext uri="{BB962C8B-B14F-4D97-AF65-F5344CB8AC3E}">
        <p14:creationId xmlns:p14="http://schemas.microsoft.com/office/powerpoint/2010/main" val="33766101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B00CFD-09DA-4A58-9AF3-25EC201E5110}"/>
              </a:ext>
            </a:extLst>
          </p:cNvPr>
          <p:cNvSpPr txBox="1"/>
          <p:nvPr/>
        </p:nvSpPr>
        <p:spPr>
          <a:xfrm>
            <a:off x="482606" y="1268776"/>
            <a:ext cx="10590305"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Reduction in Flood Water Level at </a:t>
            </a:r>
            <a:r>
              <a:rPr lang="en-GB" sz="2400" b="1" kern="0" dirty="0" err="1">
                <a:solidFill>
                  <a:srgbClr val="FF0000"/>
                </a:solidFill>
                <a:latin typeface="Tw Cen MT" panose="020B0602020104020603" pitchFamily="34" charset="77"/>
              </a:rPr>
              <a:t>Odaw</a:t>
            </a:r>
            <a:r>
              <a:rPr lang="en-GB" sz="2400" b="1" kern="0" dirty="0">
                <a:solidFill>
                  <a:srgbClr val="FF0000"/>
                </a:solidFill>
                <a:latin typeface="Tw Cen MT" panose="020B0602020104020603" pitchFamily="34" charset="77"/>
              </a:rPr>
              <a:t> River Outlet Bridge     </a:t>
            </a:r>
          </a:p>
          <a:p>
            <a:endParaRPr lang="en-GB" sz="1600" b="1" kern="0" dirty="0">
              <a:latin typeface="Tw Cen MT" panose="020B0602020104020603" pitchFamily="34" charset="77"/>
            </a:endParaRPr>
          </a:p>
        </p:txBody>
      </p:sp>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a:defRPr/>
            </a:pPr>
            <a:r>
              <a:rPr lang="en-US" sz="4800" dirty="0">
                <a:solidFill>
                  <a:srgbClr val="06587C"/>
                </a:solidFill>
              </a:rPr>
              <a:t>Evaluation of T10 Flood Mitigation Measures </a:t>
            </a: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pic>
        <p:nvPicPr>
          <p:cNvPr id="2" name="Picture 1">
            <a:extLst>
              <a:ext uri="{FF2B5EF4-FFF2-40B4-BE49-F238E27FC236}">
                <a16:creationId xmlns:a16="http://schemas.microsoft.com/office/drawing/2014/main" id="{0B0CAF4B-C459-4B09-9B1F-1E2EEB5A5623}"/>
              </a:ext>
            </a:extLst>
          </p:cNvPr>
          <p:cNvPicPr>
            <a:picLocks noChangeAspect="1"/>
          </p:cNvPicPr>
          <p:nvPr/>
        </p:nvPicPr>
        <p:blipFill>
          <a:blip r:embed="rId3"/>
          <a:stretch>
            <a:fillRect/>
          </a:stretch>
        </p:blipFill>
        <p:spPr>
          <a:xfrm>
            <a:off x="6289710" y="3880625"/>
            <a:ext cx="5683348" cy="2641852"/>
          </a:xfrm>
          <a:prstGeom prst="rect">
            <a:avLst/>
          </a:prstGeom>
          <a:ln>
            <a:solidFill>
              <a:schemeClr val="bg1">
                <a:lumMod val="65000"/>
              </a:schemeClr>
            </a:solidFill>
          </a:ln>
        </p:spPr>
      </p:pic>
      <p:pic>
        <p:nvPicPr>
          <p:cNvPr id="4" name="Picture 3">
            <a:extLst>
              <a:ext uri="{FF2B5EF4-FFF2-40B4-BE49-F238E27FC236}">
                <a16:creationId xmlns:a16="http://schemas.microsoft.com/office/drawing/2014/main" id="{A3EE1E13-FFB0-40FF-A54B-0868E3DEC827}"/>
              </a:ext>
            </a:extLst>
          </p:cNvPr>
          <p:cNvPicPr>
            <a:picLocks noChangeAspect="1"/>
          </p:cNvPicPr>
          <p:nvPr/>
        </p:nvPicPr>
        <p:blipFill>
          <a:blip r:embed="rId4"/>
          <a:stretch>
            <a:fillRect/>
          </a:stretch>
        </p:blipFill>
        <p:spPr>
          <a:xfrm>
            <a:off x="494884" y="1884330"/>
            <a:ext cx="5590049" cy="2476656"/>
          </a:xfrm>
          <a:prstGeom prst="rect">
            <a:avLst/>
          </a:prstGeom>
          <a:ln>
            <a:solidFill>
              <a:schemeClr val="bg1">
                <a:lumMod val="65000"/>
              </a:schemeClr>
            </a:solidFill>
          </a:ln>
        </p:spPr>
      </p:pic>
    </p:spTree>
    <p:extLst>
      <p:ext uri="{BB962C8B-B14F-4D97-AF65-F5344CB8AC3E}">
        <p14:creationId xmlns:p14="http://schemas.microsoft.com/office/powerpoint/2010/main" val="28395563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168143-6A36-43C9-879B-DD3067D45E78}"/>
              </a:ext>
            </a:extLst>
          </p:cNvPr>
          <p:cNvPicPr>
            <a:picLocks noChangeAspect="1"/>
          </p:cNvPicPr>
          <p:nvPr/>
        </p:nvPicPr>
        <p:blipFill>
          <a:blip r:embed="rId2"/>
          <a:stretch>
            <a:fillRect/>
          </a:stretch>
        </p:blipFill>
        <p:spPr>
          <a:xfrm>
            <a:off x="6439191" y="3118314"/>
            <a:ext cx="5539592" cy="3013538"/>
          </a:xfrm>
          <a:prstGeom prst="rect">
            <a:avLst/>
          </a:prstGeom>
          <a:ln>
            <a:solidFill>
              <a:schemeClr val="bg1">
                <a:lumMod val="75000"/>
              </a:schemeClr>
            </a:solidFill>
          </a:ln>
        </p:spPr>
      </p:pic>
      <p:pic>
        <p:nvPicPr>
          <p:cNvPr id="5" name="Picture 4">
            <a:extLst>
              <a:ext uri="{FF2B5EF4-FFF2-40B4-BE49-F238E27FC236}">
                <a16:creationId xmlns:a16="http://schemas.microsoft.com/office/drawing/2014/main" id="{A239C7C9-F39C-4690-8320-13C87A7FDECA}"/>
              </a:ext>
            </a:extLst>
          </p:cNvPr>
          <p:cNvPicPr>
            <a:picLocks noChangeAspect="1"/>
          </p:cNvPicPr>
          <p:nvPr/>
        </p:nvPicPr>
        <p:blipFill>
          <a:blip r:embed="rId3"/>
          <a:stretch>
            <a:fillRect/>
          </a:stretch>
        </p:blipFill>
        <p:spPr>
          <a:xfrm>
            <a:off x="425962" y="3118314"/>
            <a:ext cx="5405372" cy="3013538"/>
          </a:xfrm>
          <a:prstGeom prst="rect">
            <a:avLst/>
          </a:prstGeom>
          <a:ln>
            <a:solidFill>
              <a:schemeClr val="bg1">
                <a:lumMod val="75000"/>
              </a:schemeClr>
            </a:solidFill>
          </a:ln>
        </p:spPr>
      </p:pic>
      <p:sp>
        <p:nvSpPr>
          <p:cNvPr id="10" name="TextBox 9">
            <a:extLst>
              <a:ext uri="{FF2B5EF4-FFF2-40B4-BE49-F238E27FC236}">
                <a16:creationId xmlns:a16="http://schemas.microsoft.com/office/drawing/2014/main" id="{091D9658-D773-472D-8DE4-EFA04A42A322}"/>
              </a:ext>
            </a:extLst>
          </p:cNvPr>
          <p:cNvSpPr txBox="1"/>
          <p:nvPr/>
        </p:nvSpPr>
        <p:spPr>
          <a:xfrm>
            <a:off x="8119404" y="6242447"/>
            <a:ext cx="2997314" cy="615553"/>
          </a:xfrm>
          <a:prstGeom prst="rect">
            <a:avLst/>
          </a:prstGeom>
          <a:noFill/>
        </p:spPr>
        <p:txBody>
          <a:bodyPr vert="horz" wrap="square" lIns="0" tIns="0" rIns="0" bIns="0" rtlCol="0" anchor="t" anchorCtr="0">
            <a:spAutoFit/>
          </a:bodyPr>
          <a:lstStyle/>
          <a:p>
            <a:r>
              <a:rPr lang="en-GB" sz="2400" b="1" kern="0" dirty="0" err="1">
                <a:solidFill>
                  <a:srgbClr val="FF0000"/>
                </a:solidFill>
                <a:latin typeface="Tw Cen MT" panose="020B0602020104020603" pitchFamily="34" charset="77"/>
              </a:rPr>
              <a:t>Abossey</a:t>
            </a:r>
            <a:r>
              <a:rPr lang="en-GB" sz="2400" b="1" kern="0" dirty="0">
                <a:solidFill>
                  <a:srgbClr val="FF0000"/>
                </a:solidFill>
                <a:latin typeface="Tw Cen MT" panose="020B0602020104020603" pitchFamily="34" charset="77"/>
              </a:rPr>
              <a:t> </a:t>
            </a:r>
            <a:r>
              <a:rPr lang="en-GB" sz="2400" b="1" kern="0" dirty="0" err="1">
                <a:solidFill>
                  <a:srgbClr val="FF0000"/>
                </a:solidFill>
                <a:latin typeface="Tw Cen MT" panose="020B0602020104020603" pitchFamily="34" charset="77"/>
              </a:rPr>
              <a:t>Okai</a:t>
            </a:r>
            <a:r>
              <a:rPr lang="en-GB" sz="2400" b="1" kern="0" dirty="0">
                <a:solidFill>
                  <a:srgbClr val="FF0000"/>
                </a:solidFill>
                <a:latin typeface="Tw Cen MT" panose="020B0602020104020603" pitchFamily="34" charset="77"/>
              </a:rPr>
              <a:t> Bridge     </a:t>
            </a:r>
          </a:p>
          <a:p>
            <a:endParaRPr lang="en-GB" sz="1600" b="1" kern="0" dirty="0">
              <a:latin typeface="Tw Cen MT" panose="020B0602020104020603" pitchFamily="34" charset="77"/>
            </a:endParaRPr>
          </a:p>
        </p:txBody>
      </p:sp>
      <p:sp>
        <p:nvSpPr>
          <p:cNvPr id="11" name="TextBox 10">
            <a:extLst>
              <a:ext uri="{FF2B5EF4-FFF2-40B4-BE49-F238E27FC236}">
                <a16:creationId xmlns:a16="http://schemas.microsoft.com/office/drawing/2014/main" id="{F3B36DD1-1BB2-4DB8-89DF-526A17AF1988}"/>
              </a:ext>
            </a:extLst>
          </p:cNvPr>
          <p:cNvSpPr txBox="1"/>
          <p:nvPr/>
        </p:nvSpPr>
        <p:spPr>
          <a:xfrm>
            <a:off x="2010382" y="6269040"/>
            <a:ext cx="2236531" cy="369332"/>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Railway Bridge     </a:t>
            </a:r>
          </a:p>
        </p:txBody>
      </p:sp>
      <p:pic>
        <p:nvPicPr>
          <p:cNvPr id="12" name="Picture 11">
            <a:extLst>
              <a:ext uri="{FF2B5EF4-FFF2-40B4-BE49-F238E27FC236}">
                <a16:creationId xmlns:a16="http://schemas.microsoft.com/office/drawing/2014/main" id="{39749AC1-4109-4689-9DC4-ECC0D3A3EE74}"/>
              </a:ext>
            </a:extLst>
          </p:cNvPr>
          <p:cNvPicPr/>
          <p:nvPr/>
        </p:nvPicPr>
        <p:blipFill>
          <a:blip r:embed="rId4"/>
          <a:stretch>
            <a:fillRect/>
          </a:stretch>
        </p:blipFill>
        <p:spPr>
          <a:xfrm>
            <a:off x="6439190" y="219628"/>
            <a:ext cx="5539591" cy="2626554"/>
          </a:xfrm>
          <a:prstGeom prst="rect">
            <a:avLst/>
          </a:prstGeom>
          <a:ln>
            <a:solidFill>
              <a:schemeClr val="bg1">
                <a:lumMod val="65000"/>
              </a:schemeClr>
            </a:solidFill>
          </a:ln>
        </p:spPr>
      </p:pic>
      <p:pic>
        <p:nvPicPr>
          <p:cNvPr id="7" name="Picture 6">
            <a:extLst>
              <a:ext uri="{FF2B5EF4-FFF2-40B4-BE49-F238E27FC236}">
                <a16:creationId xmlns:a16="http://schemas.microsoft.com/office/drawing/2014/main" id="{5C921769-CEC8-4FB8-BC0D-F2C1EF8762FE}"/>
              </a:ext>
            </a:extLst>
          </p:cNvPr>
          <p:cNvPicPr>
            <a:picLocks noChangeAspect="1"/>
          </p:cNvPicPr>
          <p:nvPr/>
        </p:nvPicPr>
        <p:blipFill>
          <a:blip r:embed="rId5"/>
          <a:stretch>
            <a:fillRect/>
          </a:stretch>
        </p:blipFill>
        <p:spPr>
          <a:xfrm>
            <a:off x="786064" y="219628"/>
            <a:ext cx="4354860" cy="2600325"/>
          </a:xfrm>
          <a:prstGeom prst="rect">
            <a:avLst/>
          </a:prstGeom>
          <a:ln>
            <a:solidFill>
              <a:schemeClr val="bg1">
                <a:lumMod val="75000"/>
              </a:schemeClr>
            </a:solidFill>
          </a:ln>
        </p:spPr>
      </p:pic>
    </p:spTree>
    <p:extLst>
      <p:ext uri="{BB962C8B-B14F-4D97-AF65-F5344CB8AC3E}">
        <p14:creationId xmlns:p14="http://schemas.microsoft.com/office/powerpoint/2010/main" val="29821074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B00CFD-09DA-4A58-9AF3-25EC201E5110}"/>
              </a:ext>
            </a:extLst>
          </p:cNvPr>
          <p:cNvSpPr txBox="1"/>
          <p:nvPr/>
        </p:nvSpPr>
        <p:spPr>
          <a:xfrm>
            <a:off x="482606" y="1268776"/>
            <a:ext cx="10590305" cy="615553"/>
          </a:xfrm>
          <a:prstGeom prst="rect">
            <a:avLst/>
          </a:prstGeom>
          <a:noFill/>
        </p:spPr>
        <p:txBody>
          <a:bodyPr vert="horz" wrap="square" lIns="0" tIns="0" rIns="0" bIns="0" rtlCol="0" anchor="t" anchorCtr="0">
            <a:spAutoFit/>
          </a:bodyPr>
          <a:lstStyle/>
          <a:p>
            <a:r>
              <a:rPr lang="tr-TR" sz="2400" b="1" kern="0" dirty="0">
                <a:solidFill>
                  <a:srgbClr val="FF0000"/>
                </a:solidFill>
                <a:latin typeface="Tw Cen MT" panose="020B0602020104020603" pitchFamily="34" charset="77"/>
              </a:rPr>
              <a:t>Reduction in</a:t>
            </a:r>
            <a:r>
              <a:rPr lang="en-GB" sz="2400" b="1" kern="0" dirty="0">
                <a:solidFill>
                  <a:srgbClr val="FF0000"/>
                </a:solidFill>
                <a:latin typeface="Tw Cen MT" panose="020B0602020104020603" pitchFamily="34" charset="77"/>
              </a:rPr>
              <a:t> T5 F</a:t>
            </a:r>
            <a:r>
              <a:rPr lang="tr-TR" sz="2400" b="1" kern="0" dirty="0">
                <a:solidFill>
                  <a:srgbClr val="FF0000"/>
                </a:solidFill>
                <a:latin typeface="Tw Cen MT" panose="020B0602020104020603" pitchFamily="34" charset="77"/>
              </a:rPr>
              <a:t>lood </a:t>
            </a:r>
            <a:r>
              <a:rPr lang="en-GB" sz="2400" b="1" kern="0" dirty="0">
                <a:solidFill>
                  <a:srgbClr val="FF0000"/>
                </a:solidFill>
                <a:latin typeface="Tw Cen MT" panose="020B0602020104020603" pitchFamily="34" charset="77"/>
              </a:rPr>
              <a:t>I</a:t>
            </a:r>
            <a:r>
              <a:rPr lang="tr-TR" sz="2400" b="1" kern="0" dirty="0">
                <a:solidFill>
                  <a:srgbClr val="FF0000"/>
                </a:solidFill>
                <a:latin typeface="Tw Cen MT" panose="020B0602020104020603" pitchFamily="34" charset="77"/>
              </a:rPr>
              <a:t>nundation </a:t>
            </a:r>
            <a:r>
              <a:rPr lang="en-GB" sz="2400" b="1" kern="0" dirty="0">
                <a:solidFill>
                  <a:srgbClr val="FF0000"/>
                </a:solidFill>
                <a:latin typeface="Tw Cen MT" panose="020B0602020104020603" pitchFamily="34" charset="77"/>
              </a:rPr>
              <a:t>A</a:t>
            </a:r>
            <a:r>
              <a:rPr lang="tr-TR" sz="2400" b="1" kern="0" dirty="0">
                <a:solidFill>
                  <a:srgbClr val="FF0000"/>
                </a:solidFill>
                <a:latin typeface="Tw Cen MT" panose="020B0602020104020603" pitchFamily="34" charset="77"/>
              </a:rPr>
              <a:t>reas </a:t>
            </a:r>
            <a:r>
              <a:rPr lang="en-GB" sz="2400" b="1" kern="0" dirty="0">
                <a:solidFill>
                  <a:srgbClr val="FF0000"/>
                </a:solidFill>
                <a:latin typeface="Tw Cen MT" panose="020B0602020104020603" pitchFamily="34" charset="77"/>
              </a:rPr>
              <a:t>    </a:t>
            </a:r>
          </a:p>
          <a:p>
            <a:endParaRPr lang="en-GB" sz="1600" b="1" kern="0" dirty="0">
              <a:latin typeface="Tw Cen MT" panose="020B0602020104020603" pitchFamily="34" charset="77"/>
            </a:endParaRPr>
          </a:p>
        </p:txBody>
      </p:sp>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a:defRPr/>
            </a:pPr>
            <a:r>
              <a:rPr lang="en-US" sz="4800" dirty="0">
                <a:solidFill>
                  <a:srgbClr val="06587C"/>
                </a:solidFill>
              </a:rPr>
              <a:t>Evaluation of T10 Flood Mitigation Measures </a:t>
            </a: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pic>
        <p:nvPicPr>
          <p:cNvPr id="2" name="Picture 1">
            <a:extLst>
              <a:ext uri="{FF2B5EF4-FFF2-40B4-BE49-F238E27FC236}">
                <a16:creationId xmlns:a16="http://schemas.microsoft.com/office/drawing/2014/main" id="{F4A388BC-6C0B-43F3-A7CB-54532264F214}"/>
              </a:ext>
            </a:extLst>
          </p:cNvPr>
          <p:cNvPicPr>
            <a:picLocks noChangeAspect="1"/>
          </p:cNvPicPr>
          <p:nvPr/>
        </p:nvPicPr>
        <p:blipFill>
          <a:blip r:embed="rId3"/>
          <a:stretch>
            <a:fillRect/>
          </a:stretch>
        </p:blipFill>
        <p:spPr>
          <a:xfrm>
            <a:off x="351323" y="1721163"/>
            <a:ext cx="8929156" cy="5136837"/>
          </a:xfrm>
          <a:prstGeom prst="rect">
            <a:avLst/>
          </a:prstGeom>
        </p:spPr>
      </p:pic>
      <p:sp>
        <p:nvSpPr>
          <p:cNvPr id="8" name="Rectangle 7">
            <a:extLst>
              <a:ext uri="{FF2B5EF4-FFF2-40B4-BE49-F238E27FC236}">
                <a16:creationId xmlns:a16="http://schemas.microsoft.com/office/drawing/2014/main" id="{4AF5C9F8-D1DA-4507-BCE7-2490EC70427E}"/>
              </a:ext>
            </a:extLst>
          </p:cNvPr>
          <p:cNvSpPr/>
          <p:nvPr/>
        </p:nvSpPr>
        <p:spPr>
          <a:xfrm>
            <a:off x="9191895" y="1914160"/>
            <a:ext cx="3046970" cy="5016758"/>
          </a:xfrm>
          <a:prstGeom prst="rect">
            <a:avLst/>
          </a:prstGeom>
          <a:ln>
            <a:noFill/>
          </a:ln>
        </p:spPr>
        <p:txBody>
          <a:bodyPr wrap="square">
            <a:spAutoFit/>
          </a:bodyPr>
          <a:lstStyle/>
          <a:p>
            <a:pPr algn="just">
              <a:spcAft>
                <a:spcPts val="600"/>
              </a:spcAft>
            </a:pPr>
            <a:r>
              <a:rPr lang="en-US" sz="2100" b="1" dirty="0" err="1"/>
              <a:t>Avenor</a:t>
            </a:r>
            <a:endParaRPr lang="en-US" sz="2100" b="1" dirty="0"/>
          </a:p>
          <a:p>
            <a:pPr algn="just">
              <a:spcAft>
                <a:spcPts val="600"/>
              </a:spcAft>
            </a:pPr>
            <a:r>
              <a:rPr lang="en-US" sz="2000" dirty="0" err="1"/>
              <a:t>Kpehe</a:t>
            </a:r>
            <a:endParaRPr lang="en-US" sz="2000" dirty="0"/>
          </a:p>
          <a:p>
            <a:pPr algn="just">
              <a:spcAft>
                <a:spcPts val="600"/>
              </a:spcAft>
            </a:pPr>
            <a:r>
              <a:rPr lang="en-US" sz="2100" b="1" dirty="0" err="1"/>
              <a:t>Kokomlemle</a:t>
            </a:r>
            <a:endParaRPr lang="en-US" sz="2100" b="1" dirty="0"/>
          </a:p>
          <a:p>
            <a:pPr algn="just">
              <a:spcAft>
                <a:spcPts val="600"/>
              </a:spcAft>
            </a:pPr>
            <a:r>
              <a:rPr lang="en-US" sz="2100" b="1" dirty="0"/>
              <a:t>Asylum Down</a:t>
            </a:r>
          </a:p>
          <a:p>
            <a:pPr algn="just">
              <a:spcAft>
                <a:spcPts val="600"/>
              </a:spcAft>
            </a:pPr>
            <a:r>
              <a:rPr lang="en-US" sz="2100" b="1" dirty="0" err="1"/>
              <a:t>Adabraka</a:t>
            </a:r>
            <a:r>
              <a:rPr lang="en-US" sz="2100" b="1" dirty="0"/>
              <a:t> (Sahara)</a:t>
            </a:r>
          </a:p>
          <a:p>
            <a:pPr algn="just">
              <a:spcAft>
                <a:spcPts val="600"/>
              </a:spcAft>
            </a:pPr>
            <a:r>
              <a:rPr lang="en-US" sz="2100" b="1" dirty="0"/>
              <a:t>Kaneshie </a:t>
            </a:r>
          </a:p>
          <a:p>
            <a:pPr algn="just">
              <a:spcBef>
                <a:spcPts val="200"/>
              </a:spcBef>
              <a:spcAft>
                <a:spcPts val="200"/>
              </a:spcAft>
            </a:pPr>
            <a:r>
              <a:rPr lang="en-US" sz="2000" dirty="0" err="1"/>
              <a:t>Mataheko</a:t>
            </a:r>
            <a:r>
              <a:rPr lang="en-US" sz="2000" dirty="0"/>
              <a:t>  </a:t>
            </a:r>
          </a:p>
          <a:p>
            <a:pPr algn="just">
              <a:spcBef>
                <a:spcPts val="200"/>
              </a:spcBef>
              <a:spcAft>
                <a:spcPts val="200"/>
              </a:spcAft>
            </a:pPr>
            <a:r>
              <a:rPr lang="en-US" sz="2000" dirty="0" err="1"/>
              <a:t>Abossey</a:t>
            </a:r>
            <a:r>
              <a:rPr lang="en-US" sz="2000" dirty="0"/>
              <a:t> </a:t>
            </a:r>
            <a:r>
              <a:rPr lang="en-US" sz="2000" dirty="0" err="1"/>
              <a:t>Okai</a:t>
            </a:r>
            <a:endParaRPr lang="en-US" sz="2000" dirty="0"/>
          </a:p>
          <a:p>
            <a:pPr algn="just">
              <a:spcBef>
                <a:spcPts val="200"/>
              </a:spcBef>
              <a:spcAft>
                <a:spcPts val="200"/>
              </a:spcAft>
            </a:pPr>
            <a:r>
              <a:rPr lang="en-US" sz="2000" dirty="0"/>
              <a:t>Korle </a:t>
            </a:r>
            <a:r>
              <a:rPr lang="en-US" sz="2000" dirty="0" err="1"/>
              <a:t>Dudor</a:t>
            </a:r>
            <a:endParaRPr lang="en-US" sz="2000" dirty="0"/>
          </a:p>
          <a:p>
            <a:pPr algn="just">
              <a:spcBef>
                <a:spcPts val="200"/>
              </a:spcBef>
              <a:spcAft>
                <a:spcPts val="200"/>
              </a:spcAft>
            </a:pPr>
            <a:r>
              <a:rPr lang="en-US" sz="2000" dirty="0"/>
              <a:t>Sabon </a:t>
            </a:r>
            <a:r>
              <a:rPr lang="en-US" sz="2000" dirty="0" err="1"/>
              <a:t>Zongo</a:t>
            </a:r>
            <a:endParaRPr lang="en-US" sz="2000" dirty="0"/>
          </a:p>
          <a:p>
            <a:pPr algn="just">
              <a:spcBef>
                <a:spcPts val="200"/>
              </a:spcBef>
              <a:spcAft>
                <a:spcPts val="200"/>
              </a:spcAft>
            </a:pPr>
            <a:r>
              <a:rPr lang="en-US" sz="2000" dirty="0" err="1"/>
              <a:t>Zoti</a:t>
            </a:r>
            <a:endParaRPr lang="en-US" sz="2000" dirty="0"/>
          </a:p>
          <a:p>
            <a:pPr algn="just">
              <a:spcBef>
                <a:spcPts val="200"/>
              </a:spcBef>
              <a:spcAft>
                <a:spcPts val="200"/>
              </a:spcAft>
            </a:pPr>
            <a:r>
              <a:rPr lang="en-US" sz="2000" dirty="0" err="1"/>
              <a:t>Adedenkpo</a:t>
            </a:r>
            <a:r>
              <a:rPr lang="en-US" sz="2000" dirty="0"/>
              <a:t> (Old </a:t>
            </a:r>
            <a:r>
              <a:rPr lang="en-US" sz="2000" dirty="0" err="1"/>
              <a:t>Fadama</a:t>
            </a:r>
            <a:r>
              <a:rPr lang="en-US" sz="2000" dirty="0"/>
              <a:t>)</a:t>
            </a:r>
          </a:p>
          <a:p>
            <a:pPr algn="just">
              <a:spcBef>
                <a:spcPts val="600"/>
              </a:spcBef>
              <a:spcAft>
                <a:spcPts val="600"/>
              </a:spcAft>
            </a:pPr>
            <a:r>
              <a:rPr lang="en-US" sz="2000" dirty="0"/>
              <a:t>Korle Bu</a:t>
            </a:r>
          </a:p>
        </p:txBody>
      </p:sp>
    </p:spTree>
    <p:extLst>
      <p:ext uri="{BB962C8B-B14F-4D97-AF65-F5344CB8AC3E}">
        <p14:creationId xmlns:p14="http://schemas.microsoft.com/office/powerpoint/2010/main" val="41039129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B00CFD-09DA-4A58-9AF3-25EC201E5110}"/>
              </a:ext>
            </a:extLst>
          </p:cNvPr>
          <p:cNvSpPr txBox="1"/>
          <p:nvPr/>
        </p:nvSpPr>
        <p:spPr>
          <a:xfrm>
            <a:off x="443901" y="1271093"/>
            <a:ext cx="10590305"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Major Flooding Events in </a:t>
            </a:r>
            <a:r>
              <a:rPr lang="en-GB" sz="2400" b="1" kern="0" dirty="0" err="1">
                <a:solidFill>
                  <a:srgbClr val="FF0000"/>
                </a:solidFill>
                <a:latin typeface="Tw Cen MT" panose="020B0602020104020603" pitchFamily="34" charset="77"/>
              </a:rPr>
              <a:t>Odaw</a:t>
            </a:r>
            <a:r>
              <a:rPr lang="en-GB" sz="2400" b="1" kern="0" dirty="0">
                <a:solidFill>
                  <a:srgbClr val="FF0000"/>
                </a:solidFill>
                <a:latin typeface="Tw Cen MT" panose="020B0602020104020603" pitchFamily="34" charset="77"/>
              </a:rPr>
              <a:t> Basin (1960 - 1990) </a:t>
            </a:r>
            <a:r>
              <a:rPr lang="en-GB" sz="2400" b="1" dirty="0">
                <a:solidFill>
                  <a:srgbClr val="FF0000"/>
                </a:solidFill>
                <a:latin typeface="Arial Nova" panose="020B0504020202020204" pitchFamily="34" charset="0"/>
                <a:cs typeface="Aharoni" pitchFamily="2" charset="-79"/>
              </a:rPr>
              <a:t> </a:t>
            </a:r>
            <a:endParaRPr lang="en-GB" sz="2400" b="1" kern="0" dirty="0">
              <a:solidFill>
                <a:srgbClr val="FF0000"/>
              </a:solidFill>
              <a:latin typeface="Tw Cen MT" panose="020B0602020104020603" pitchFamily="34" charset="77"/>
            </a:endParaRPr>
          </a:p>
          <a:p>
            <a:endParaRPr lang="en-GB" sz="1600" b="1" kern="0" dirty="0">
              <a:latin typeface="Tw Cen MT" panose="020B0602020104020603" pitchFamily="34" charset="77"/>
            </a:endParaRPr>
          </a:p>
        </p:txBody>
      </p:sp>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marL="0" marR="0" lvl="0" indent="0" algn="l" defTabSz="914400" rtl="0" eaLnBrk="1" fontAlgn="auto" latinLnBrk="0" hangingPunct="1">
              <a:lnSpc>
                <a:spcPts val="4700"/>
              </a:lnSpc>
              <a:spcBef>
                <a:spcPct val="0"/>
              </a:spcBef>
              <a:spcAft>
                <a:spcPts val="0"/>
              </a:spcAft>
              <a:buClrTx/>
              <a:buSzTx/>
              <a:buFontTx/>
              <a:buNone/>
              <a:tabLst/>
              <a:defRPr/>
            </a:pPr>
            <a:r>
              <a:rPr lang="en-GB" dirty="0">
                <a:solidFill>
                  <a:srgbClr val="06587C"/>
                </a:solidFill>
              </a:rPr>
              <a:t>Background and Context</a:t>
            </a:r>
            <a:endParaRPr kumimoji="0" lang="en-GB" sz="5400" b="0" i="0" u="none" strike="noStrike" kern="1200" cap="none" spc="-150" normalizeH="0" baseline="0" noProof="0" dirty="0">
              <a:ln>
                <a:noFill/>
              </a:ln>
              <a:solidFill>
                <a:srgbClr val="06587C"/>
              </a:solidFill>
              <a:effectLst/>
              <a:uLnTx/>
              <a:uFillTx/>
              <a:latin typeface="Tw Cen MT Condensed" panose="020B0606020104020203" pitchFamily="34" charset="77"/>
              <a:ea typeface="+mj-ea"/>
              <a:cs typeface="+mj-cs"/>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pic>
        <p:nvPicPr>
          <p:cNvPr id="2" name="Picture 1">
            <a:extLst>
              <a:ext uri="{FF2B5EF4-FFF2-40B4-BE49-F238E27FC236}">
                <a16:creationId xmlns:a16="http://schemas.microsoft.com/office/drawing/2014/main" id="{402B146E-8063-4FFD-BB54-0B4963B84481}"/>
              </a:ext>
            </a:extLst>
          </p:cNvPr>
          <p:cNvPicPr>
            <a:picLocks noChangeAspect="1"/>
          </p:cNvPicPr>
          <p:nvPr/>
        </p:nvPicPr>
        <p:blipFill>
          <a:blip r:embed="rId3"/>
          <a:stretch>
            <a:fillRect/>
          </a:stretch>
        </p:blipFill>
        <p:spPr>
          <a:xfrm>
            <a:off x="7134343" y="1701385"/>
            <a:ext cx="4743805" cy="4821091"/>
          </a:xfrm>
          <a:prstGeom prst="rect">
            <a:avLst/>
          </a:prstGeom>
        </p:spPr>
      </p:pic>
      <p:sp>
        <p:nvSpPr>
          <p:cNvPr id="10" name="Rectangle 9">
            <a:extLst>
              <a:ext uri="{FF2B5EF4-FFF2-40B4-BE49-F238E27FC236}">
                <a16:creationId xmlns:a16="http://schemas.microsoft.com/office/drawing/2014/main" id="{4DB58B53-188F-424C-9670-38A130B82C5A}"/>
              </a:ext>
            </a:extLst>
          </p:cNvPr>
          <p:cNvSpPr/>
          <p:nvPr/>
        </p:nvSpPr>
        <p:spPr>
          <a:xfrm>
            <a:off x="502337" y="5722257"/>
            <a:ext cx="6392660" cy="800219"/>
          </a:xfrm>
          <a:prstGeom prst="rect">
            <a:avLst/>
          </a:prstGeom>
        </p:spPr>
        <p:txBody>
          <a:bodyPr wrap="square">
            <a:spAutoFit/>
          </a:bodyPr>
          <a:lstStyle/>
          <a:p>
            <a:pPr algn="just">
              <a:spcBef>
                <a:spcPts val="600"/>
              </a:spcBef>
              <a:spcAft>
                <a:spcPts val="600"/>
              </a:spcAft>
            </a:pPr>
            <a:r>
              <a:rPr lang="en-GB" dirty="0" err="1">
                <a:latin typeface="Arial" panose="020B0604020202020204" pitchFamily="34" charset="0"/>
                <a:ea typeface="Calibri" panose="020F0502020204030204" pitchFamily="34" charset="0"/>
              </a:rPr>
              <a:t>Odawna</a:t>
            </a:r>
            <a:r>
              <a:rPr lang="en-GB" dirty="0">
                <a:latin typeface="Arial" panose="020B0604020202020204" pitchFamily="34" charset="0"/>
                <a:ea typeface="Calibri" panose="020F0502020204030204" pitchFamily="34" charset="0"/>
              </a:rPr>
              <a:t>/Kwame Nkrumah Circle/</a:t>
            </a:r>
            <a:r>
              <a:rPr lang="en-GB" dirty="0" err="1">
                <a:latin typeface="Arial" panose="020B0604020202020204" pitchFamily="34" charset="0"/>
                <a:ea typeface="Calibri" panose="020F0502020204030204" pitchFamily="34" charset="0"/>
              </a:rPr>
              <a:t>Avenor</a:t>
            </a:r>
            <a:r>
              <a:rPr lang="en-GB" dirty="0">
                <a:latin typeface="Arial" panose="020B0604020202020204" pitchFamily="34" charset="0"/>
                <a:ea typeface="Calibri" panose="020F0502020204030204" pitchFamily="34" charset="0"/>
              </a:rPr>
              <a:t> enclave</a:t>
            </a:r>
          </a:p>
          <a:p>
            <a:pPr algn="just">
              <a:spcBef>
                <a:spcPts val="600"/>
              </a:spcBef>
              <a:spcAft>
                <a:spcPts val="600"/>
              </a:spcAft>
            </a:pPr>
            <a:r>
              <a:rPr lang="en-GB" dirty="0" err="1">
                <a:latin typeface="Arial" panose="020B0604020202020204" pitchFamily="34" charset="0"/>
                <a:ea typeface="Calibri" panose="020F0502020204030204" pitchFamily="34" charset="0"/>
              </a:rPr>
              <a:t>Obestsebi</a:t>
            </a:r>
            <a:r>
              <a:rPr lang="en-GB" dirty="0">
                <a:latin typeface="Arial" panose="020B0604020202020204" pitchFamily="34" charset="0"/>
                <a:ea typeface="Calibri" panose="020F0502020204030204" pitchFamily="34" charset="0"/>
              </a:rPr>
              <a:t> Lamptey Circle /South Kaneshie enclave </a:t>
            </a:r>
            <a:endParaRPr lang="en-GH" b="1" dirty="0"/>
          </a:p>
        </p:txBody>
      </p:sp>
      <p:pic>
        <p:nvPicPr>
          <p:cNvPr id="4" name="Picture 3">
            <a:extLst>
              <a:ext uri="{FF2B5EF4-FFF2-40B4-BE49-F238E27FC236}">
                <a16:creationId xmlns:a16="http://schemas.microsoft.com/office/drawing/2014/main" id="{869DB0BC-F75F-4D46-9B7D-DBC674183170}"/>
              </a:ext>
            </a:extLst>
          </p:cNvPr>
          <p:cNvPicPr>
            <a:picLocks noChangeAspect="1"/>
          </p:cNvPicPr>
          <p:nvPr/>
        </p:nvPicPr>
        <p:blipFill>
          <a:blip r:embed="rId4"/>
          <a:stretch>
            <a:fillRect/>
          </a:stretch>
        </p:blipFill>
        <p:spPr>
          <a:xfrm>
            <a:off x="443901" y="1701385"/>
            <a:ext cx="6451096" cy="3953493"/>
          </a:xfrm>
          <a:prstGeom prst="rect">
            <a:avLst/>
          </a:prstGeom>
        </p:spPr>
      </p:pic>
    </p:spTree>
    <p:extLst>
      <p:ext uri="{BB962C8B-B14F-4D97-AF65-F5344CB8AC3E}">
        <p14:creationId xmlns:p14="http://schemas.microsoft.com/office/powerpoint/2010/main" val="22860648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B00CFD-09DA-4A58-9AF3-25EC201E5110}"/>
              </a:ext>
            </a:extLst>
          </p:cNvPr>
          <p:cNvSpPr txBox="1"/>
          <p:nvPr/>
        </p:nvSpPr>
        <p:spPr>
          <a:xfrm>
            <a:off x="443901" y="1271093"/>
            <a:ext cx="10590305"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Reduction in T5 Inundation Areas </a:t>
            </a:r>
            <a:r>
              <a:rPr lang="en-GB" sz="2400" b="1" dirty="0">
                <a:solidFill>
                  <a:srgbClr val="FF0000"/>
                </a:solidFill>
                <a:latin typeface="Arial Nova" panose="020B0504020202020204" pitchFamily="34" charset="0"/>
                <a:cs typeface="Aharoni" pitchFamily="2" charset="-79"/>
              </a:rPr>
              <a:t> </a:t>
            </a:r>
            <a:endParaRPr lang="en-GB" sz="2400" b="1" kern="0" dirty="0">
              <a:solidFill>
                <a:srgbClr val="FF0000"/>
              </a:solidFill>
              <a:latin typeface="Tw Cen MT" panose="020B0602020104020603" pitchFamily="34" charset="77"/>
            </a:endParaRPr>
          </a:p>
          <a:p>
            <a:endParaRPr lang="en-GB" sz="1600" b="1" kern="0" dirty="0">
              <a:latin typeface="Tw Cen MT" panose="020B0602020104020603" pitchFamily="34" charset="77"/>
            </a:endParaRPr>
          </a:p>
        </p:txBody>
      </p:sp>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a:defRPr/>
            </a:pPr>
            <a:r>
              <a:rPr lang="en-US" dirty="0">
                <a:solidFill>
                  <a:srgbClr val="06587C"/>
                </a:solidFill>
              </a:rPr>
              <a:t>Evaluation of T10 Flood Mitigation Measures </a:t>
            </a: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3">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pic>
        <p:nvPicPr>
          <p:cNvPr id="1026" name="Picture 2" descr="File photo">
            <a:extLst>
              <a:ext uri="{FF2B5EF4-FFF2-40B4-BE49-F238E27FC236}">
                <a16:creationId xmlns:a16="http://schemas.microsoft.com/office/drawing/2014/main" id="{016AB1CF-A4F3-4893-B3D1-25A787D5BC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684" y="1886645"/>
            <a:ext cx="6790872" cy="49006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itinewsroom.com/wp-content/uploads/2022/03/Flood.jpg">
            <a:extLst>
              <a:ext uri="{FF2B5EF4-FFF2-40B4-BE49-F238E27FC236}">
                <a16:creationId xmlns:a16="http://schemas.microsoft.com/office/drawing/2014/main" id="{3380FF30-0C7B-4BF7-B997-61CE48B18B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9763" y="1886645"/>
            <a:ext cx="6400800" cy="49006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0DFEED7-BE86-4140-9212-ABEE04615679}"/>
              </a:ext>
            </a:extLst>
          </p:cNvPr>
          <p:cNvPicPr>
            <a:picLocks noChangeAspect="1"/>
          </p:cNvPicPr>
          <p:nvPr/>
        </p:nvPicPr>
        <p:blipFill>
          <a:blip r:embed="rId6"/>
          <a:stretch>
            <a:fillRect/>
          </a:stretch>
        </p:blipFill>
        <p:spPr>
          <a:xfrm>
            <a:off x="2043681" y="2176832"/>
            <a:ext cx="8486775" cy="4419600"/>
          </a:xfrm>
          <a:prstGeom prst="rect">
            <a:avLst/>
          </a:prstGeom>
        </p:spPr>
      </p:pic>
    </p:spTree>
    <p:extLst>
      <p:ext uri="{BB962C8B-B14F-4D97-AF65-F5344CB8AC3E}">
        <p14:creationId xmlns:p14="http://schemas.microsoft.com/office/powerpoint/2010/main" val="26660823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B00CFD-09DA-4A58-9AF3-25EC201E5110}"/>
              </a:ext>
            </a:extLst>
          </p:cNvPr>
          <p:cNvSpPr txBox="1"/>
          <p:nvPr/>
        </p:nvSpPr>
        <p:spPr>
          <a:xfrm>
            <a:off x="482606" y="1268776"/>
            <a:ext cx="10590305" cy="615553"/>
          </a:xfrm>
          <a:prstGeom prst="rect">
            <a:avLst/>
          </a:prstGeom>
          <a:noFill/>
        </p:spPr>
        <p:txBody>
          <a:bodyPr vert="horz" wrap="square" lIns="0" tIns="0" rIns="0" bIns="0" rtlCol="0" anchor="t" anchorCtr="0">
            <a:spAutoFit/>
          </a:bodyPr>
          <a:lstStyle/>
          <a:p>
            <a:r>
              <a:rPr lang="tr-TR" sz="2400" b="1" kern="0" dirty="0">
                <a:solidFill>
                  <a:srgbClr val="FF0000"/>
                </a:solidFill>
                <a:latin typeface="Tw Cen MT" panose="020B0602020104020603" pitchFamily="34" charset="77"/>
              </a:rPr>
              <a:t>Reduction in</a:t>
            </a:r>
            <a:r>
              <a:rPr lang="en-GB" sz="2400" b="1" kern="0" dirty="0">
                <a:solidFill>
                  <a:srgbClr val="FF0000"/>
                </a:solidFill>
                <a:latin typeface="Tw Cen MT" panose="020B0602020104020603" pitchFamily="34" charset="77"/>
              </a:rPr>
              <a:t> T10 F</a:t>
            </a:r>
            <a:r>
              <a:rPr lang="tr-TR" sz="2400" b="1" kern="0" dirty="0">
                <a:solidFill>
                  <a:srgbClr val="FF0000"/>
                </a:solidFill>
                <a:latin typeface="Tw Cen MT" panose="020B0602020104020603" pitchFamily="34" charset="77"/>
              </a:rPr>
              <a:t>lood </a:t>
            </a:r>
            <a:r>
              <a:rPr lang="en-GB" sz="2400" b="1" kern="0" dirty="0">
                <a:solidFill>
                  <a:srgbClr val="FF0000"/>
                </a:solidFill>
                <a:latin typeface="Tw Cen MT" panose="020B0602020104020603" pitchFamily="34" charset="77"/>
              </a:rPr>
              <a:t>I</a:t>
            </a:r>
            <a:r>
              <a:rPr lang="tr-TR" sz="2400" b="1" kern="0" dirty="0">
                <a:solidFill>
                  <a:srgbClr val="FF0000"/>
                </a:solidFill>
                <a:latin typeface="Tw Cen MT" panose="020B0602020104020603" pitchFamily="34" charset="77"/>
              </a:rPr>
              <a:t>nundation </a:t>
            </a:r>
            <a:r>
              <a:rPr lang="en-GB" sz="2400" b="1" kern="0" dirty="0">
                <a:solidFill>
                  <a:srgbClr val="FF0000"/>
                </a:solidFill>
                <a:latin typeface="Tw Cen MT" panose="020B0602020104020603" pitchFamily="34" charset="77"/>
              </a:rPr>
              <a:t>A</a:t>
            </a:r>
            <a:r>
              <a:rPr lang="tr-TR" sz="2400" b="1" kern="0" dirty="0">
                <a:solidFill>
                  <a:srgbClr val="FF0000"/>
                </a:solidFill>
                <a:latin typeface="Tw Cen MT" panose="020B0602020104020603" pitchFamily="34" charset="77"/>
              </a:rPr>
              <a:t>reas </a:t>
            </a:r>
            <a:r>
              <a:rPr lang="en-GB" sz="2400" b="1" kern="0" dirty="0">
                <a:solidFill>
                  <a:srgbClr val="FF0000"/>
                </a:solidFill>
                <a:latin typeface="Tw Cen MT" panose="020B0602020104020603" pitchFamily="34" charset="77"/>
              </a:rPr>
              <a:t>    </a:t>
            </a:r>
          </a:p>
          <a:p>
            <a:endParaRPr lang="en-GB" sz="1600" b="1" kern="0" dirty="0">
              <a:latin typeface="Tw Cen MT" panose="020B0602020104020603" pitchFamily="34" charset="77"/>
            </a:endParaRPr>
          </a:p>
        </p:txBody>
      </p:sp>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a:defRPr/>
            </a:pPr>
            <a:r>
              <a:rPr lang="en-US" sz="4800" dirty="0">
                <a:solidFill>
                  <a:srgbClr val="06587C"/>
                </a:solidFill>
              </a:rPr>
              <a:t>Evaluation of T10 Flood Mitigation Measures </a:t>
            </a: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pic>
        <p:nvPicPr>
          <p:cNvPr id="7" name="Picture 6">
            <a:extLst>
              <a:ext uri="{FF2B5EF4-FFF2-40B4-BE49-F238E27FC236}">
                <a16:creationId xmlns:a16="http://schemas.microsoft.com/office/drawing/2014/main" id="{DBD91047-8C23-46A4-84C9-4190FFF08E95}"/>
              </a:ext>
            </a:extLst>
          </p:cNvPr>
          <p:cNvPicPr/>
          <p:nvPr/>
        </p:nvPicPr>
        <p:blipFill>
          <a:blip r:embed="rId3"/>
          <a:stretch>
            <a:fillRect/>
          </a:stretch>
        </p:blipFill>
        <p:spPr>
          <a:xfrm>
            <a:off x="482606" y="1774382"/>
            <a:ext cx="7737318" cy="4965085"/>
          </a:xfrm>
          <a:prstGeom prst="rect">
            <a:avLst/>
          </a:prstGeom>
          <a:ln>
            <a:solidFill>
              <a:schemeClr val="bg1">
                <a:lumMod val="65000"/>
              </a:schemeClr>
            </a:solidFill>
          </a:ln>
        </p:spPr>
      </p:pic>
      <p:sp>
        <p:nvSpPr>
          <p:cNvPr id="2" name="Rectangle 1">
            <a:extLst>
              <a:ext uri="{FF2B5EF4-FFF2-40B4-BE49-F238E27FC236}">
                <a16:creationId xmlns:a16="http://schemas.microsoft.com/office/drawing/2014/main" id="{20C5E4A7-5003-402D-A502-94DD9B68C024}"/>
              </a:ext>
            </a:extLst>
          </p:cNvPr>
          <p:cNvSpPr/>
          <p:nvPr/>
        </p:nvSpPr>
        <p:spPr>
          <a:xfrm>
            <a:off x="8634915" y="1965101"/>
            <a:ext cx="3243233" cy="4826962"/>
          </a:xfrm>
          <a:prstGeom prst="rect">
            <a:avLst/>
          </a:prstGeom>
        </p:spPr>
        <p:txBody>
          <a:bodyPr wrap="square">
            <a:spAutoFit/>
          </a:bodyPr>
          <a:lstStyle/>
          <a:p>
            <a:pPr algn="just">
              <a:spcAft>
                <a:spcPts val="600"/>
              </a:spcAft>
            </a:pPr>
            <a:r>
              <a:rPr lang="en-US" sz="2000" b="1" dirty="0" err="1"/>
              <a:t>Avenor</a:t>
            </a:r>
            <a:endParaRPr lang="en-US" sz="2000" b="1" dirty="0"/>
          </a:p>
          <a:p>
            <a:pPr algn="just">
              <a:spcAft>
                <a:spcPts val="600"/>
              </a:spcAft>
            </a:pPr>
            <a:r>
              <a:rPr lang="en-US" dirty="0" err="1"/>
              <a:t>Kpehe</a:t>
            </a:r>
            <a:endParaRPr lang="en-US" dirty="0"/>
          </a:p>
          <a:p>
            <a:pPr algn="just">
              <a:spcAft>
                <a:spcPts val="600"/>
              </a:spcAft>
            </a:pPr>
            <a:r>
              <a:rPr lang="en-US" sz="2000" b="1" dirty="0" err="1"/>
              <a:t>Kokomlemle</a:t>
            </a:r>
            <a:endParaRPr lang="en-US" sz="2000" b="1" dirty="0"/>
          </a:p>
          <a:p>
            <a:pPr algn="just">
              <a:spcAft>
                <a:spcPts val="600"/>
              </a:spcAft>
            </a:pPr>
            <a:r>
              <a:rPr lang="en-US" dirty="0"/>
              <a:t>Asylum Down</a:t>
            </a:r>
          </a:p>
          <a:p>
            <a:pPr algn="just">
              <a:spcAft>
                <a:spcPts val="600"/>
              </a:spcAft>
            </a:pPr>
            <a:r>
              <a:rPr lang="en-US" sz="2000" b="1" dirty="0" err="1"/>
              <a:t>Adabraka</a:t>
            </a:r>
            <a:r>
              <a:rPr lang="en-US" sz="2000" b="1" dirty="0"/>
              <a:t> (Sahara)</a:t>
            </a:r>
          </a:p>
          <a:p>
            <a:pPr algn="just">
              <a:spcAft>
                <a:spcPts val="600"/>
              </a:spcAft>
            </a:pPr>
            <a:r>
              <a:rPr lang="en-US" sz="2000" b="1" dirty="0"/>
              <a:t>Kaneshie </a:t>
            </a:r>
          </a:p>
          <a:p>
            <a:pPr algn="just">
              <a:spcBef>
                <a:spcPts val="200"/>
              </a:spcBef>
              <a:spcAft>
                <a:spcPts val="600"/>
              </a:spcAft>
            </a:pPr>
            <a:r>
              <a:rPr lang="en-US" sz="2000" b="1" dirty="0" err="1"/>
              <a:t>Mataheko</a:t>
            </a:r>
            <a:r>
              <a:rPr lang="en-US" sz="2000" b="1" dirty="0"/>
              <a:t>  </a:t>
            </a:r>
          </a:p>
          <a:p>
            <a:pPr algn="just">
              <a:spcBef>
                <a:spcPts val="200"/>
              </a:spcBef>
              <a:spcAft>
                <a:spcPts val="600"/>
              </a:spcAft>
            </a:pPr>
            <a:r>
              <a:rPr lang="en-US" sz="2000" b="1" dirty="0" err="1"/>
              <a:t>Abossey</a:t>
            </a:r>
            <a:r>
              <a:rPr lang="en-US" sz="2000" b="1" dirty="0"/>
              <a:t> </a:t>
            </a:r>
            <a:r>
              <a:rPr lang="en-US" sz="2000" b="1" dirty="0" err="1"/>
              <a:t>Okai</a:t>
            </a:r>
            <a:endParaRPr lang="en-US" sz="2000" b="1" dirty="0"/>
          </a:p>
          <a:p>
            <a:pPr algn="just">
              <a:spcBef>
                <a:spcPts val="200"/>
              </a:spcBef>
              <a:spcAft>
                <a:spcPts val="200"/>
              </a:spcAft>
            </a:pPr>
            <a:r>
              <a:rPr lang="en-US" dirty="0"/>
              <a:t>Korle </a:t>
            </a:r>
            <a:r>
              <a:rPr lang="en-US" dirty="0" err="1"/>
              <a:t>Dudor</a:t>
            </a:r>
            <a:endParaRPr lang="en-US" dirty="0"/>
          </a:p>
          <a:p>
            <a:pPr algn="just">
              <a:spcBef>
                <a:spcPts val="200"/>
              </a:spcBef>
              <a:spcAft>
                <a:spcPts val="200"/>
              </a:spcAft>
            </a:pPr>
            <a:r>
              <a:rPr lang="en-US" dirty="0"/>
              <a:t>Sabon </a:t>
            </a:r>
            <a:r>
              <a:rPr lang="en-US" dirty="0" err="1"/>
              <a:t>Zongo</a:t>
            </a:r>
            <a:endParaRPr lang="en-US" dirty="0"/>
          </a:p>
          <a:p>
            <a:pPr algn="just">
              <a:spcBef>
                <a:spcPts val="200"/>
              </a:spcBef>
              <a:spcAft>
                <a:spcPts val="200"/>
              </a:spcAft>
            </a:pPr>
            <a:r>
              <a:rPr lang="en-US" dirty="0" err="1"/>
              <a:t>Zoti</a:t>
            </a:r>
            <a:endParaRPr lang="en-US" dirty="0"/>
          </a:p>
          <a:p>
            <a:pPr algn="just">
              <a:spcBef>
                <a:spcPts val="200"/>
              </a:spcBef>
              <a:spcAft>
                <a:spcPts val="200"/>
              </a:spcAft>
            </a:pPr>
            <a:r>
              <a:rPr lang="en-US" dirty="0" err="1"/>
              <a:t>Adedenkpo</a:t>
            </a:r>
            <a:r>
              <a:rPr lang="en-US" dirty="0"/>
              <a:t> (Old </a:t>
            </a:r>
            <a:r>
              <a:rPr lang="en-US" dirty="0" err="1"/>
              <a:t>Fadama</a:t>
            </a:r>
            <a:r>
              <a:rPr lang="en-US" dirty="0"/>
              <a:t>)</a:t>
            </a:r>
          </a:p>
          <a:p>
            <a:pPr algn="just">
              <a:spcBef>
                <a:spcPts val="600"/>
              </a:spcBef>
              <a:spcAft>
                <a:spcPts val="600"/>
              </a:spcAft>
            </a:pPr>
            <a:r>
              <a:rPr lang="en-US" dirty="0"/>
              <a:t>Korle Bu</a:t>
            </a:r>
          </a:p>
        </p:txBody>
      </p:sp>
    </p:spTree>
    <p:extLst>
      <p:ext uri="{BB962C8B-B14F-4D97-AF65-F5344CB8AC3E}">
        <p14:creationId xmlns:p14="http://schemas.microsoft.com/office/powerpoint/2010/main" val="28719432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DF7BFF-0CC7-4EDB-9D6E-A34850B6CAAB}"/>
              </a:ext>
            </a:extLst>
          </p:cNvPr>
          <p:cNvPicPr>
            <a:picLocks noChangeAspect="1"/>
          </p:cNvPicPr>
          <p:nvPr/>
        </p:nvPicPr>
        <p:blipFill>
          <a:blip r:embed="rId2"/>
          <a:stretch>
            <a:fillRect/>
          </a:stretch>
        </p:blipFill>
        <p:spPr>
          <a:xfrm>
            <a:off x="0" y="0"/>
            <a:ext cx="12191999" cy="7652084"/>
          </a:xfrm>
          <a:prstGeom prst="rect">
            <a:avLst/>
          </a:prstGeom>
        </p:spPr>
      </p:pic>
    </p:spTree>
    <p:extLst>
      <p:ext uri="{BB962C8B-B14F-4D97-AF65-F5344CB8AC3E}">
        <p14:creationId xmlns:p14="http://schemas.microsoft.com/office/powerpoint/2010/main" val="15236063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B00CFD-09DA-4A58-9AF3-25EC201E5110}"/>
              </a:ext>
            </a:extLst>
          </p:cNvPr>
          <p:cNvSpPr txBox="1"/>
          <p:nvPr/>
        </p:nvSpPr>
        <p:spPr>
          <a:xfrm>
            <a:off x="443901" y="1271093"/>
            <a:ext cx="10590305"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Reduction in T10 Inundation Areas </a:t>
            </a:r>
            <a:r>
              <a:rPr lang="en-GB" sz="2400" b="1" dirty="0">
                <a:solidFill>
                  <a:srgbClr val="FF0000"/>
                </a:solidFill>
                <a:latin typeface="Arial Nova" panose="020B0504020202020204" pitchFamily="34" charset="0"/>
                <a:cs typeface="Aharoni" pitchFamily="2" charset="-79"/>
              </a:rPr>
              <a:t> </a:t>
            </a:r>
            <a:endParaRPr lang="en-GB" sz="2400" b="1" kern="0" dirty="0">
              <a:solidFill>
                <a:srgbClr val="FF0000"/>
              </a:solidFill>
              <a:latin typeface="Tw Cen MT" panose="020B0602020104020603" pitchFamily="34" charset="77"/>
            </a:endParaRPr>
          </a:p>
          <a:p>
            <a:endParaRPr lang="en-GB" sz="1600" b="1" kern="0" dirty="0">
              <a:latin typeface="Tw Cen MT" panose="020B0602020104020603" pitchFamily="34" charset="77"/>
            </a:endParaRPr>
          </a:p>
        </p:txBody>
      </p:sp>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a:defRPr/>
            </a:pPr>
            <a:r>
              <a:rPr lang="en-US" dirty="0">
                <a:solidFill>
                  <a:srgbClr val="06587C"/>
                </a:solidFill>
              </a:rPr>
              <a:t>Evaluation of T10 Flood Mitigation Measures </a:t>
            </a: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3">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pic>
        <p:nvPicPr>
          <p:cNvPr id="1026" name="Picture 2" descr="File photo">
            <a:extLst>
              <a:ext uri="{FF2B5EF4-FFF2-40B4-BE49-F238E27FC236}">
                <a16:creationId xmlns:a16="http://schemas.microsoft.com/office/drawing/2014/main" id="{016AB1CF-A4F3-4893-B3D1-25A787D5BC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684" y="1886645"/>
            <a:ext cx="6790872" cy="49006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itinewsroom.com/wp-content/uploads/2022/03/Flood.jpg">
            <a:extLst>
              <a:ext uri="{FF2B5EF4-FFF2-40B4-BE49-F238E27FC236}">
                <a16:creationId xmlns:a16="http://schemas.microsoft.com/office/drawing/2014/main" id="{3380FF30-0C7B-4BF7-B997-61CE48B18B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9763" y="1886645"/>
            <a:ext cx="6400800" cy="49006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15088D0-D67D-4DD2-ABCD-A9F2B4B36E2C}"/>
              </a:ext>
            </a:extLst>
          </p:cNvPr>
          <p:cNvPicPr>
            <a:picLocks noChangeAspect="1"/>
          </p:cNvPicPr>
          <p:nvPr/>
        </p:nvPicPr>
        <p:blipFill>
          <a:blip r:embed="rId6"/>
          <a:stretch>
            <a:fillRect/>
          </a:stretch>
        </p:blipFill>
        <p:spPr>
          <a:xfrm>
            <a:off x="1847850" y="2176832"/>
            <a:ext cx="8496300" cy="4305300"/>
          </a:xfrm>
          <a:prstGeom prst="rect">
            <a:avLst/>
          </a:prstGeom>
        </p:spPr>
      </p:pic>
    </p:spTree>
    <p:extLst>
      <p:ext uri="{BB962C8B-B14F-4D97-AF65-F5344CB8AC3E}">
        <p14:creationId xmlns:p14="http://schemas.microsoft.com/office/powerpoint/2010/main" val="40114897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56BA49DA-F47C-4A6E-A2A2-DBEFD63C616E}"/>
              </a:ext>
            </a:extLst>
          </p:cNvPr>
          <p:cNvSpPr txBox="1">
            <a:spLocks/>
          </p:cNvSpPr>
          <p:nvPr/>
        </p:nvSpPr>
        <p:spPr>
          <a:xfrm>
            <a:off x="462327" y="2869174"/>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marL="0" marR="0" lvl="0" indent="0" algn="ctr" defTabSz="914400" rtl="0" eaLnBrk="1" fontAlgn="auto" latinLnBrk="0" hangingPunct="1">
              <a:lnSpc>
                <a:spcPts val="4700"/>
              </a:lnSpc>
              <a:spcBef>
                <a:spcPct val="0"/>
              </a:spcBef>
              <a:spcAft>
                <a:spcPts val="0"/>
              </a:spcAft>
              <a:buClrTx/>
              <a:buSzTx/>
              <a:buFontTx/>
              <a:buNone/>
              <a:tabLst/>
              <a:defRPr/>
            </a:pPr>
            <a:r>
              <a:rPr lang="en-GB" dirty="0">
                <a:solidFill>
                  <a:srgbClr val="06587C"/>
                </a:solidFill>
              </a:rPr>
              <a:t>Summary of Key Findings </a:t>
            </a:r>
            <a:endParaRPr kumimoji="0" lang="en-GB" sz="5400" b="0" i="0" u="none" strike="noStrike" kern="1200" cap="none" spc="-150" normalizeH="0" baseline="0" noProof="0" dirty="0">
              <a:ln>
                <a:noFill/>
              </a:ln>
              <a:solidFill>
                <a:srgbClr val="06587C"/>
              </a:solidFill>
              <a:effectLst/>
              <a:uLnTx/>
              <a:uFillTx/>
              <a:latin typeface="Tw Cen MT Condensed" panose="020B0606020104020203" pitchFamily="34" charset="77"/>
              <a:ea typeface="+mj-ea"/>
              <a:cs typeface="+mj-cs"/>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spTree>
    <p:extLst>
      <p:ext uri="{BB962C8B-B14F-4D97-AF65-F5344CB8AC3E}">
        <p14:creationId xmlns:p14="http://schemas.microsoft.com/office/powerpoint/2010/main" val="395104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B00CFD-09DA-4A58-9AF3-25EC201E5110}"/>
              </a:ext>
            </a:extLst>
          </p:cNvPr>
          <p:cNvSpPr txBox="1"/>
          <p:nvPr/>
        </p:nvSpPr>
        <p:spPr>
          <a:xfrm>
            <a:off x="482606" y="1268776"/>
            <a:ext cx="10590305"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Key Findings   </a:t>
            </a:r>
            <a:r>
              <a:rPr lang="en-GB" sz="2400" b="1" dirty="0">
                <a:solidFill>
                  <a:srgbClr val="FF0000"/>
                </a:solidFill>
                <a:latin typeface="Arial Nova" panose="020B0504020202020204" pitchFamily="34" charset="0"/>
                <a:cs typeface="Aharoni" pitchFamily="2" charset="-79"/>
              </a:rPr>
              <a:t> </a:t>
            </a:r>
            <a:endParaRPr lang="en-GB" sz="2400" b="1" kern="0" dirty="0">
              <a:solidFill>
                <a:srgbClr val="FF0000"/>
              </a:solidFill>
              <a:latin typeface="Tw Cen MT" panose="020B0602020104020603" pitchFamily="34" charset="77"/>
            </a:endParaRPr>
          </a:p>
          <a:p>
            <a:endParaRPr lang="en-GB" sz="1600" b="1" kern="0" dirty="0">
              <a:latin typeface="Tw Cen MT" panose="020B0602020104020603" pitchFamily="34" charset="77"/>
            </a:endParaRPr>
          </a:p>
        </p:txBody>
      </p:sp>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a:defRPr/>
            </a:pPr>
            <a:r>
              <a:rPr lang="en-US" sz="4800" dirty="0">
                <a:solidFill>
                  <a:srgbClr val="06587C"/>
                </a:solidFill>
              </a:rPr>
              <a:t>Summary of Key Findings</a:t>
            </a: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sp>
        <p:nvSpPr>
          <p:cNvPr id="10" name="Rectangle 9">
            <a:extLst>
              <a:ext uri="{FF2B5EF4-FFF2-40B4-BE49-F238E27FC236}">
                <a16:creationId xmlns:a16="http://schemas.microsoft.com/office/drawing/2014/main" id="{E3998D0E-1CA5-4895-A340-E00B199FAC98}"/>
              </a:ext>
            </a:extLst>
          </p:cNvPr>
          <p:cNvSpPr/>
          <p:nvPr/>
        </p:nvSpPr>
        <p:spPr>
          <a:xfrm>
            <a:off x="373656" y="1744191"/>
            <a:ext cx="11444687" cy="4924425"/>
          </a:xfrm>
          <a:prstGeom prst="rect">
            <a:avLst/>
          </a:prstGeom>
        </p:spPr>
        <p:txBody>
          <a:bodyPr wrap="square">
            <a:spAutoFit/>
          </a:bodyPr>
          <a:lstStyle/>
          <a:p>
            <a:pPr algn="just">
              <a:spcBef>
                <a:spcPts val="300"/>
              </a:spcBef>
              <a:spcAft>
                <a:spcPts val="300"/>
              </a:spcAft>
            </a:pPr>
            <a:r>
              <a:rPr lang="tr-TR" sz="2100" dirty="0"/>
              <a:t>T</a:t>
            </a:r>
            <a:r>
              <a:rPr lang="en-US" sz="2100" dirty="0"/>
              <a:t>he lower reaches of the </a:t>
            </a:r>
            <a:r>
              <a:rPr lang="en-US" sz="2100" dirty="0" err="1"/>
              <a:t>Odaw</a:t>
            </a:r>
            <a:r>
              <a:rPr lang="en-US" sz="2100" dirty="0"/>
              <a:t> Basin i.e. (Caprice Area – </a:t>
            </a:r>
            <a:r>
              <a:rPr lang="en-US" sz="2100" dirty="0" err="1"/>
              <a:t>Odaw</a:t>
            </a:r>
            <a:r>
              <a:rPr lang="en-US" sz="2100" dirty="0"/>
              <a:t> Outfall) can be categorized as a </a:t>
            </a:r>
            <a:r>
              <a:rPr lang="en-US" sz="2100" b="1" i="1" dirty="0"/>
              <a:t>very high risk flood zone </a:t>
            </a:r>
            <a:r>
              <a:rPr lang="en-US" sz="2100" dirty="0"/>
              <a:t>as a result of the extent of inundation for T5 and T10 flood events which tend to occur frequently. </a:t>
            </a:r>
          </a:p>
          <a:p>
            <a:pPr algn="just">
              <a:spcBef>
                <a:spcPts val="300"/>
              </a:spcBef>
              <a:spcAft>
                <a:spcPts val="300"/>
              </a:spcAft>
            </a:pPr>
            <a:r>
              <a:rPr lang="en-US" sz="2100" dirty="0"/>
              <a:t>The existing </a:t>
            </a:r>
            <a:r>
              <a:rPr lang="en-US" sz="2100" dirty="0" err="1"/>
              <a:t>Odawna</a:t>
            </a:r>
            <a:r>
              <a:rPr lang="en-US" sz="2100" dirty="0"/>
              <a:t> Railway bridge and the </a:t>
            </a:r>
            <a:r>
              <a:rPr lang="en-US" sz="2100" dirty="0" err="1"/>
              <a:t>Abossey</a:t>
            </a:r>
            <a:r>
              <a:rPr lang="en-US" sz="2100" dirty="0"/>
              <a:t> </a:t>
            </a:r>
            <a:r>
              <a:rPr lang="en-US" sz="2100" dirty="0" err="1"/>
              <a:t>Okai</a:t>
            </a:r>
            <a:r>
              <a:rPr lang="en-US" sz="2100" dirty="0"/>
              <a:t> Road bridge have inadequate hydraulic capacity for the conveyance of both T5 And T10 worse case flood events (i.e.. where there is simultaneous rainfall throughout the entire </a:t>
            </a:r>
            <a:r>
              <a:rPr lang="en-US" sz="2100" dirty="0" err="1"/>
              <a:t>Odaw</a:t>
            </a:r>
            <a:r>
              <a:rPr lang="en-US" sz="2100" dirty="0"/>
              <a:t> Basin).</a:t>
            </a:r>
            <a:endParaRPr lang="en-GB" sz="2100" dirty="0"/>
          </a:p>
          <a:p>
            <a:pPr algn="just">
              <a:spcBef>
                <a:spcPts val="300"/>
              </a:spcBef>
              <a:spcAft>
                <a:spcPts val="300"/>
              </a:spcAft>
            </a:pPr>
            <a:r>
              <a:rPr lang="en-US" sz="2100" dirty="0"/>
              <a:t>Unregulated land development in the upper reaches of the </a:t>
            </a:r>
            <a:r>
              <a:rPr lang="en-US" sz="2100" dirty="0" err="1"/>
              <a:t>Odaw</a:t>
            </a:r>
            <a:r>
              <a:rPr lang="en-US" sz="2100" dirty="0"/>
              <a:t> Basin (i.e. Atomic, </a:t>
            </a:r>
            <a:r>
              <a:rPr lang="en-US" sz="2100" dirty="0" err="1"/>
              <a:t>Berekusu</a:t>
            </a:r>
            <a:r>
              <a:rPr lang="en-US" sz="2100" dirty="0"/>
              <a:t>, Aburi) if allowed to persist will most likely result in over 50% increase in peak discharge by Year 2050.</a:t>
            </a:r>
            <a:endParaRPr lang="en-GH" sz="2100" dirty="0"/>
          </a:p>
          <a:p>
            <a:pPr algn="just">
              <a:spcBef>
                <a:spcPts val="300"/>
              </a:spcBef>
              <a:spcAft>
                <a:spcPts val="300"/>
              </a:spcAft>
            </a:pPr>
            <a:r>
              <a:rPr lang="en-US" sz="2100" dirty="0"/>
              <a:t>The GARID Project interventions (structural measures) if successfully implemented will result in a 40% reduction in flood inundation extent within the lower reaches of the </a:t>
            </a:r>
            <a:r>
              <a:rPr lang="en-US" sz="2100" dirty="0" err="1"/>
              <a:t>Odaw</a:t>
            </a:r>
            <a:r>
              <a:rPr lang="en-US" sz="2100" dirty="0"/>
              <a:t> Basin. The most significant will be construction of the Atomic East and Atomic West retention ponds.</a:t>
            </a:r>
            <a:endParaRPr lang="en-GH" sz="2100" dirty="0"/>
          </a:p>
          <a:p>
            <a:pPr algn="just">
              <a:spcBef>
                <a:spcPts val="300"/>
              </a:spcBef>
              <a:spcAft>
                <a:spcPts val="300"/>
              </a:spcAft>
            </a:pPr>
            <a:r>
              <a:rPr lang="en-AU" sz="2100" dirty="0"/>
              <a:t>Residual flooding will still occur within the </a:t>
            </a:r>
            <a:r>
              <a:rPr lang="en-AU" sz="2100" dirty="0" err="1"/>
              <a:t>Odaw</a:t>
            </a:r>
            <a:r>
              <a:rPr lang="en-AU" sz="2100" dirty="0"/>
              <a:t> Basin </a:t>
            </a:r>
            <a:r>
              <a:rPr lang="en-AU" sz="2100" dirty="0" err="1"/>
              <a:t>inspite</a:t>
            </a:r>
            <a:r>
              <a:rPr lang="en-AU" sz="2100" dirty="0"/>
              <a:t> of the proposed structural measures under the GARID Project. Communities that will still face flood hazards include </a:t>
            </a:r>
            <a:r>
              <a:rPr lang="en-AU" sz="2100" dirty="0" err="1"/>
              <a:t>Adabraka</a:t>
            </a:r>
            <a:r>
              <a:rPr lang="en-AU" sz="2100" dirty="0"/>
              <a:t> (Sahara), Kaneshie, </a:t>
            </a:r>
            <a:r>
              <a:rPr lang="en-AU" sz="2100" dirty="0" err="1"/>
              <a:t>Mataheko</a:t>
            </a:r>
            <a:r>
              <a:rPr lang="en-AU" sz="2100" dirty="0"/>
              <a:t>, </a:t>
            </a:r>
            <a:r>
              <a:rPr lang="en-AU" sz="2100" dirty="0" err="1"/>
              <a:t>Avenor</a:t>
            </a:r>
            <a:r>
              <a:rPr lang="en-AU" sz="2100" dirty="0"/>
              <a:t> and </a:t>
            </a:r>
            <a:r>
              <a:rPr lang="en-AU" sz="2100" dirty="0" err="1"/>
              <a:t>Kokomlemle</a:t>
            </a:r>
            <a:r>
              <a:rPr lang="en-AU" sz="2100" dirty="0"/>
              <a:t>.</a:t>
            </a:r>
            <a:endParaRPr lang="en-GB" sz="2100" dirty="0"/>
          </a:p>
        </p:txBody>
      </p:sp>
    </p:spTree>
    <p:extLst>
      <p:ext uri="{BB962C8B-B14F-4D97-AF65-F5344CB8AC3E}">
        <p14:creationId xmlns:p14="http://schemas.microsoft.com/office/powerpoint/2010/main" val="40730874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56BA49DA-F47C-4A6E-A2A2-DBEFD63C616E}"/>
              </a:ext>
            </a:extLst>
          </p:cNvPr>
          <p:cNvSpPr txBox="1">
            <a:spLocks/>
          </p:cNvSpPr>
          <p:nvPr/>
        </p:nvSpPr>
        <p:spPr>
          <a:xfrm>
            <a:off x="462327" y="2869174"/>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marL="0" marR="0" lvl="0" indent="0" algn="ctr" defTabSz="914400" rtl="0" eaLnBrk="1" fontAlgn="auto" latinLnBrk="0" hangingPunct="1">
              <a:lnSpc>
                <a:spcPts val="4700"/>
              </a:lnSpc>
              <a:spcBef>
                <a:spcPct val="0"/>
              </a:spcBef>
              <a:spcAft>
                <a:spcPts val="0"/>
              </a:spcAft>
              <a:buClrTx/>
              <a:buSzTx/>
              <a:buFontTx/>
              <a:buNone/>
              <a:tabLst/>
              <a:defRPr/>
            </a:pPr>
            <a:r>
              <a:rPr lang="en-GB" dirty="0">
                <a:solidFill>
                  <a:srgbClr val="06587C"/>
                </a:solidFill>
              </a:rPr>
              <a:t>Limitations for Study </a:t>
            </a:r>
            <a:endParaRPr kumimoji="0" lang="en-GB" sz="5400" b="0" i="0" u="none" strike="noStrike" kern="1200" cap="none" spc="-150" normalizeH="0" baseline="0" noProof="0" dirty="0">
              <a:ln>
                <a:noFill/>
              </a:ln>
              <a:solidFill>
                <a:srgbClr val="06587C"/>
              </a:solidFill>
              <a:effectLst/>
              <a:uLnTx/>
              <a:uFillTx/>
              <a:latin typeface="Tw Cen MT Condensed" panose="020B0606020104020203" pitchFamily="34" charset="77"/>
              <a:ea typeface="+mj-ea"/>
              <a:cs typeface="+mj-cs"/>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spTree>
    <p:extLst>
      <p:ext uri="{BB962C8B-B14F-4D97-AF65-F5344CB8AC3E}">
        <p14:creationId xmlns:p14="http://schemas.microsoft.com/office/powerpoint/2010/main" val="547033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B00CFD-09DA-4A58-9AF3-25EC201E5110}"/>
              </a:ext>
            </a:extLst>
          </p:cNvPr>
          <p:cNvSpPr txBox="1"/>
          <p:nvPr/>
        </p:nvSpPr>
        <p:spPr>
          <a:xfrm>
            <a:off x="482606" y="1268776"/>
            <a:ext cx="10590305"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Limitations for GARID Case Study   </a:t>
            </a:r>
            <a:r>
              <a:rPr lang="en-GB" sz="2400" b="1" dirty="0">
                <a:solidFill>
                  <a:srgbClr val="FF0000"/>
                </a:solidFill>
                <a:latin typeface="Arial Nova" panose="020B0504020202020204" pitchFamily="34" charset="0"/>
                <a:cs typeface="Aharoni" pitchFamily="2" charset="-79"/>
              </a:rPr>
              <a:t> </a:t>
            </a:r>
            <a:endParaRPr lang="en-GB" sz="2400" b="1" kern="0" dirty="0">
              <a:solidFill>
                <a:srgbClr val="FF0000"/>
              </a:solidFill>
              <a:latin typeface="Tw Cen MT" panose="020B0602020104020603" pitchFamily="34" charset="77"/>
            </a:endParaRPr>
          </a:p>
          <a:p>
            <a:endParaRPr lang="en-GB" sz="1600" b="1" kern="0" dirty="0">
              <a:latin typeface="Tw Cen MT" panose="020B0602020104020603" pitchFamily="34" charset="77"/>
            </a:endParaRPr>
          </a:p>
        </p:txBody>
      </p:sp>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a:defRPr/>
            </a:pPr>
            <a:r>
              <a:rPr lang="en-US" sz="4800" dirty="0">
                <a:solidFill>
                  <a:srgbClr val="06587C"/>
                </a:solidFill>
              </a:rPr>
              <a:t>Limitations</a:t>
            </a: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pic>
        <p:nvPicPr>
          <p:cNvPr id="2" name="Picture 1">
            <a:extLst>
              <a:ext uri="{FF2B5EF4-FFF2-40B4-BE49-F238E27FC236}">
                <a16:creationId xmlns:a16="http://schemas.microsoft.com/office/drawing/2014/main" id="{C755296A-08E0-430A-996F-D60C807824C7}"/>
              </a:ext>
            </a:extLst>
          </p:cNvPr>
          <p:cNvPicPr>
            <a:picLocks noChangeAspect="1"/>
          </p:cNvPicPr>
          <p:nvPr/>
        </p:nvPicPr>
        <p:blipFill>
          <a:blip r:embed="rId3"/>
          <a:stretch>
            <a:fillRect/>
          </a:stretch>
        </p:blipFill>
        <p:spPr>
          <a:xfrm>
            <a:off x="187919" y="1603943"/>
            <a:ext cx="11011508" cy="5095218"/>
          </a:xfrm>
          <a:prstGeom prst="rect">
            <a:avLst/>
          </a:prstGeom>
        </p:spPr>
      </p:pic>
      <p:sp>
        <p:nvSpPr>
          <p:cNvPr id="3" name="Rectangle 2">
            <a:extLst>
              <a:ext uri="{FF2B5EF4-FFF2-40B4-BE49-F238E27FC236}">
                <a16:creationId xmlns:a16="http://schemas.microsoft.com/office/drawing/2014/main" id="{2F7FE52B-4B47-4246-A417-ABF2FC8AFDF0}"/>
              </a:ext>
            </a:extLst>
          </p:cNvPr>
          <p:cNvSpPr/>
          <p:nvPr/>
        </p:nvSpPr>
        <p:spPr>
          <a:xfrm>
            <a:off x="314689" y="6299051"/>
            <a:ext cx="11785139" cy="400110"/>
          </a:xfrm>
          <a:prstGeom prst="rect">
            <a:avLst/>
          </a:prstGeom>
        </p:spPr>
        <p:txBody>
          <a:bodyPr wrap="square">
            <a:spAutoFit/>
          </a:bodyPr>
          <a:lstStyle/>
          <a:p>
            <a:pPr algn="just">
              <a:spcBef>
                <a:spcPts val="600"/>
              </a:spcBef>
              <a:spcAft>
                <a:spcPts val="1200"/>
              </a:spcAft>
            </a:pPr>
            <a:r>
              <a:rPr lang="en-GB" sz="2000" dirty="0"/>
              <a:t>Similar </a:t>
            </a:r>
            <a:r>
              <a:rPr lang="tr-TR" sz="2000" dirty="0"/>
              <a:t>constraints </a:t>
            </a:r>
            <a:r>
              <a:rPr lang="en-GB" sz="2000" dirty="0"/>
              <a:t>as </a:t>
            </a:r>
            <a:r>
              <a:rPr lang="tr-TR" sz="2000" dirty="0"/>
              <a:t>reported in previous modelling studies in</a:t>
            </a:r>
            <a:r>
              <a:rPr lang="en-US" sz="2000" dirty="0"/>
              <a:t> GAMA</a:t>
            </a:r>
            <a:r>
              <a:rPr lang="tr-TR" sz="2000" dirty="0"/>
              <a:t> (WAPCOS, 2019; Mott MacDonald, 2006)</a:t>
            </a:r>
            <a:endParaRPr lang="en-GB" sz="2000" dirty="0"/>
          </a:p>
        </p:txBody>
      </p:sp>
    </p:spTree>
    <p:extLst>
      <p:ext uri="{BB962C8B-B14F-4D97-AF65-F5344CB8AC3E}">
        <p14:creationId xmlns:p14="http://schemas.microsoft.com/office/powerpoint/2010/main" val="1053107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a:defRPr/>
            </a:pPr>
            <a:r>
              <a:rPr lang="en-US" sz="4800" dirty="0">
                <a:solidFill>
                  <a:srgbClr val="06587C"/>
                </a:solidFill>
              </a:rPr>
              <a:t>Limitations</a:t>
            </a: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pic>
        <p:nvPicPr>
          <p:cNvPr id="4" name="Picture 3">
            <a:extLst>
              <a:ext uri="{FF2B5EF4-FFF2-40B4-BE49-F238E27FC236}">
                <a16:creationId xmlns:a16="http://schemas.microsoft.com/office/drawing/2014/main" id="{464520E3-C8C1-47EA-935F-FC869DACA5F6}"/>
              </a:ext>
            </a:extLst>
          </p:cNvPr>
          <p:cNvPicPr>
            <a:picLocks noChangeAspect="1"/>
          </p:cNvPicPr>
          <p:nvPr/>
        </p:nvPicPr>
        <p:blipFill>
          <a:blip r:embed="rId3"/>
          <a:stretch>
            <a:fillRect/>
          </a:stretch>
        </p:blipFill>
        <p:spPr>
          <a:xfrm>
            <a:off x="232227" y="1576551"/>
            <a:ext cx="10220831" cy="4490419"/>
          </a:xfrm>
          <a:prstGeom prst="rect">
            <a:avLst/>
          </a:prstGeom>
        </p:spPr>
      </p:pic>
      <p:sp>
        <p:nvSpPr>
          <p:cNvPr id="6" name="TextBox 5">
            <a:extLst>
              <a:ext uri="{FF2B5EF4-FFF2-40B4-BE49-F238E27FC236}">
                <a16:creationId xmlns:a16="http://schemas.microsoft.com/office/drawing/2014/main" id="{65B00CFD-09DA-4A58-9AF3-25EC201E5110}"/>
              </a:ext>
            </a:extLst>
          </p:cNvPr>
          <p:cNvSpPr txBox="1"/>
          <p:nvPr/>
        </p:nvSpPr>
        <p:spPr>
          <a:xfrm>
            <a:off x="482606" y="1268776"/>
            <a:ext cx="10785318"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G</a:t>
            </a:r>
            <a:r>
              <a:rPr lang="tr-TR" sz="2400" b="1" kern="0" dirty="0">
                <a:solidFill>
                  <a:srgbClr val="FF0000"/>
                </a:solidFill>
                <a:latin typeface="Tw Cen MT" panose="020B0602020104020603" pitchFamily="34" charset="77"/>
              </a:rPr>
              <a:t>ARID Proje</a:t>
            </a:r>
            <a:r>
              <a:rPr lang="en-GB" sz="2400" b="1" kern="0" dirty="0" err="1">
                <a:solidFill>
                  <a:srgbClr val="FF0000"/>
                </a:solidFill>
                <a:latin typeface="Tw Cen MT" panose="020B0602020104020603" pitchFamily="34" charset="77"/>
              </a:rPr>
              <a:t>ct</a:t>
            </a:r>
            <a:r>
              <a:rPr lang="en-GB" sz="2400" b="1" kern="0" dirty="0">
                <a:solidFill>
                  <a:srgbClr val="FF0000"/>
                </a:solidFill>
                <a:latin typeface="Tw Cen MT" panose="020B0602020104020603" pitchFamily="34" charset="77"/>
              </a:rPr>
              <a:t> Interventions (Addressing Limitations) </a:t>
            </a:r>
            <a:r>
              <a:rPr lang="tr-TR" dirty="0"/>
              <a:t> </a:t>
            </a:r>
            <a:r>
              <a:rPr lang="en-GB" sz="2400" b="1" kern="0" dirty="0">
                <a:solidFill>
                  <a:srgbClr val="FF0000"/>
                </a:solidFill>
                <a:latin typeface="Tw Cen MT" panose="020B0602020104020603" pitchFamily="34" charset="77"/>
              </a:rPr>
              <a:t> </a:t>
            </a:r>
            <a:r>
              <a:rPr lang="en-GB" sz="2400" b="1" dirty="0">
                <a:solidFill>
                  <a:srgbClr val="FF0000"/>
                </a:solidFill>
                <a:latin typeface="Arial Nova" panose="020B0504020202020204" pitchFamily="34" charset="0"/>
                <a:cs typeface="Aharoni" pitchFamily="2" charset="-79"/>
              </a:rPr>
              <a:t> </a:t>
            </a:r>
            <a:endParaRPr lang="en-GB" sz="2400" b="1" kern="0" dirty="0">
              <a:solidFill>
                <a:srgbClr val="FF0000"/>
              </a:solidFill>
              <a:latin typeface="Tw Cen MT" panose="020B0602020104020603" pitchFamily="34" charset="77"/>
            </a:endParaRPr>
          </a:p>
          <a:p>
            <a:endParaRPr lang="en-GB" sz="1600" b="1" kern="0" dirty="0">
              <a:latin typeface="Tw Cen MT" panose="020B0602020104020603" pitchFamily="34" charset="77"/>
            </a:endParaRPr>
          </a:p>
        </p:txBody>
      </p:sp>
    </p:spTree>
    <p:extLst>
      <p:ext uri="{BB962C8B-B14F-4D97-AF65-F5344CB8AC3E}">
        <p14:creationId xmlns:p14="http://schemas.microsoft.com/office/powerpoint/2010/main" val="14695536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826A08D-8756-41A1-B944-9C2517BF2741}"/>
              </a:ext>
            </a:extLst>
          </p:cNvPr>
          <p:cNvSpPr txBox="1"/>
          <p:nvPr/>
        </p:nvSpPr>
        <p:spPr>
          <a:xfrm>
            <a:off x="417006" y="1151821"/>
            <a:ext cx="6976889"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Acquisition of Hydro-Meteorological Equipment </a:t>
            </a:r>
          </a:p>
          <a:p>
            <a:endParaRPr lang="en-GB" sz="1600" b="1" kern="0" dirty="0">
              <a:latin typeface="Tw Cen MT" panose="020B0602020104020603" pitchFamily="34" charset="77"/>
            </a:endParaRPr>
          </a:p>
        </p:txBody>
      </p:sp>
      <p:pic>
        <p:nvPicPr>
          <p:cNvPr id="5" name="Picture 4" descr="signature_86152716">
            <a:extLst>
              <a:ext uri="{FF2B5EF4-FFF2-40B4-BE49-F238E27FC236}">
                <a16:creationId xmlns:a16="http://schemas.microsoft.com/office/drawing/2014/main" id="{42F14A50-835D-41ED-932D-DEA3855EE940}"/>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903853" y="75671"/>
            <a:ext cx="1957589" cy="796217"/>
          </a:xfrm>
          <a:prstGeom prst="rect">
            <a:avLst/>
          </a:prstGeom>
          <a:noFill/>
        </p:spPr>
      </p:pic>
      <p:sp>
        <p:nvSpPr>
          <p:cNvPr id="27" name="Title 1">
            <a:extLst>
              <a:ext uri="{FF2B5EF4-FFF2-40B4-BE49-F238E27FC236}">
                <a16:creationId xmlns:a16="http://schemas.microsoft.com/office/drawing/2014/main" id="{E045DF93-5B76-4DAE-A8EA-C558C67434EA}"/>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lvl="0"/>
            <a:r>
              <a:rPr lang="en-US" dirty="0">
                <a:solidFill>
                  <a:srgbClr val="06587C"/>
                </a:solidFill>
              </a:rPr>
              <a:t>Data Related Activities under GARID Project</a:t>
            </a:r>
            <a:endParaRPr lang="en-GB" dirty="0">
              <a:solidFill>
                <a:srgbClr val="06587C"/>
              </a:solidFill>
            </a:endParaRPr>
          </a:p>
        </p:txBody>
      </p:sp>
      <p:pic>
        <p:nvPicPr>
          <p:cNvPr id="9" name="Picture 8" descr="Valeport BFM001  002 Open Channel Flow Meters and accessories">
            <a:extLst>
              <a:ext uri="{FF2B5EF4-FFF2-40B4-BE49-F238E27FC236}">
                <a16:creationId xmlns:a16="http://schemas.microsoft.com/office/drawing/2014/main" id="{9A15FD1D-A57A-45B5-812B-B8B60913D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3255" y="1747704"/>
            <a:ext cx="6081711" cy="4641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utomated Weather Stations">
            <a:extLst>
              <a:ext uri="{FF2B5EF4-FFF2-40B4-BE49-F238E27FC236}">
                <a16:creationId xmlns:a16="http://schemas.microsoft.com/office/drawing/2014/main" id="{DCF191B5-C82B-47A6-B94E-B1CEE435F2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6253" y="1527746"/>
            <a:ext cx="3429000" cy="49659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0FD726E-B2B7-40F2-9761-DCAF32B73FCD}"/>
              </a:ext>
            </a:extLst>
          </p:cNvPr>
          <p:cNvPicPr>
            <a:picLocks noChangeAspect="1"/>
          </p:cNvPicPr>
          <p:nvPr/>
        </p:nvPicPr>
        <p:blipFill>
          <a:blip r:embed="rId5"/>
          <a:stretch>
            <a:fillRect/>
          </a:stretch>
        </p:blipFill>
        <p:spPr>
          <a:xfrm>
            <a:off x="457007" y="1669143"/>
            <a:ext cx="3222951" cy="4882227"/>
          </a:xfrm>
          <a:prstGeom prst="rect">
            <a:avLst/>
          </a:prstGeom>
        </p:spPr>
      </p:pic>
      <p:sp>
        <p:nvSpPr>
          <p:cNvPr id="13" name="Rectangle 12">
            <a:extLst>
              <a:ext uri="{FF2B5EF4-FFF2-40B4-BE49-F238E27FC236}">
                <a16:creationId xmlns:a16="http://schemas.microsoft.com/office/drawing/2014/main" id="{91F4B93C-5DBF-4F4E-B31E-45CD1CDF5748}"/>
              </a:ext>
            </a:extLst>
          </p:cNvPr>
          <p:cNvSpPr/>
          <p:nvPr/>
        </p:nvSpPr>
        <p:spPr>
          <a:xfrm>
            <a:off x="8423356" y="6336461"/>
            <a:ext cx="3569802" cy="485338"/>
          </a:xfrm>
          <a:prstGeom prst="rect">
            <a:avLst/>
          </a:prstGeom>
          <a:solidFill>
            <a:srgbClr val="FFFFFF"/>
          </a:solidFill>
          <a:ln w="9525"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900"/>
              </a:spcBef>
              <a:spcAft>
                <a:spcPts val="900"/>
              </a:spcAft>
              <a:buClrTx/>
              <a:buSzTx/>
              <a:buFontTx/>
              <a:buNone/>
              <a:tabLst/>
              <a:defRPr/>
            </a:pPr>
            <a:r>
              <a:rPr lang="en-GB" kern="0" dirty="0">
                <a:solidFill>
                  <a:srgbClr val="002060"/>
                </a:solidFill>
                <a:latin typeface="Tw Cen MT" panose="020B0602020104020603" pitchFamily="34" charset="77"/>
              </a:rPr>
              <a:t>      Automatic Weather Stations  </a:t>
            </a:r>
          </a:p>
        </p:txBody>
      </p:sp>
      <p:sp>
        <p:nvSpPr>
          <p:cNvPr id="15" name="Rectangle 14">
            <a:extLst>
              <a:ext uri="{FF2B5EF4-FFF2-40B4-BE49-F238E27FC236}">
                <a16:creationId xmlns:a16="http://schemas.microsoft.com/office/drawing/2014/main" id="{02074CD4-4194-4CBE-9A3D-85C56F6810F0}"/>
              </a:ext>
            </a:extLst>
          </p:cNvPr>
          <p:cNvSpPr/>
          <p:nvPr/>
        </p:nvSpPr>
        <p:spPr>
          <a:xfrm>
            <a:off x="198842" y="6378164"/>
            <a:ext cx="3632002" cy="453938"/>
          </a:xfrm>
          <a:prstGeom prst="rect">
            <a:avLst/>
          </a:prstGeom>
          <a:solidFill>
            <a:srgbClr val="FFFFFF"/>
          </a:solidFill>
          <a:ln w="9525"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900"/>
              </a:spcBef>
              <a:spcAft>
                <a:spcPts val="900"/>
              </a:spcAft>
              <a:buClrTx/>
              <a:buSzTx/>
              <a:buFontTx/>
              <a:buNone/>
              <a:tabLst/>
              <a:defRPr/>
            </a:pPr>
            <a:r>
              <a:rPr lang="en-GB" sz="2000" kern="0" dirty="0">
                <a:solidFill>
                  <a:srgbClr val="002060"/>
                </a:solidFill>
                <a:latin typeface="Tw Cen MT" panose="020B0602020104020603" pitchFamily="34" charset="77"/>
              </a:rPr>
              <a:t>     </a:t>
            </a:r>
            <a:r>
              <a:rPr lang="en-GB" kern="0" dirty="0">
                <a:solidFill>
                  <a:srgbClr val="002060"/>
                </a:solidFill>
                <a:latin typeface="Tw Cen MT" panose="020B0602020104020603" pitchFamily="34" charset="77"/>
              </a:rPr>
              <a:t>Non-Contact Water Level Radars</a:t>
            </a:r>
          </a:p>
        </p:txBody>
      </p:sp>
      <p:sp>
        <p:nvSpPr>
          <p:cNvPr id="16" name="Rectangle 15">
            <a:extLst>
              <a:ext uri="{FF2B5EF4-FFF2-40B4-BE49-F238E27FC236}">
                <a16:creationId xmlns:a16="http://schemas.microsoft.com/office/drawing/2014/main" id="{DFA00828-AD43-4443-A16A-56631ED0A080}"/>
              </a:ext>
            </a:extLst>
          </p:cNvPr>
          <p:cNvSpPr/>
          <p:nvPr/>
        </p:nvSpPr>
        <p:spPr>
          <a:xfrm>
            <a:off x="5202692" y="6346764"/>
            <a:ext cx="2783992" cy="485338"/>
          </a:xfrm>
          <a:prstGeom prst="rect">
            <a:avLst/>
          </a:prstGeom>
          <a:solidFill>
            <a:srgbClr val="FFFFFF"/>
          </a:solidFill>
          <a:ln w="9525"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900"/>
              </a:spcBef>
              <a:spcAft>
                <a:spcPts val="900"/>
              </a:spcAft>
              <a:buClrTx/>
              <a:buSzTx/>
              <a:buFontTx/>
              <a:buNone/>
              <a:tabLst/>
              <a:defRPr/>
            </a:pPr>
            <a:r>
              <a:rPr lang="en-GB" sz="1600" kern="0" dirty="0">
                <a:solidFill>
                  <a:srgbClr val="002060"/>
                </a:solidFill>
                <a:latin typeface="Tw Cen MT" panose="020B0602020104020603" pitchFamily="34" charset="77"/>
              </a:rPr>
              <a:t>       </a:t>
            </a:r>
            <a:r>
              <a:rPr lang="en-GB" kern="0" dirty="0">
                <a:solidFill>
                  <a:srgbClr val="002060"/>
                </a:solidFill>
                <a:latin typeface="Tw Cen MT" panose="020B0602020104020603" pitchFamily="34" charset="77"/>
              </a:rPr>
              <a:t>Water Flow Meters </a:t>
            </a:r>
          </a:p>
        </p:txBody>
      </p:sp>
    </p:spTree>
    <p:extLst>
      <p:ext uri="{BB962C8B-B14F-4D97-AF65-F5344CB8AC3E}">
        <p14:creationId xmlns:p14="http://schemas.microsoft.com/office/powerpoint/2010/main" val="3291005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B00CFD-09DA-4A58-9AF3-25EC201E5110}"/>
              </a:ext>
            </a:extLst>
          </p:cNvPr>
          <p:cNvSpPr txBox="1"/>
          <p:nvPr/>
        </p:nvSpPr>
        <p:spPr>
          <a:xfrm>
            <a:off x="443901" y="1271093"/>
            <a:ext cx="10590305"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Major Flooding Events in </a:t>
            </a:r>
            <a:r>
              <a:rPr lang="en-GB" sz="2400" b="1" kern="0" dirty="0" err="1">
                <a:solidFill>
                  <a:srgbClr val="FF0000"/>
                </a:solidFill>
                <a:latin typeface="Tw Cen MT" panose="020B0602020104020603" pitchFamily="34" charset="77"/>
              </a:rPr>
              <a:t>Odaw</a:t>
            </a:r>
            <a:r>
              <a:rPr lang="en-GB" sz="2400" b="1" kern="0" dirty="0">
                <a:solidFill>
                  <a:srgbClr val="FF0000"/>
                </a:solidFill>
                <a:latin typeface="Tw Cen MT" panose="020B0602020104020603" pitchFamily="34" charset="77"/>
              </a:rPr>
              <a:t> Basin (1990 - 2020) </a:t>
            </a:r>
            <a:r>
              <a:rPr lang="en-GB" sz="2400" b="1" dirty="0">
                <a:solidFill>
                  <a:srgbClr val="FF0000"/>
                </a:solidFill>
                <a:latin typeface="Arial Nova" panose="020B0504020202020204" pitchFamily="34" charset="0"/>
                <a:cs typeface="Aharoni" pitchFamily="2" charset="-79"/>
              </a:rPr>
              <a:t> </a:t>
            </a:r>
            <a:endParaRPr lang="en-GB" sz="2400" b="1" kern="0" dirty="0">
              <a:solidFill>
                <a:srgbClr val="FF0000"/>
              </a:solidFill>
              <a:latin typeface="Tw Cen MT" panose="020B0602020104020603" pitchFamily="34" charset="77"/>
            </a:endParaRPr>
          </a:p>
          <a:p>
            <a:endParaRPr lang="en-GB" sz="1600" b="1" kern="0" dirty="0">
              <a:latin typeface="Tw Cen MT" panose="020B0602020104020603" pitchFamily="34" charset="77"/>
            </a:endParaRPr>
          </a:p>
        </p:txBody>
      </p:sp>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marL="0" marR="0" lvl="0" indent="0" algn="l" defTabSz="914400" rtl="0" eaLnBrk="1" fontAlgn="auto" latinLnBrk="0" hangingPunct="1">
              <a:lnSpc>
                <a:spcPts val="4700"/>
              </a:lnSpc>
              <a:spcBef>
                <a:spcPct val="0"/>
              </a:spcBef>
              <a:spcAft>
                <a:spcPts val="0"/>
              </a:spcAft>
              <a:buClrTx/>
              <a:buSzTx/>
              <a:buFontTx/>
              <a:buNone/>
              <a:tabLst/>
              <a:defRPr/>
            </a:pPr>
            <a:r>
              <a:rPr lang="en-GB" dirty="0">
                <a:solidFill>
                  <a:srgbClr val="06587C"/>
                </a:solidFill>
              </a:rPr>
              <a:t>Background and Context</a:t>
            </a:r>
            <a:endParaRPr kumimoji="0" lang="en-GB" sz="5400" b="0" i="0" u="none" strike="noStrike" kern="1200" cap="none" spc="-150" normalizeH="0" baseline="0" noProof="0" dirty="0">
              <a:ln>
                <a:noFill/>
              </a:ln>
              <a:solidFill>
                <a:srgbClr val="06587C"/>
              </a:solidFill>
              <a:effectLst/>
              <a:uLnTx/>
              <a:uFillTx/>
              <a:latin typeface="Tw Cen MT Condensed" panose="020B0606020104020203" pitchFamily="34" charset="77"/>
              <a:ea typeface="+mj-ea"/>
              <a:cs typeface="+mj-cs"/>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pic>
        <p:nvPicPr>
          <p:cNvPr id="4" name="Picture 3">
            <a:extLst>
              <a:ext uri="{FF2B5EF4-FFF2-40B4-BE49-F238E27FC236}">
                <a16:creationId xmlns:a16="http://schemas.microsoft.com/office/drawing/2014/main" id="{042AD674-BFEE-429A-BFA3-425FE28508F2}"/>
              </a:ext>
            </a:extLst>
          </p:cNvPr>
          <p:cNvPicPr>
            <a:picLocks noChangeAspect="1"/>
          </p:cNvPicPr>
          <p:nvPr/>
        </p:nvPicPr>
        <p:blipFill>
          <a:blip r:embed="rId3"/>
          <a:stretch>
            <a:fillRect/>
          </a:stretch>
        </p:blipFill>
        <p:spPr>
          <a:xfrm>
            <a:off x="7211668" y="1737944"/>
            <a:ext cx="4666480" cy="4880426"/>
          </a:xfrm>
          <a:prstGeom prst="rect">
            <a:avLst/>
          </a:prstGeom>
        </p:spPr>
      </p:pic>
      <p:sp>
        <p:nvSpPr>
          <p:cNvPr id="5" name="Rectangle 4">
            <a:extLst>
              <a:ext uri="{FF2B5EF4-FFF2-40B4-BE49-F238E27FC236}">
                <a16:creationId xmlns:a16="http://schemas.microsoft.com/office/drawing/2014/main" id="{DD5DA819-DA37-4A2A-98C2-FBC03EE36F2A}"/>
              </a:ext>
            </a:extLst>
          </p:cNvPr>
          <p:cNvSpPr/>
          <p:nvPr/>
        </p:nvSpPr>
        <p:spPr>
          <a:xfrm>
            <a:off x="443900" y="6213264"/>
            <a:ext cx="6466564" cy="584775"/>
          </a:xfrm>
          <a:prstGeom prst="rect">
            <a:avLst/>
          </a:prstGeom>
        </p:spPr>
        <p:txBody>
          <a:bodyPr wrap="square">
            <a:spAutoFit/>
          </a:bodyPr>
          <a:lstStyle/>
          <a:p>
            <a:pPr algn="just">
              <a:spcBef>
                <a:spcPts val="600"/>
              </a:spcBef>
              <a:spcAft>
                <a:spcPts val="600"/>
              </a:spcAft>
            </a:pPr>
            <a:r>
              <a:rPr lang="en-US" sz="1600" b="1" i="1" dirty="0"/>
              <a:t>3rd June 2015 </a:t>
            </a:r>
            <a:r>
              <a:rPr lang="en-US" sz="1600" dirty="0"/>
              <a:t>event had a precipitation amount of 131 mm in six hours, which corresponds to a return period of 11 years (</a:t>
            </a:r>
            <a:r>
              <a:rPr lang="en-US" sz="1600" b="1" dirty="0"/>
              <a:t>HKV, 2018</a:t>
            </a:r>
            <a:r>
              <a:rPr lang="en-US" sz="1600" dirty="0"/>
              <a:t>).</a:t>
            </a:r>
            <a:r>
              <a:rPr lang="en-GB" sz="1600" dirty="0">
                <a:latin typeface="Arial" panose="020B0604020202020204" pitchFamily="34" charset="0"/>
                <a:ea typeface="Calibri" panose="020F0502020204030204" pitchFamily="34" charset="0"/>
              </a:rPr>
              <a:t> </a:t>
            </a:r>
            <a:endParaRPr lang="en-GH" sz="1600" b="1" dirty="0"/>
          </a:p>
        </p:txBody>
      </p:sp>
      <p:pic>
        <p:nvPicPr>
          <p:cNvPr id="9" name="Picture 8">
            <a:extLst>
              <a:ext uri="{FF2B5EF4-FFF2-40B4-BE49-F238E27FC236}">
                <a16:creationId xmlns:a16="http://schemas.microsoft.com/office/drawing/2014/main" id="{44C55B5E-0695-4300-ADB9-33D5F4AAB703}"/>
              </a:ext>
            </a:extLst>
          </p:cNvPr>
          <p:cNvPicPr>
            <a:picLocks noChangeAspect="1"/>
          </p:cNvPicPr>
          <p:nvPr/>
        </p:nvPicPr>
        <p:blipFill>
          <a:blip r:embed="rId4"/>
          <a:stretch>
            <a:fillRect/>
          </a:stretch>
        </p:blipFill>
        <p:spPr>
          <a:xfrm>
            <a:off x="443900" y="1671637"/>
            <a:ext cx="6466564" cy="4541627"/>
          </a:xfrm>
          <a:prstGeom prst="rect">
            <a:avLst/>
          </a:prstGeom>
        </p:spPr>
      </p:pic>
    </p:spTree>
    <p:extLst>
      <p:ext uri="{BB962C8B-B14F-4D97-AF65-F5344CB8AC3E}">
        <p14:creationId xmlns:p14="http://schemas.microsoft.com/office/powerpoint/2010/main" val="331622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56BA49DA-F47C-4A6E-A2A2-DBEFD63C616E}"/>
              </a:ext>
            </a:extLst>
          </p:cNvPr>
          <p:cNvSpPr txBox="1">
            <a:spLocks/>
          </p:cNvSpPr>
          <p:nvPr/>
        </p:nvSpPr>
        <p:spPr>
          <a:xfrm>
            <a:off x="462327" y="2869174"/>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marL="0" marR="0" lvl="0" indent="0" algn="ctr" defTabSz="914400" rtl="0" eaLnBrk="1" fontAlgn="auto" latinLnBrk="0" hangingPunct="1">
              <a:lnSpc>
                <a:spcPts val="4700"/>
              </a:lnSpc>
              <a:spcBef>
                <a:spcPct val="0"/>
              </a:spcBef>
              <a:spcAft>
                <a:spcPts val="0"/>
              </a:spcAft>
              <a:buClrTx/>
              <a:buSzTx/>
              <a:buFontTx/>
              <a:buNone/>
              <a:tabLst/>
              <a:defRPr/>
            </a:pPr>
            <a:r>
              <a:rPr lang="en-GB">
                <a:solidFill>
                  <a:srgbClr val="06587C"/>
                </a:solidFill>
              </a:rPr>
              <a:t>Conclusions </a:t>
            </a:r>
            <a:r>
              <a:rPr lang="en-GB" dirty="0">
                <a:solidFill>
                  <a:srgbClr val="06587C"/>
                </a:solidFill>
              </a:rPr>
              <a:t>and Recommendations </a:t>
            </a:r>
            <a:endParaRPr kumimoji="0" lang="en-GB" sz="5400" b="0" i="0" u="none" strike="noStrike" kern="1200" cap="none" spc="-150" normalizeH="0" baseline="0" noProof="0" dirty="0">
              <a:ln>
                <a:noFill/>
              </a:ln>
              <a:solidFill>
                <a:srgbClr val="06587C"/>
              </a:solidFill>
              <a:effectLst/>
              <a:uLnTx/>
              <a:uFillTx/>
              <a:latin typeface="Tw Cen MT Condensed" panose="020B0606020104020203" pitchFamily="34" charset="77"/>
              <a:ea typeface="+mj-ea"/>
              <a:cs typeface="+mj-cs"/>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spTree>
    <p:extLst>
      <p:ext uri="{BB962C8B-B14F-4D97-AF65-F5344CB8AC3E}">
        <p14:creationId xmlns:p14="http://schemas.microsoft.com/office/powerpoint/2010/main" val="2463492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B00CFD-09DA-4A58-9AF3-25EC201E5110}"/>
              </a:ext>
            </a:extLst>
          </p:cNvPr>
          <p:cNvSpPr txBox="1"/>
          <p:nvPr/>
        </p:nvSpPr>
        <p:spPr>
          <a:xfrm>
            <a:off x="482606" y="1268776"/>
            <a:ext cx="10590305"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Conclusion   </a:t>
            </a:r>
            <a:r>
              <a:rPr lang="en-GB" sz="2400" b="1" dirty="0">
                <a:solidFill>
                  <a:srgbClr val="FF0000"/>
                </a:solidFill>
                <a:latin typeface="Arial Nova" panose="020B0504020202020204" pitchFamily="34" charset="0"/>
                <a:cs typeface="Aharoni" pitchFamily="2" charset="-79"/>
              </a:rPr>
              <a:t> </a:t>
            </a:r>
            <a:endParaRPr lang="en-GB" sz="2400" b="1" kern="0" dirty="0">
              <a:solidFill>
                <a:srgbClr val="FF0000"/>
              </a:solidFill>
              <a:latin typeface="Tw Cen MT" panose="020B0602020104020603" pitchFamily="34" charset="77"/>
            </a:endParaRPr>
          </a:p>
          <a:p>
            <a:endParaRPr lang="en-GB" sz="1600" b="1" kern="0" dirty="0">
              <a:latin typeface="Tw Cen MT" panose="020B0602020104020603" pitchFamily="34" charset="77"/>
            </a:endParaRPr>
          </a:p>
        </p:txBody>
      </p:sp>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a:defRPr/>
            </a:pPr>
            <a:r>
              <a:rPr lang="en-US" sz="4800" dirty="0">
                <a:solidFill>
                  <a:srgbClr val="06587C"/>
                </a:solidFill>
              </a:rPr>
              <a:t>Conclusion and Recommendation</a:t>
            </a: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sp>
        <p:nvSpPr>
          <p:cNvPr id="10" name="Rectangle 9">
            <a:extLst>
              <a:ext uri="{FF2B5EF4-FFF2-40B4-BE49-F238E27FC236}">
                <a16:creationId xmlns:a16="http://schemas.microsoft.com/office/drawing/2014/main" id="{E3998D0E-1CA5-4895-A340-E00B199FAC98}"/>
              </a:ext>
            </a:extLst>
          </p:cNvPr>
          <p:cNvSpPr/>
          <p:nvPr/>
        </p:nvSpPr>
        <p:spPr>
          <a:xfrm>
            <a:off x="373656" y="1744191"/>
            <a:ext cx="11444687" cy="4139595"/>
          </a:xfrm>
          <a:prstGeom prst="rect">
            <a:avLst/>
          </a:prstGeom>
        </p:spPr>
        <p:txBody>
          <a:bodyPr wrap="square">
            <a:spAutoFit/>
          </a:bodyPr>
          <a:lstStyle/>
          <a:p>
            <a:pPr algn="just">
              <a:spcBef>
                <a:spcPts val="600"/>
              </a:spcBef>
              <a:spcAft>
                <a:spcPts val="1200"/>
              </a:spcAft>
            </a:pPr>
            <a:r>
              <a:rPr lang="en-US" sz="2200" dirty="0"/>
              <a:t>The utilization of flood modelling as a decision support tool for flood resilience planning</a:t>
            </a:r>
            <a:r>
              <a:rPr lang="tr-TR" sz="2200" dirty="0"/>
              <a:t> </a:t>
            </a:r>
            <a:r>
              <a:rPr lang="en-US" sz="2200" dirty="0"/>
              <a:t>has been effectively demonstrated using the GARID Project as a Case Study.</a:t>
            </a:r>
          </a:p>
          <a:p>
            <a:pPr algn="just">
              <a:spcBef>
                <a:spcPts val="600"/>
              </a:spcBef>
              <a:spcAft>
                <a:spcPts val="1200"/>
              </a:spcAft>
            </a:pPr>
            <a:r>
              <a:rPr lang="en-US" sz="2200" dirty="0"/>
              <a:t>The decision maker's ability to anticipate, prepare and respond to flood hazards within the </a:t>
            </a:r>
            <a:r>
              <a:rPr lang="en-US" sz="2200" dirty="0" err="1"/>
              <a:t>Odaw</a:t>
            </a:r>
            <a:r>
              <a:rPr lang="en-US" sz="2200" dirty="0"/>
              <a:t> Basin both in the present circumstances as well as for a wide range of potential scenarios in the future is very crucial especially in national and local government funding for disaster risk mitigation is limited.</a:t>
            </a:r>
          </a:p>
          <a:p>
            <a:pPr algn="just">
              <a:spcBef>
                <a:spcPts val="600"/>
              </a:spcBef>
              <a:spcAft>
                <a:spcPts val="1200"/>
              </a:spcAft>
            </a:pPr>
            <a:r>
              <a:rPr lang="tr-TR" sz="2200" dirty="0"/>
              <a:t>The storage reservoir concept for flood management</a:t>
            </a:r>
            <a:r>
              <a:rPr lang="en-US" sz="2200" dirty="0"/>
              <a:t> as applied within the </a:t>
            </a:r>
            <a:r>
              <a:rPr lang="en-US" sz="2200" dirty="0" err="1"/>
              <a:t>Odaw</a:t>
            </a:r>
            <a:r>
              <a:rPr lang="en-US" sz="2200" dirty="0"/>
              <a:t> Basin and demonstrated with the flood model simulation will result in significant </a:t>
            </a:r>
            <a:r>
              <a:rPr lang="en-GB" sz="2000" dirty="0"/>
              <a:t>minimization of damage to social well-being, health, the economy and the environment in downstream communities.</a:t>
            </a:r>
            <a:endParaRPr lang="en-GB" sz="2000" b="1" dirty="0"/>
          </a:p>
          <a:p>
            <a:pPr algn="just">
              <a:spcBef>
                <a:spcPts val="600"/>
              </a:spcBef>
              <a:spcAft>
                <a:spcPts val="1200"/>
              </a:spcAft>
            </a:pPr>
            <a:endParaRPr lang="en-GB" sz="2200" dirty="0"/>
          </a:p>
        </p:txBody>
      </p:sp>
    </p:spTree>
    <p:extLst>
      <p:ext uri="{BB962C8B-B14F-4D97-AF65-F5344CB8AC3E}">
        <p14:creationId xmlns:p14="http://schemas.microsoft.com/office/powerpoint/2010/main" val="22582249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a:defRPr/>
            </a:pPr>
            <a:r>
              <a:rPr lang="en-US" sz="4800" dirty="0">
                <a:solidFill>
                  <a:srgbClr val="06587C"/>
                </a:solidFill>
              </a:rPr>
              <a:t>Conclusion and Recommendation</a:t>
            </a: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sp>
        <p:nvSpPr>
          <p:cNvPr id="6" name="TextBox 5">
            <a:extLst>
              <a:ext uri="{FF2B5EF4-FFF2-40B4-BE49-F238E27FC236}">
                <a16:creationId xmlns:a16="http://schemas.microsoft.com/office/drawing/2014/main" id="{65B00CFD-09DA-4A58-9AF3-25EC201E5110}"/>
              </a:ext>
            </a:extLst>
          </p:cNvPr>
          <p:cNvSpPr txBox="1"/>
          <p:nvPr/>
        </p:nvSpPr>
        <p:spPr>
          <a:xfrm>
            <a:off x="482606" y="1268776"/>
            <a:ext cx="10785318"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Recommendation – Strategic Policy Interventions </a:t>
            </a:r>
            <a:r>
              <a:rPr lang="tr-TR" dirty="0"/>
              <a:t> </a:t>
            </a:r>
            <a:r>
              <a:rPr lang="en-GB" sz="2400" b="1" kern="0" dirty="0">
                <a:solidFill>
                  <a:srgbClr val="FF0000"/>
                </a:solidFill>
                <a:latin typeface="Tw Cen MT" panose="020B0602020104020603" pitchFamily="34" charset="77"/>
              </a:rPr>
              <a:t> </a:t>
            </a:r>
            <a:r>
              <a:rPr lang="en-GB" sz="2400" b="1" dirty="0">
                <a:solidFill>
                  <a:srgbClr val="FF0000"/>
                </a:solidFill>
                <a:latin typeface="Arial Nova" panose="020B0504020202020204" pitchFamily="34" charset="0"/>
                <a:cs typeface="Aharoni" pitchFamily="2" charset="-79"/>
              </a:rPr>
              <a:t> </a:t>
            </a:r>
            <a:endParaRPr lang="en-GB" sz="2400" b="1" kern="0" dirty="0">
              <a:solidFill>
                <a:srgbClr val="FF0000"/>
              </a:solidFill>
              <a:latin typeface="Tw Cen MT" panose="020B0602020104020603" pitchFamily="34" charset="77"/>
            </a:endParaRPr>
          </a:p>
          <a:p>
            <a:endParaRPr lang="en-GB" sz="1600" b="1" kern="0" dirty="0">
              <a:latin typeface="Tw Cen MT" panose="020B0602020104020603" pitchFamily="34" charset="77"/>
            </a:endParaRPr>
          </a:p>
        </p:txBody>
      </p:sp>
      <p:sp>
        <p:nvSpPr>
          <p:cNvPr id="2" name="Rectangle 1">
            <a:extLst>
              <a:ext uri="{FF2B5EF4-FFF2-40B4-BE49-F238E27FC236}">
                <a16:creationId xmlns:a16="http://schemas.microsoft.com/office/drawing/2014/main" id="{DEDDF649-BF3D-41D4-9E77-B8BB627F282E}"/>
              </a:ext>
            </a:extLst>
          </p:cNvPr>
          <p:cNvSpPr/>
          <p:nvPr/>
        </p:nvSpPr>
        <p:spPr>
          <a:xfrm>
            <a:off x="482605" y="1747233"/>
            <a:ext cx="11089801" cy="5663089"/>
          </a:xfrm>
          <a:prstGeom prst="rect">
            <a:avLst/>
          </a:prstGeom>
        </p:spPr>
        <p:txBody>
          <a:bodyPr wrap="square">
            <a:spAutoFit/>
          </a:bodyPr>
          <a:lstStyle/>
          <a:p>
            <a:pPr algn="just">
              <a:spcAft>
                <a:spcPts val="1200"/>
              </a:spcAft>
            </a:pPr>
            <a:r>
              <a:rPr lang="en-US" sz="2200" dirty="0"/>
              <a:t>Land use in the Ga West, Ga East, Ga North and </a:t>
            </a:r>
            <a:r>
              <a:rPr lang="en-US" sz="2200" dirty="0" err="1"/>
              <a:t>Akuapem</a:t>
            </a:r>
            <a:r>
              <a:rPr lang="en-US" sz="2200" dirty="0"/>
              <a:t> South municipalities should be properly regulated to minimize the anticipated future loss of life and destruction of property that will be associated with flooding in the high risk flood prone areas downstream.</a:t>
            </a:r>
          </a:p>
          <a:p>
            <a:pPr algn="just">
              <a:spcAft>
                <a:spcPts val="600"/>
              </a:spcAft>
            </a:pPr>
            <a:r>
              <a:rPr lang="en-US" sz="2200" dirty="0"/>
              <a:t>There should be a deliberate policy by </a:t>
            </a:r>
            <a:r>
              <a:rPr lang="en-US" sz="2200" dirty="0" err="1"/>
              <a:t>GhIE</a:t>
            </a:r>
            <a:r>
              <a:rPr lang="en-US" sz="2200" dirty="0"/>
              <a:t>/KNUST to develop the next generation of flood risk management experts to deal with our anticipated future flooding hazards. The </a:t>
            </a:r>
            <a:r>
              <a:rPr lang="en-US" sz="2200" dirty="0" err="1"/>
              <a:t>GhIE</a:t>
            </a:r>
            <a:r>
              <a:rPr lang="en-US" sz="2200" dirty="0"/>
              <a:t> can in the short to medium term:</a:t>
            </a:r>
          </a:p>
          <a:p>
            <a:pPr marL="731520" indent="-342900" algn="just">
              <a:spcAft>
                <a:spcPts val="600"/>
              </a:spcAft>
              <a:buFont typeface="Wingdings" panose="05000000000000000000" pitchFamily="2" charset="2"/>
              <a:buChar char="§"/>
            </a:pPr>
            <a:r>
              <a:rPr lang="en-US" sz="2200" dirty="0"/>
              <a:t>Facilitate the development of technical guidelines and design manuals for urban stormwater drainage </a:t>
            </a:r>
          </a:p>
          <a:p>
            <a:pPr marL="731520" indent="-342900" algn="just">
              <a:spcAft>
                <a:spcPts val="1200"/>
              </a:spcAft>
              <a:buFont typeface="Wingdings" panose="05000000000000000000" pitchFamily="2" charset="2"/>
              <a:buChar char="§"/>
            </a:pPr>
            <a:r>
              <a:rPr lang="en-US" sz="2200" dirty="0"/>
              <a:t>Organize training workshops and seminars on international best practices in flood hazard and flood risk management.</a:t>
            </a:r>
          </a:p>
          <a:p>
            <a:pPr algn="just">
              <a:spcAft>
                <a:spcPts val="600"/>
              </a:spcAft>
            </a:pPr>
            <a:r>
              <a:rPr lang="en-US" sz="2200" dirty="0"/>
              <a:t>Open access data platforms are required to make hydro-meteorological data easily accessible for built environment professionals as pertains in other jurisdictions. Poor quality of data results inadequate hydrologic and hydraulic design which is detrimental to national development.</a:t>
            </a:r>
          </a:p>
          <a:p>
            <a:pPr algn="just">
              <a:spcAft>
                <a:spcPts val="600"/>
              </a:spcAft>
            </a:pPr>
            <a:endParaRPr lang="en-US" dirty="0">
              <a:solidFill>
                <a:srgbClr val="0070C0"/>
              </a:solidFill>
            </a:endParaRPr>
          </a:p>
          <a:p>
            <a:endParaRPr lang="en-US" dirty="0"/>
          </a:p>
        </p:txBody>
      </p:sp>
    </p:spTree>
    <p:extLst>
      <p:ext uri="{BB962C8B-B14F-4D97-AF65-F5344CB8AC3E}">
        <p14:creationId xmlns:p14="http://schemas.microsoft.com/office/powerpoint/2010/main" val="36764154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a:defRPr/>
            </a:pPr>
            <a:r>
              <a:rPr lang="en-US" sz="4800" dirty="0">
                <a:solidFill>
                  <a:srgbClr val="06587C"/>
                </a:solidFill>
              </a:rPr>
              <a:t>Conclusion and Recommendation</a:t>
            </a: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3">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sp>
        <p:nvSpPr>
          <p:cNvPr id="6" name="TextBox 5">
            <a:extLst>
              <a:ext uri="{FF2B5EF4-FFF2-40B4-BE49-F238E27FC236}">
                <a16:creationId xmlns:a16="http://schemas.microsoft.com/office/drawing/2014/main" id="{65B00CFD-09DA-4A58-9AF3-25EC201E5110}"/>
              </a:ext>
            </a:extLst>
          </p:cNvPr>
          <p:cNvSpPr txBox="1"/>
          <p:nvPr/>
        </p:nvSpPr>
        <p:spPr>
          <a:xfrm>
            <a:off x="482606" y="1268776"/>
            <a:ext cx="10785318"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Recommendation – Future Modelling Studies  </a:t>
            </a:r>
            <a:r>
              <a:rPr lang="tr-TR" dirty="0"/>
              <a:t> </a:t>
            </a:r>
            <a:r>
              <a:rPr lang="en-GB" sz="2400" b="1" kern="0" dirty="0">
                <a:solidFill>
                  <a:srgbClr val="FF0000"/>
                </a:solidFill>
                <a:latin typeface="Tw Cen MT" panose="020B0602020104020603" pitchFamily="34" charset="77"/>
              </a:rPr>
              <a:t> </a:t>
            </a:r>
            <a:r>
              <a:rPr lang="en-GB" sz="2400" b="1" dirty="0">
                <a:solidFill>
                  <a:srgbClr val="FF0000"/>
                </a:solidFill>
                <a:latin typeface="Arial Nova" panose="020B0504020202020204" pitchFamily="34" charset="0"/>
                <a:cs typeface="Aharoni" pitchFamily="2" charset="-79"/>
              </a:rPr>
              <a:t> </a:t>
            </a:r>
            <a:endParaRPr lang="en-GB" sz="2400" b="1" kern="0" dirty="0">
              <a:solidFill>
                <a:srgbClr val="FF0000"/>
              </a:solidFill>
              <a:latin typeface="Tw Cen MT" panose="020B0602020104020603" pitchFamily="34" charset="77"/>
            </a:endParaRPr>
          </a:p>
          <a:p>
            <a:endParaRPr lang="en-GB" sz="1600" b="1" kern="0" dirty="0">
              <a:latin typeface="Tw Cen MT" panose="020B0602020104020603" pitchFamily="34" charset="77"/>
            </a:endParaRPr>
          </a:p>
        </p:txBody>
      </p:sp>
      <p:sp>
        <p:nvSpPr>
          <p:cNvPr id="2" name="Rectangle 1">
            <a:extLst>
              <a:ext uri="{FF2B5EF4-FFF2-40B4-BE49-F238E27FC236}">
                <a16:creationId xmlns:a16="http://schemas.microsoft.com/office/drawing/2014/main" id="{DEDDF649-BF3D-41D4-9E77-B8BB627F282E}"/>
              </a:ext>
            </a:extLst>
          </p:cNvPr>
          <p:cNvSpPr/>
          <p:nvPr/>
        </p:nvSpPr>
        <p:spPr>
          <a:xfrm>
            <a:off x="482605" y="1747233"/>
            <a:ext cx="11089801" cy="2354491"/>
          </a:xfrm>
          <a:prstGeom prst="rect">
            <a:avLst/>
          </a:prstGeom>
        </p:spPr>
        <p:txBody>
          <a:bodyPr wrap="square">
            <a:spAutoFit/>
          </a:bodyPr>
          <a:lstStyle/>
          <a:p>
            <a:pPr algn="just">
              <a:spcBef>
                <a:spcPts val="600"/>
              </a:spcBef>
              <a:spcAft>
                <a:spcPts val="1200"/>
              </a:spcAft>
            </a:pPr>
            <a:r>
              <a:rPr lang="en-US" sz="2200" dirty="0"/>
              <a:t>The 1-D and 2-D flood models used for the study should be upgraded to include all the major tributaries in the upper reaches of the </a:t>
            </a:r>
            <a:r>
              <a:rPr lang="en-US" sz="2200" dirty="0" err="1"/>
              <a:t>Odaw</a:t>
            </a:r>
            <a:r>
              <a:rPr lang="en-US" sz="2200" dirty="0"/>
              <a:t> Basin including the Dome-</a:t>
            </a:r>
            <a:r>
              <a:rPr lang="en-US" sz="2200" dirty="0" err="1"/>
              <a:t>Taifa</a:t>
            </a:r>
            <a:r>
              <a:rPr lang="en-US" sz="2200" dirty="0"/>
              <a:t>, </a:t>
            </a:r>
            <a:r>
              <a:rPr lang="en-US" sz="2200" dirty="0" err="1"/>
              <a:t>Laador</a:t>
            </a:r>
            <a:r>
              <a:rPr lang="en-US" sz="2200" dirty="0"/>
              <a:t>, </a:t>
            </a:r>
            <a:r>
              <a:rPr lang="en-US" sz="2200" dirty="0" err="1"/>
              <a:t>Haatso</a:t>
            </a:r>
            <a:r>
              <a:rPr lang="en-US" sz="2200" dirty="0"/>
              <a:t>, </a:t>
            </a:r>
            <a:r>
              <a:rPr lang="en-US" sz="2200" dirty="0" err="1"/>
              <a:t>Oyinase</a:t>
            </a:r>
            <a:r>
              <a:rPr lang="en-US" sz="2200" dirty="0"/>
              <a:t> and Ado streams. This will represent a fully integrated basin wide resilience planning approach. </a:t>
            </a:r>
          </a:p>
          <a:p>
            <a:pPr algn="just">
              <a:spcAft>
                <a:spcPts val="600"/>
              </a:spcAft>
            </a:pPr>
            <a:endParaRPr lang="en-US" sz="2200" dirty="0"/>
          </a:p>
          <a:p>
            <a:pPr algn="just">
              <a:spcAft>
                <a:spcPts val="600"/>
              </a:spcAft>
            </a:pPr>
            <a:r>
              <a:rPr lang="en-US" sz="2200" dirty="0"/>
              <a:t> </a:t>
            </a:r>
            <a:endParaRPr lang="en-US" dirty="0"/>
          </a:p>
        </p:txBody>
      </p:sp>
      <p:pic>
        <p:nvPicPr>
          <p:cNvPr id="7" name="Picture 6">
            <a:extLst>
              <a:ext uri="{FF2B5EF4-FFF2-40B4-BE49-F238E27FC236}">
                <a16:creationId xmlns:a16="http://schemas.microsoft.com/office/drawing/2014/main" id="{B3570CF3-C012-4242-8E3D-1D02775A3F86}"/>
              </a:ext>
            </a:extLst>
          </p:cNvPr>
          <p:cNvPicPr>
            <a:picLocks noChangeAspect="1"/>
          </p:cNvPicPr>
          <p:nvPr/>
        </p:nvPicPr>
        <p:blipFill>
          <a:blip r:embed="rId4"/>
          <a:stretch>
            <a:fillRect/>
          </a:stretch>
        </p:blipFill>
        <p:spPr>
          <a:xfrm>
            <a:off x="5225327" y="3356365"/>
            <a:ext cx="6229543" cy="3234615"/>
          </a:xfrm>
          <a:prstGeom prst="rect">
            <a:avLst/>
          </a:prstGeom>
          <a:ln>
            <a:solidFill>
              <a:schemeClr val="bg1">
                <a:lumMod val="85000"/>
              </a:schemeClr>
            </a:solidFill>
          </a:ln>
        </p:spPr>
      </p:pic>
      <p:sp>
        <p:nvSpPr>
          <p:cNvPr id="8" name="Rectangle: Rounded Corners 7">
            <a:extLst>
              <a:ext uri="{FF2B5EF4-FFF2-40B4-BE49-F238E27FC236}">
                <a16:creationId xmlns:a16="http://schemas.microsoft.com/office/drawing/2014/main" id="{61C598BE-232A-490D-9267-FE81680C51C3}"/>
              </a:ext>
            </a:extLst>
          </p:cNvPr>
          <p:cNvSpPr/>
          <p:nvPr/>
        </p:nvSpPr>
        <p:spPr>
          <a:xfrm>
            <a:off x="6913128" y="3235775"/>
            <a:ext cx="2920210" cy="3475794"/>
          </a:xfrm>
          <a:prstGeom prst="roundRect">
            <a:avLst/>
          </a:prstGeom>
          <a:noFill/>
          <a:ln w="571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H"/>
          </a:p>
        </p:txBody>
      </p:sp>
      <p:sp>
        <p:nvSpPr>
          <p:cNvPr id="9" name="Rectangle 8">
            <a:extLst>
              <a:ext uri="{FF2B5EF4-FFF2-40B4-BE49-F238E27FC236}">
                <a16:creationId xmlns:a16="http://schemas.microsoft.com/office/drawing/2014/main" id="{CEAB2637-2EB8-402F-A1C0-F12E0D8B03B9}"/>
              </a:ext>
            </a:extLst>
          </p:cNvPr>
          <p:cNvSpPr/>
          <p:nvPr/>
        </p:nvSpPr>
        <p:spPr>
          <a:xfrm>
            <a:off x="482604" y="3324084"/>
            <a:ext cx="4485181" cy="2462213"/>
          </a:xfrm>
          <a:prstGeom prst="rect">
            <a:avLst/>
          </a:prstGeom>
        </p:spPr>
        <p:txBody>
          <a:bodyPr wrap="square">
            <a:spAutoFit/>
          </a:bodyPr>
          <a:lstStyle/>
          <a:p>
            <a:pPr algn="just">
              <a:spcBef>
                <a:spcPts val="600"/>
              </a:spcBef>
              <a:spcAft>
                <a:spcPts val="1200"/>
              </a:spcAft>
            </a:pPr>
            <a:r>
              <a:rPr lang="en-US" sz="2200" dirty="0"/>
              <a:t>Further multi-disciplinary studies on exposure and vulnerability assessment within the </a:t>
            </a:r>
            <a:r>
              <a:rPr lang="en-US" sz="2200" dirty="0" err="1"/>
              <a:t>Odaw</a:t>
            </a:r>
            <a:r>
              <a:rPr lang="en-US" sz="2200" dirty="0"/>
              <a:t> Basin using public domain software such as HEC-FIA (</a:t>
            </a:r>
            <a:r>
              <a:rPr lang="en-US" sz="2200" b="1" dirty="0"/>
              <a:t>F</a:t>
            </a:r>
            <a:r>
              <a:rPr lang="en-US" sz="2200" dirty="0"/>
              <a:t>lood </a:t>
            </a:r>
            <a:r>
              <a:rPr lang="en-US" sz="2200" b="1" dirty="0"/>
              <a:t>I</a:t>
            </a:r>
            <a:r>
              <a:rPr lang="en-US" sz="2200" dirty="0"/>
              <a:t>mpact </a:t>
            </a:r>
            <a:r>
              <a:rPr lang="en-US" sz="2200" b="1" dirty="0"/>
              <a:t>A</a:t>
            </a:r>
            <a:r>
              <a:rPr lang="en-US" sz="2200" dirty="0"/>
              <a:t>ssessment) and HEC-FDA (</a:t>
            </a:r>
            <a:r>
              <a:rPr lang="en-US" sz="2200" b="1" dirty="0"/>
              <a:t>F</a:t>
            </a:r>
            <a:r>
              <a:rPr lang="en-US" sz="2200" dirty="0"/>
              <a:t>lood </a:t>
            </a:r>
            <a:r>
              <a:rPr lang="en-US" sz="2200" b="1" dirty="0"/>
              <a:t>D</a:t>
            </a:r>
            <a:r>
              <a:rPr lang="en-US" sz="2200" dirty="0"/>
              <a:t>amage </a:t>
            </a:r>
            <a:r>
              <a:rPr lang="en-US" sz="2200" b="1" dirty="0"/>
              <a:t>A</a:t>
            </a:r>
            <a:r>
              <a:rPr lang="en-US" sz="2200" dirty="0"/>
              <a:t>ssessment) should be considered</a:t>
            </a:r>
          </a:p>
        </p:txBody>
      </p:sp>
    </p:spTree>
    <p:extLst>
      <p:ext uri="{BB962C8B-B14F-4D97-AF65-F5344CB8AC3E}">
        <p14:creationId xmlns:p14="http://schemas.microsoft.com/office/powerpoint/2010/main" val="7199853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720886"/>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a:defRPr/>
            </a:pPr>
            <a:r>
              <a:rPr lang="en-US" sz="4800" dirty="0">
                <a:solidFill>
                  <a:srgbClr val="06587C"/>
                </a:solidFill>
              </a:rPr>
              <a:t>Acknowledgement</a:t>
            </a: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sp>
        <p:nvSpPr>
          <p:cNvPr id="2" name="Rectangle 1">
            <a:extLst>
              <a:ext uri="{FF2B5EF4-FFF2-40B4-BE49-F238E27FC236}">
                <a16:creationId xmlns:a16="http://schemas.microsoft.com/office/drawing/2014/main" id="{DEDDF649-BF3D-41D4-9E77-B8BB627F282E}"/>
              </a:ext>
            </a:extLst>
          </p:cNvPr>
          <p:cNvSpPr/>
          <p:nvPr/>
        </p:nvSpPr>
        <p:spPr>
          <a:xfrm>
            <a:off x="482605" y="1747233"/>
            <a:ext cx="11089801" cy="3277820"/>
          </a:xfrm>
          <a:prstGeom prst="rect">
            <a:avLst/>
          </a:prstGeom>
        </p:spPr>
        <p:txBody>
          <a:bodyPr wrap="square">
            <a:spAutoFit/>
          </a:bodyPr>
          <a:lstStyle/>
          <a:p>
            <a:pPr marL="342900" indent="-342900" algn="just">
              <a:spcBef>
                <a:spcPts val="600"/>
              </a:spcBef>
              <a:spcAft>
                <a:spcPts val="1200"/>
              </a:spcAft>
              <a:buFont typeface="Arial" panose="020B0604020202020204" pitchFamily="34" charset="0"/>
              <a:buChar char="•"/>
            </a:pPr>
            <a:r>
              <a:rPr lang="en-US" sz="2200" dirty="0"/>
              <a:t>Dr. Ohene Sarfo (GARID Project Coordinator)</a:t>
            </a:r>
          </a:p>
          <a:p>
            <a:pPr marL="342900" indent="-342900" algn="just">
              <a:spcBef>
                <a:spcPts val="600"/>
              </a:spcBef>
              <a:spcAft>
                <a:spcPts val="1200"/>
              </a:spcAft>
              <a:buFont typeface="Arial" panose="020B0604020202020204" pitchFamily="34" charset="0"/>
              <a:buChar char="•"/>
            </a:pPr>
            <a:r>
              <a:rPr lang="en-US" sz="2200" dirty="0"/>
              <a:t>Dr. William </a:t>
            </a:r>
            <a:r>
              <a:rPr lang="en-US" sz="2200" dirty="0" err="1"/>
              <a:t>Kodwiw</a:t>
            </a:r>
            <a:r>
              <a:rPr lang="en-US" sz="2200" dirty="0"/>
              <a:t> (GARID PCU)</a:t>
            </a:r>
          </a:p>
          <a:p>
            <a:pPr marL="342900" indent="-342900" algn="just">
              <a:spcBef>
                <a:spcPts val="600"/>
              </a:spcBef>
              <a:spcAft>
                <a:spcPts val="1200"/>
              </a:spcAft>
              <a:buFont typeface="Arial" panose="020B0604020202020204" pitchFamily="34" charset="0"/>
              <a:buChar char="•"/>
            </a:pPr>
            <a:r>
              <a:rPr lang="en-US" sz="2200" dirty="0"/>
              <a:t>Dr. John </a:t>
            </a:r>
            <a:r>
              <a:rPr lang="en-US" sz="2200" dirty="0" err="1"/>
              <a:t>Kissi</a:t>
            </a:r>
            <a:r>
              <a:rPr lang="en-US" sz="2200" dirty="0"/>
              <a:t> (Ghana Hydrological Authority) </a:t>
            </a:r>
          </a:p>
          <a:p>
            <a:pPr marL="342900" indent="-342900" algn="just">
              <a:spcBef>
                <a:spcPts val="600"/>
              </a:spcBef>
              <a:spcAft>
                <a:spcPts val="1200"/>
              </a:spcAft>
              <a:buFont typeface="Arial" panose="020B0604020202020204" pitchFamily="34" charset="0"/>
              <a:buChar char="•"/>
            </a:pPr>
            <a:r>
              <a:rPr lang="en-US" sz="2200" dirty="0"/>
              <a:t>Mr. Ben </a:t>
            </a:r>
            <a:r>
              <a:rPr lang="en-US" sz="2200" dirty="0" err="1"/>
              <a:t>Makafui</a:t>
            </a:r>
            <a:r>
              <a:rPr lang="en-US" sz="2200" dirty="0"/>
              <a:t> </a:t>
            </a:r>
            <a:r>
              <a:rPr lang="en-US" sz="2200" dirty="0" err="1"/>
              <a:t>Agbelengor</a:t>
            </a:r>
            <a:r>
              <a:rPr lang="en-US" sz="2200" dirty="0"/>
              <a:t> (GARID PCU)</a:t>
            </a:r>
          </a:p>
          <a:p>
            <a:pPr marL="342900" indent="-342900" algn="just">
              <a:spcBef>
                <a:spcPts val="600"/>
              </a:spcBef>
              <a:spcAft>
                <a:spcPts val="1200"/>
              </a:spcAft>
              <a:buFont typeface="Arial" panose="020B0604020202020204" pitchFamily="34" charset="0"/>
              <a:buChar char="•"/>
            </a:pPr>
            <a:r>
              <a:rPr lang="en-US" sz="2200" dirty="0"/>
              <a:t>Mr. Enoch Gyasi (MWH) </a:t>
            </a:r>
          </a:p>
          <a:p>
            <a:pPr marL="342900" indent="-342900" algn="just">
              <a:spcBef>
                <a:spcPts val="600"/>
              </a:spcBef>
              <a:spcAft>
                <a:spcPts val="1200"/>
              </a:spcAft>
              <a:buFont typeface="Arial" panose="020B0604020202020204" pitchFamily="34" charset="0"/>
              <a:buChar char="•"/>
            </a:pPr>
            <a:r>
              <a:rPr lang="en-US" sz="2200" b="1" dirty="0"/>
              <a:t>ARS </a:t>
            </a:r>
            <a:r>
              <a:rPr lang="en-US" sz="2200" b="1" dirty="0" err="1"/>
              <a:t>Progetti</a:t>
            </a:r>
            <a:r>
              <a:rPr lang="en-US" sz="2200" b="1" dirty="0"/>
              <a:t>/</a:t>
            </a:r>
            <a:r>
              <a:rPr lang="en-US" sz="2200" b="1" dirty="0" err="1"/>
              <a:t>Sering</a:t>
            </a:r>
            <a:r>
              <a:rPr lang="en-US" sz="2200" b="1" dirty="0"/>
              <a:t> JV  (Design Consultants)</a:t>
            </a:r>
          </a:p>
        </p:txBody>
      </p:sp>
    </p:spTree>
    <p:extLst>
      <p:ext uri="{BB962C8B-B14F-4D97-AF65-F5344CB8AC3E}">
        <p14:creationId xmlns:p14="http://schemas.microsoft.com/office/powerpoint/2010/main" val="9134708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56BA49DA-F47C-4A6E-A2A2-DBEFD63C616E}"/>
              </a:ext>
            </a:extLst>
          </p:cNvPr>
          <p:cNvSpPr txBox="1">
            <a:spLocks/>
          </p:cNvSpPr>
          <p:nvPr/>
        </p:nvSpPr>
        <p:spPr>
          <a:xfrm>
            <a:off x="3476625" y="2892985"/>
            <a:ext cx="10473210"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a:defRPr/>
            </a:pPr>
            <a:r>
              <a:rPr lang="en-US" sz="4800" dirty="0">
                <a:solidFill>
                  <a:srgbClr val="06587C"/>
                </a:solidFill>
              </a:rPr>
              <a:t>Questions</a:t>
            </a: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spTree>
    <p:extLst>
      <p:ext uri="{BB962C8B-B14F-4D97-AF65-F5344CB8AC3E}">
        <p14:creationId xmlns:p14="http://schemas.microsoft.com/office/powerpoint/2010/main" val="37924175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B00CFD-09DA-4A58-9AF3-25EC201E5110}"/>
              </a:ext>
            </a:extLst>
          </p:cNvPr>
          <p:cNvSpPr txBox="1"/>
          <p:nvPr/>
        </p:nvSpPr>
        <p:spPr>
          <a:xfrm>
            <a:off x="443901" y="1271093"/>
            <a:ext cx="10590305"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Flood Risk Assessment and Flood Resilience</a:t>
            </a:r>
          </a:p>
          <a:p>
            <a:endParaRPr lang="en-GB" sz="1600" b="1" kern="0" dirty="0">
              <a:latin typeface="Tw Cen MT" panose="020B0602020104020603" pitchFamily="34" charset="77"/>
            </a:endParaRPr>
          </a:p>
        </p:txBody>
      </p:sp>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marL="0" marR="0" lvl="0" indent="0" algn="l" defTabSz="914400" rtl="0" eaLnBrk="1" fontAlgn="auto" latinLnBrk="0" hangingPunct="1">
              <a:lnSpc>
                <a:spcPts val="4700"/>
              </a:lnSpc>
              <a:spcBef>
                <a:spcPct val="0"/>
              </a:spcBef>
              <a:spcAft>
                <a:spcPts val="0"/>
              </a:spcAft>
              <a:buClrTx/>
              <a:buSzTx/>
              <a:buFontTx/>
              <a:buNone/>
              <a:tabLst/>
              <a:defRPr/>
            </a:pPr>
            <a:r>
              <a:rPr lang="en-GB" dirty="0">
                <a:solidFill>
                  <a:srgbClr val="06587C"/>
                </a:solidFill>
              </a:rPr>
              <a:t>Background and Context</a:t>
            </a:r>
            <a:endParaRPr kumimoji="0" lang="en-GB" sz="5400" b="0" i="0" u="none" strike="noStrike" kern="1200" cap="none" spc="-150" normalizeH="0" baseline="0" noProof="0" dirty="0">
              <a:ln>
                <a:noFill/>
              </a:ln>
              <a:solidFill>
                <a:srgbClr val="06587C"/>
              </a:solidFill>
              <a:effectLst/>
              <a:uLnTx/>
              <a:uFillTx/>
              <a:latin typeface="Tw Cen MT Condensed" panose="020B0606020104020203" pitchFamily="34" charset="77"/>
              <a:ea typeface="+mj-ea"/>
              <a:cs typeface="+mj-cs"/>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sp>
        <p:nvSpPr>
          <p:cNvPr id="10" name="Rectangle 9">
            <a:extLst>
              <a:ext uri="{FF2B5EF4-FFF2-40B4-BE49-F238E27FC236}">
                <a16:creationId xmlns:a16="http://schemas.microsoft.com/office/drawing/2014/main" id="{E3998D0E-1CA5-4895-A340-E00B199FAC98}"/>
              </a:ext>
            </a:extLst>
          </p:cNvPr>
          <p:cNvSpPr/>
          <p:nvPr/>
        </p:nvSpPr>
        <p:spPr>
          <a:xfrm>
            <a:off x="401563" y="1717311"/>
            <a:ext cx="1920723" cy="4324261"/>
          </a:xfrm>
          <a:prstGeom prst="rect">
            <a:avLst/>
          </a:prstGeom>
          <a:ln w="22225">
            <a:solidFill>
              <a:srgbClr val="00B050"/>
            </a:solidFill>
            <a:prstDash val="dashDot"/>
          </a:ln>
        </p:spPr>
        <p:txBody>
          <a:bodyPr wrap="square">
            <a:spAutoFit/>
          </a:bodyPr>
          <a:lstStyle/>
          <a:p>
            <a:pPr algn="just"/>
            <a:r>
              <a:rPr lang="en-GB" b="1" dirty="0"/>
              <a:t>Flood Resilience </a:t>
            </a:r>
          </a:p>
          <a:p>
            <a:pPr algn="just">
              <a:spcAft>
                <a:spcPts val="600"/>
              </a:spcAft>
            </a:pPr>
            <a:r>
              <a:rPr lang="en-GB" dirty="0"/>
              <a:t>Flood resilience is the capability to anticipate, prepare, respond to and recover from </a:t>
            </a:r>
            <a:r>
              <a:rPr lang="en-GB" dirty="0">
                <a:solidFill>
                  <a:srgbClr val="7030A0"/>
                </a:solidFill>
              </a:rPr>
              <a:t>flood hazards </a:t>
            </a:r>
            <a:r>
              <a:rPr lang="en-GB" dirty="0"/>
              <a:t>to minimize damage to social well-being, health, the economy and the environment.</a:t>
            </a:r>
          </a:p>
          <a:p>
            <a:pPr algn="just"/>
            <a:r>
              <a:rPr lang="en-GB" sz="2200" i="1" dirty="0"/>
              <a:t>Virginia DCR</a:t>
            </a:r>
          </a:p>
          <a:p>
            <a:pPr algn="just"/>
            <a:r>
              <a:rPr lang="en-GB" sz="1400" b="1" dirty="0"/>
              <a:t>(www.dcr.virginia.gov)</a:t>
            </a:r>
          </a:p>
        </p:txBody>
      </p:sp>
      <p:pic>
        <p:nvPicPr>
          <p:cNvPr id="3" name="Picture 2">
            <a:extLst>
              <a:ext uri="{FF2B5EF4-FFF2-40B4-BE49-F238E27FC236}">
                <a16:creationId xmlns:a16="http://schemas.microsoft.com/office/drawing/2014/main" id="{53B7939D-6D69-42AC-BEE6-AB243F35C471}"/>
              </a:ext>
            </a:extLst>
          </p:cNvPr>
          <p:cNvPicPr>
            <a:picLocks noChangeAspect="1"/>
          </p:cNvPicPr>
          <p:nvPr/>
        </p:nvPicPr>
        <p:blipFill>
          <a:blip r:embed="rId3"/>
          <a:stretch>
            <a:fillRect/>
          </a:stretch>
        </p:blipFill>
        <p:spPr>
          <a:xfrm>
            <a:off x="2671013" y="1717311"/>
            <a:ext cx="8964605" cy="4654763"/>
          </a:xfrm>
          <a:prstGeom prst="rect">
            <a:avLst/>
          </a:prstGeom>
          <a:ln>
            <a:solidFill>
              <a:schemeClr val="bg1">
                <a:lumMod val="85000"/>
              </a:schemeClr>
            </a:solidFill>
          </a:ln>
        </p:spPr>
      </p:pic>
      <p:sp>
        <p:nvSpPr>
          <p:cNvPr id="9" name="Rectangle 8">
            <a:extLst>
              <a:ext uri="{FF2B5EF4-FFF2-40B4-BE49-F238E27FC236}">
                <a16:creationId xmlns:a16="http://schemas.microsoft.com/office/drawing/2014/main" id="{EDFBED88-F9DB-4BB2-A392-5DA5DAB021AA}"/>
              </a:ext>
            </a:extLst>
          </p:cNvPr>
          <p:cNvSpPr/>
          <p:nvPr/>
        </p:nvSpPr>
        <p:spPr>
          <a:xfrm>
            <a:off x="3008455" y="6427012"/>
            <a:ext cx="8627163" cy="369332"/>
          </a:xfrm>
          <a:prstGeom prst="rect">
            <a:avLst/>
          </a:prstGeom>
        </p:spPr>
        <p:txBody>
          <a:bodyPr wrap="square">
            <a:spAutoFit/>
          </a:bodyPr>
          <a:lstStyle/>
          <a:p>
            <a:pPr algn="ctr">
              <a:spcBef>
                <a:spcPts val="600"/>
              </a:spcBef>
              <a:spcAft>
                <a:spcPts val="600"/>
              </a:spcAft>
            </a:pPr>
            <a:r>
              <a:rPr lang="en-GB" b="1" dirty="0">
                <a:ea typeface="Calibri" panose="020F0502020204030204" pitchFamily="34" charset="0"/>
                <a:cs typeface="BentonSans-Light"/>
              </a:rPr>
              <a:t>Step Diagram for Flood Risk Assessment (</a:t>
            </a:r>
            <a:r>
              <a:rPr lang="de-DE" b="1" dirty="0"/>
              <a:t>Erdlenbruch </a:t>
            </a:r>
            <a:r>
              <a:rPr lang="de-DE" sz="1600" b="1" dirty="0"/>
              <a:t>et</a:t>
            </a:r>
            <a:r>
              <a:rPr lang="de-DE" b="1" dirty="0"/>
              <a:t> al., 2008</a:t>
            </a:r>
            <a:r>
              <a:rPr lang="en-GB" b="1" dirty="0">
                <a:ea typeface="Calibri" panose="020F0502020204030204" pitchFamily="34" charset="0"/>
                <a:cs typeface="BentonSans-Light"/>
              </a:rPr>
              <a:t>)</a:t>
            </a:r>
            <a:endParaRPr lang="en-GB" sz="2000" b="1" dirty="0">
              <a:ea typeface="Calibri" panose="020F0502020204030204" pitchFamily="34" charset="0"/>
              <a:cs typeface="BentonSans-Light"/>
            </a:endParaRPr>
          </a:p>
        </p:txBody>
      </p:sp>
    </p:spTree>
    <p:extLst>
      <p:ext uri="{BB962C8B-B14F-4D97-AF65-F5344CB8AC3E}">
        <p14:creationId xmlns:p14="http://schemas.microsoft.com/office/powerpoint/2010/main" val="27877168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B00CFD-09DA-4A58-9AF3-25EC201E5110}"/>
              </a:ext>
            </a:extLst>
          </p:cNvPr>
          <p:cNvSpPr txBox="1"/>
          <p:nvPr/>
        </p:nvSpPr>
        <p:spPr>
          <a:xfrm>
            <a:off x="443901" y="1271093"/>
            <a:ext cx="10798722" cy="615553"/>
          </a:xfrm>
          <a:prstGeom prst="rect">
            <a:avLst/>
          </a:prstGeom>
          <a:noFill/>
        </p:spPr>
        <p:txBody>
          <a:bodyPr vert="horz" wrap="square" lIns="0" tIns="0" rIns="0" bIns="0" rtlCol="0" anchor="t" anchorCtr="0">
            <a:spAutoFit/>
          </a:bodyPr>
          <a:lstStyle/>
          <a:p>
            <a:r>
              <a:rPr lang="en-GB" sz="2400" b="1" kern="0" dirty="0">
                <a:solidFill>
                  <a:srgbClr val="FF0000"/>
                </a:solidFill>
                <a:latin typeface="Tw Cen MT" panose="020B0602020104020603" pitchFamily="34" charset="77"/>
              </a:rPr>
              <a:t>Flood Modelling of Drainage Basins in the Greater Accra Metropolitan Area (GAMA) </a:t>
            </a:r>
          </a:p>
          <a:p>
            <a:endParaRPr lang="en-GB" sz="1600" b="1" kern="0" dirty="0">
              <a:latin typeface="Tw Cen MT" panose="020B0602020104020603" pitchFamily="34" charset="77"/>
            </a:endParaRPr>
          </a:p>
        </p:txBody>
      </p:sp>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marL="0" marR="0" lvl="0" indent="0" algn="l" defTabSz="914400" rtl="0" eaLnBrk="1" fontAlgn="auto" latinLnBrk="0" hangingPunct="1">
              <a:lnSpc>
                <a:spcPts val="4700"/>
              </a:lnSpc>
              <a:spcBef>
                <a:spcPct val="0"/>
              </a:spcBef>
              <a:spcAft>
                <a:spcPts val="0"/>
              </a:spcAft>
              <a:buClrTx/>
              <a:buSzTx/>
              <a:buFontTx/>
              <a:buNone/>
              <a:tabLst/>
              <a:defRPr/>
            </a:pPr>
            <a:r>
              <a:rPr lang="en-GB" dirty="0">
                <a:solidFill>
                  <a:srgbClr val="06587C"/>
                </a:solidFill>
              </a:rPr>
              <a:t>Background and Context</a:t>
            </a:r>
            <a:endParaRPr kumimoji="0" lang="en-GB" sz="5400" b="0" i="0" u="none" strike="noStrike" kern="1200" cap="none" spc="-150" normalizeH="0" baseline="0" noProof="0" dirty="0">
              <a:ln>
                <a:noFill/>
              </a:ln>
              <a:solidFill>
                <a:srgbClr val="06587C"/>
              </a:solidFill>
              <a:effectLst/>
              <a:uLnTx/>
              <a:uFillTx/>
              <a:latin typeface="Tw Cen MT Condensed" panose="020B0606020104020203" pitchFamily="34" charset="77"/>
              <a:ea typeface="+mj-ea"/>
              <a:cs typeface="+mj-cs"/>
            </a:endParaRPr>
          </a:p>
        </p:txBody>
      </p:sp>
      <p:pic>
        <p:nvPicPr>
          <p:cNvPr id="27" name="Picture 26" descr="signature_86152716">
            <a:extLst>
              <a:ext uri="{FF2B5EF4-FFF2-40B4-BE49-F238E27FC236}">
                <a16:creationId xmlns:a16="http://schemas.microsoft.com/office/drawing/2014/main" id="{488A21E2-BE5E-4ED8-BAD6-932D9BCFF899}"/>
              </a:ext>
            </a:extLst>
          </p:cNvPr>
          <p:cNvPicPr/>
          <p:nvPr/>
        </p:nvPicPr>
        <p:blipFill rotWithShape="1">
          <a:blip r:embed="rId2">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graphicFrame>
        <p:nvGraphicFramePr>
          <p:cNvPr id="11" name="Diagram 10">
            <a:extLst>
              <a:ext uri="{FF2B5EF4-FFF2-40B4-BE49-F238E27FC236}">
                <a16:creationId xmlns:a16="http://schemas.microsoft.com/office/drawing/2014/main" id="{451668A4-6382-44DA-9072-49D4BC4CE85B}"/>
              </a:ext>
            </a:extLst>
          </p:cNvPr>
          <p:cNvGraphicFramePr/>
          <p:nvPr>
            <p:extLst>
              <p:ext uri="{D42A27DB-BD31-4B8C-83A1-F6EECF244321}">
                <p14:modId xmlns:p14="http://schemas.microsoft.com/office/powerpoint/2010/main" val="1867845387"/>
              </p:ext>
            </p:extLst>
          </p:nvPr>
        </p:nvGraphicFramePr>
        <p:xfrm>
          <a:off x="443901" y="1715923"/>
          <a:ext cx="10693727" cy="4983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71701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56BA49DA-F47C-4A6E-A2A2-DBEFD63C616E}"/>
              </a:ext>
            </a:extLst>
          </p:cNvPr>
          <p:cNvSpPr txBox="1">
            <a:spLocks/>
          </p:cNvSpPr>
          <p:nvPr/>
        </p:nvSpPr>
        <p:spPr>
          <a:xfrm>
            <a:off x="314689" y="335523"/>
            <a:ext cx="11563459" cy="958243"/>
          </a:xfrm>
          <a:prstGeom prst="rect">
            <a:avLst/>
          </a:prstGeom>
        </p:spPr>
        <p:txBody>
          <a:bodyPr anchor="ctr"/>
          <a:lstStyle>
            <a:lvl1pPr algn="l" defTabSz="914400" rtl="0" eaLnBrk="1" latinLnBrk="0" hangingPunct="1">
              <a:lnSpc>
                <a:spcPts val="4700"/>
              </a:lnSpc>
              <a:spcBef>
                <a:spcPct val="0"/>
              </a:spcBef>
              <a:buNone/>
              <a:defRPr sz="5400" b="0" i="0" kern="1200" spc="-150">
                <a:solidFill>
                  <a:schemeClr val="accent1"/>
                </a:solidFill>
                <a:latin typeface="Tw Cen MT Condensed" panose="020B0606020104020203" pitchFamily="34" charset="77"/>
                <a:ea typeface="+mj-ea"/>
                <a:cs typeface="+mj-cs"/>
              </a:defRPr>
            </a:lvl1pPr>
          </a:lstStyle>
          <a:p>
            <a:pPr marL="0" marR="0" lvl="0" indent="0" algn="l" defTabSz="914400" rtl="0" eaLnBrk="1" fontAlgn="auto" latinLnBrk="0" hangingPunct="1">
              <a:lnSpc>
                <a:spcPts val="4700"/>
              </a:lnSpc>
              <a:spcBef>
                <a:spcPct val="0"/>
              </a:spcBef>
              <a:spcAft>
                <a:spcPts val="0"/>
              </a:spcAft>
              <a:buClrTx/>
              <a:buSzTx/>
              <a:buFontTx/>
              <a:buNone/>
              <a:tabLst/>
              <a:defRPr/>
            </a:pPr>
            <a:r>
              <a:rPr kumimoji="0" lang="en-GB" sz="5200" b="0" i="0" u="none" strike="noStrike" kern="1200" cap="none" spc="-150" normalizeH="0" baseline="0" noProof="0" dirty="0">
                <a:ln>
                  <a:noFill/>
                </a:ln>
                <a:solidFill>
                  <a:srgbClr val="06587C"/>
                </a:solidFill>
                <a:effectLst/>
                <a:uLnTx/>
                <a:uFillTx/>
                <a:latin typeface="Tw Cen MT Condensed" panose="020B0606020104020203" pitchFamily="34" charset="77"/>
                <a:ea typeface="+mj-ea"/>
                <a:cs typeface="+mj-cs"/>
              </a:rPr>
              <a:t>1991 Accra Drainage Master Plan</a:t>
            </a:r>
          </a:p>
        </p:txBody>
      </p:sp>
      <p:sp>
        <p:nvSpPr>
          <p:cNvPr id="5" name="REVIEW THE INSTITUTIONAL FRAMEWORK">
            <a:extLst>
              <a:ext uri="{FF2B5EF4-FFF2-40B4-BE49-F238E27FC236}">
                <a16:creationId xmlns:a16="http://schemas.microsoft.com/office/drawing/2014/main" id="{2B36525A-8D07-49CF-8FF0-C0F07E5C6A8C}"/>
              </a:ext>
            </a:extLst>
          </p:cNvPr>
          <p:cNvSpPr/>
          <p:nvPr/>
        </p:nvSpPr>
        <p:spPr>
          <a:xfrm>
            <a:off x="682228" y="1434326"/>
            <a:ext cx="1984771" cy="592326"/>
          </a:xfrm>
          <a:prstGeom prst="rect">
            <a:avLst/>
          </a:prstGeom>
          <a:solidFill>
            <a:srgbClr val="FFC000"/>
          </a:solidFill>
          <a:ln w="12700">
            <a:noFill/>
            <a:miter lim="4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lstStyle>
            <a:lvl1pPr>
              <a:defRPr sz="3500">
                <a:solidFill>
                  <a:srgbClr val="FFFFFF"/>
                </a:solidFill>
              </a:defRPr>
            </a:lvl1pPr>
          </a:lstStyle>
          <a:p>
            <a:pPr algn="ctr"/>
            <a:r>
              <a:rPr lang="en-GB" sz="1800" dirty="0">
                <a:solidFill>
                  <a:schemeClr val="tx1"/>
                </a:solidFill>
                <a:latin typeface="Calibri" panose="020F0502020204030204" pitchFamily="34" charset="0"/>
                <a:cs typeface="Calibri" panose="020F0502020204030204" pitchFamily="34" charset="0"/>
              </a:rPr>
              <a:t>Software</a:t>
            </a:r>
            <a:endParaRPr sz="1800" dirty="0">
              <a:solidFill>
                <a:schemeClr val="tx1"/>
              </a:solidFill>
              <a:latin typeface="Calibri" panose="020F0502020204030204" pitchFamily="34" charset="0"/>
              <a:cs typeface="Calibri" panose="020F0502020204030204" pitchFamily="34" charset="0"/>
            </a:endParaRPr>
          </a:p>
        </p:txBody>
      </p:sp>
      <p:sp>
        <p:nvSpPr>
          <p:cNvPr id="6" name="REVIEW THE INSTITUTIONAL FRAMEWORK">
            <a:extLst>
              <a:ext uri="{FF2B5EF4-FFF2-40B4-BE49-F238E27FC236}">
                <a16:creationId xmlns:a16="http://schemas.microsoft.com/office/drawing/2014/main" id="{7DC5E708-B17C-4663-B8B8-41211DE1DAAC}"/>
              </a:ext>
            </a:extLst>
          </p:cNvPr>
          <p:cNvSpPr/>
          <p:nvPr/>
        </p:nvSpPr>
        <p:spPr>
          <a:xfrm>
            <a:off x="691754" y="2214930"/>
            <a:ext cx="1984772" cy="1652220"/>
          </a:xfrm>
          <a:prstGeom prst="rect">
            <a:avLst/>
          </a:prstGeom>
          <a:solidFill>
            <a:schemeClr val="accent6">
              <a:lumMod val="60000"/>
              <a:lumOff val="40000"/>
            </a:schemeClr>
          </a:solidFill>
          <a:ln w="12700">
            <a:noFill/>
            <a:miter lim="4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lstStyle>
            <a:lvl1pPr>
              <a:defRPr sz="3500">
                <a:solidFill>
                  <a:srgbClr val="FFFFFF"/>
                </a:solidFill>
              </a:defRPr>
            </a:lvl1pPr>
          </a:lstStyle>
          <a:p>
            <a:pPr algn="ctr"/>
            <a:r>
              <a:rPr lang="en-GB" sz="1800" dirty="0">
                <a:solidFill>
                  <a:schemeClr val="tx1"/>
                </a:solidFill>
                <a:latin typeface="Calibri" panose="020F0502020204030204" pitchFamily="34" charset="0"/>
                <a:cs typeface="Calibri" panose="020F0502020204030204" pitchFamily="34" charset="0"/>
              </a:rPr>
              <a:t>Model </a:t>
            </a:r>
          </a:p>
          <a:p>
            <a:pPr algn="ctr"/>
            <a:r>
              <a:rPr lang="en-GB" sz="1800" dirty="0">
                <a:solidFill>
                  <a:schemeClr val="tx1"/>
                </a:solidFill>
                <a:latin typeface="Calibri" panose="020F0502020204030204" pitchFamily="34" charset="0"/>
                <a:cs typeface="Calibri" panose="020F0502020204030204" pitchFamily="34" charset="0"/>
              </a:rPr>
              <a:t>Configuration</a:t>
            </a:r>
          </a:p>
        </p:txBody>
      </p:sp>
      <p:sp>
        <p:nvSpPr>
          <p:cNvPr id="7" name="REVIEW THE INSTITUTIONAL FRAMEWORK">
            <a:extLst>
              <a:ext uri="{FF2B5EF4-FFF2-40B4-BE49-F238E27FC236}">
                <a16:creationId xmlns:a16="http://schemas.microsoft.com/office/drawing/2014/main" id="{E4EDC843-115F-404D-B796-E48CA2F38E9A}"/>
              </a:ext>
            </a:extLst>
          </p:cNvPr>
          <p:cNvSpPr/>
          <p:nvPr/>
        </p:nvSpPr>
        <p:spPr>
          <a:xfrm>
            <a:off x="682228" y="5519738"/>
            <a:ext cx="1997571" cy="1057274"/>
          </a:xfrm>
          <a:prstGeom prst="rect">
            <a:avLst/>
          </a:prstGeom>
          <a:solidFill>
            <a:srgbClr val="FFFF00"/>
          </a:solidFill>
          <a:ln w="12700">
            <a:noFill/>
            <a:miter lim="4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lstStyle>
            <a:lvl1pPr>
              <a:defRPr sz="3500">
                <a:solidFill>
                  <a:srgbClr val="FFFFFF"/>
                </a:solidFill>
              </a:defRPr>
            </a:lvl1pPr>
          </a:lstStyle>
          <a:p>
            <a:pPr algn="ctr"/>
            <a:r>
              <a:rPr lang="en-GB" sz="2000" dirty="0">
                <a:solidFill>
                  <a:schemeClr val="tx1"/>
                </a:solidFill>
                <a:latin typeface="Calibri" panose="020F0502020204030204" pitchFamily="34" charset="0"/>
                <a:cs typeface="Calibri" panose="020F0502020204030204" pitchFamily="34" charset="0"/>
              </a:rPr>
              <a:t>Calibration &amp; Validation Data </a:t>
            </a:r>
            <a:endParaRPr sz="2000" dirty="0">
              <a:solidFill>
                <a:schemeClr val="tx1"/>
              </a:solidFill>
              <a:latin typeface="Calibri" panose="020F0502020204030204" pitchFamily="34" charset="0"/>
              <a:cs typeface="Calibri" panose="020F0502020204030204" pitchFamily="34" charset="0"/>
            </a:endParaRPr>
          </a:p>
        </p:txBody>
      </p:sp>
      <p:sp>
        <p:nvSpPr>
          <p:cNvPr id="9" name="Mbeya City has a moderate climate with reliable and sufficient rainfall; the mean annual rainfall is around 1,200 mm. Its climate is generally tropical with marked seasonal and altitudinal temperature variations.">
            <a:extLst>
              <a:ext uri="{FF2B5EF4-FFF2-40B4-BE49-F238E27FC236}">
                <a16:creationId xmlns:a16="http://schemas.microsoft.com/office/drawing/2014/main" id="{91E6D751-29AA-45D8-ADF9-5D00BCC4EE67}"/>
              </a:ext>
            </a:extLst>
          </p:cNvPr>
          <p:cNvSpPr txBox="1">
            <a:spLocks/>
          </p:cNvSpPr>
          <p:nvPr/>
        </p:nvSpPr>
        <p:spPr>
          <a:xfrm>
            <a:off x="2852737" y="1435139"/>
            <a:ext cx="5181601" cy="600075"/>
          </a:xfrm>
          <a:prstGeom prst="rect">
            <a:avLst/>
          </a:prstGeom>
          <a:ln w="12700">
            <a:solidFill>
              <a:schemeClr val="bg1">
                <a:lumMod val="9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noAutofit/>
          </a:bodyPr>
          <a:lstStyle>
            <a:lvl1pPr marL="5715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1pPr>
            <a:lvl2pPr marL="11430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2pPr>
            <a:lvl3pPr marL="17145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3pPr>
            <a:lvl4pPr marL="22860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4pPr>
            <a:lvl5pPr marL="28575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5pPr>
            <a:lvl6pPr marL="34290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6pPr>
            <a:lvl7pPr marL="40005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7pPr>
            <a:lvl8pPr marL="45720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8pPr>
            <a:lvl9pPr marL="51435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9pPr>
          </a:lstStyle>
          <a:p>
            <a:pPr marL="0" indent="0" algn="just">
              <a:lnSpc>
                <a:spcPct val="120000"/>
              </a:lnSpc>
              <a:spcBef>
                <a:spcPts val="638"/>
              </a:spcBef>
              <a:buSzTx/>
              <a:buNone/>
              <a:defRPr sz="4000"/>
            </a:pPr>
            <a:r>
              <a:rPr lang="en-GB" sz="1800" b="1" dirty="0">
                <a:latin typeface="Calibri" panose="020F0502020204030204" pitchFamily="34" charset="0"/>
                <a:cs typeface="Calibri" panose="020F0502020204030204" pitchFamily="34" charset="0"/>
              </a:rPr>
              <a:t>HYDURB </a:t>
            </a:r>
            <a:r>
              <a:rPr lang="en-GB" sz="1800" dirty="0">
                <a:latin typeface="Calibri" panose="020F0502020204030204" pitchFamily="34" charset="0"/>
                <a:cs typeface="Calibri" panose="020F0502020204030204" pitchFamily="34" charset="0"/>
              </a:rPr>
              <a:t>model developed by Sir Mott MacDonald &amp; Partners. </a:t>
            </a:r>
          </a:p>
        </p:txBody>
      </p:sp>
      <p:sp>
        <p:nvSpPr>
          <p:cNvPr id="10" name="Mbeya City has a moderate climate with reliable and sufficient rainfall; the mean annual rainfall is around 1,200 mm. Its climate is generally tropical with marked seasonal and altitudinal temperature variations.">
            <a:extLst>
              <a:ext uri="{FF2B5EF4-FFF2-40B4-BE49-F238E27FC236}">
                <a16:creationId xmlns:a16="http://schemas.microsoft.com/office/drawing/2014/main" id="{87B8E663-F7D7-48E0-A6C4-75018EBFCBC5}"/>
              </a:ext>
            </a:extLst>
          </p:cNvPr>
          <p:cNvSpPr txBox="1">
            <a:spLocks/>
          </p:cNvSpPr>
          <p:nvPr/>
        </p:nvSpPr>
        <p:spPr>
          <a:xfrm>
            <a:off x="2862263" y="2545279"/>
            <a:ext cx="5181601" cy="923930"/>
          </a:xfrm>
          <a:prstGeom prst="rect">
            <a:avLst/>
          </a:prstGeom>
          <a:ln w="12700">
            <a:solidFill>
              <a:schemeClr val="bg1">
                <a:lumMod val="9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noAutofit/>
          </a:bodyPr>
          <a:lstStyle>
            <a:lvl1pPr marL="5715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1pPr>
            <a:lvl2pPr marL="11430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2pPr>
            <a:lvl3pPr marL="17145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3pPr>
            <a:lvl4pPr marL="22860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4pPr>
            <a:lvl5pPr marL="28575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5pPr>
            <a:lvl6pPr marL="34290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6pPr>
            <a:lvl7pPr marL="40005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7pPr>
            <a:lvl8pPr marL="45720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8pPr>
            <a:lvl9pPr marL="51435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9pPr>
          </a:lstStyle>
          <a:p>
            <a:pPr marL="0" indent="0" algn="just">
              <a:lnSpc>
                <a:spcPct val="120000"/>
              </a:lnSpc>
              <a:spcBef>
                <a:spcPts val="0"/>
              </a:spcBef>
              <a:buSzTx/>
              <a:buNone/>
              <a:defRPr sz="4000"/>
            </a:pPr>
            <a:r>
              <a:rPr lang="en-GB" sz="1800" dirty="0">
                <a:latin typeface="Calibri" panose="020F0502020204030204" pitchFamily="34" charset="0"/>
                <a:cs typeface="Calibri" panose="020F0502020204030204" pitchFamily="34" charset="0"/>
              </a:rPr>
              <a:t>River network comprises of 84 reaches and 61 nodes covering 2.81 km of Korle Lagoon and a 7.17 km length of the Odaw River. Upstream and downstream boundaries are Achimota bridge crossing and Korle lagoon outlet respectively.</a:t>
            </a:r>
            <a:endParaRPr lang="en-GH" sz="1800" dirty="0">
              <a:latin typeface="Calibri" panose="020F0502020204030204" pitchFamily="34" charset="0"/>
              <a:cs typeface="Calibri" panose="020F0502020204030204" pitchFamily="34" charset="0"/>
            </a:endParaRPr>
          </a:p>
        </p:txBody>
      </p:sp>
      <p:sp>
        <p:nvSpPr>
          <p:cNvPr id="11" name="Mbeya City has a moderate climate with reliable and sufficient rainfall; the mean annual rainfall is around 1,200 mm. Its climate is generally tropical with marked seasonal and altitudinal temperature variations.">
            <a:extLst>
              <a:ext uri="{FF2B5EF4-FFF2-40B4-BE49-F238E27FC236}">
                <a16:creationId xmlns:a16="http://schemas.microsoft.com/office/drawing/2014/main" id="{C67DBB41-1743-4A62-A84B-C51426E092F6}"/>
              </a:ext>
            </a:extLst>
          </p:cNvPr>
          <p:cNvSpPr txBox="1">
            <a:spLocks/>
          </p:cNvSpPr>
          <p:nvPr/>
        </p:nvSpPr>
        <p:spPr>
          <a:xfrm>
            <a:off x="2887264" y="5472112"/>
            <a:ext cx="5181602" cy="1246339"/>
          </a:xfrm>
          <a:prstGeom prst="rect">
            <a:avLst/>
          </a:prstGeom>
          <a:ln w="12700">
            <a:solidFill>
              <a:schemeClr val="bg1">
                <a:lumMod val="9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noAutofit/>
          </a:bodyPr>
          <a:lstStyle>
            <a:lvl1pPr marL="5715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1pPr>
            <a:lvl2pPr marL="11430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2pPr>
            <a:lvl3pPr marL="17145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3pPr>
            <a:lvl4pPr marL="22860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4pPr>
            <a:lvl5pPr marL="28575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5pPr>
            <a:lvl6pPr marL="34290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6pPr>
            <a:lvl7pPr marL="40005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7pPr>
            <a:lvl8pPr marL="45720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8pPr>
            <a:lvl9pPr marL="51435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9pPr>
          </a:lstStyle>
          <a:p>
            <a:pPr marL="0" indent="0" algn="just">
              <a:lnSpc>
                <a:spcPct val="120000"/>
              </a:lnSpc>
              <a:spcBef>
                <a:spcPts val="0"/>
              </a:spcBef>
              <a:buSzTx/>
              <a:buNone/>
              <a:defRPr sz="4000"/>
            </a:pPr>
            <a:endParaRPr lang="en-GB" sz="1800" dirty="0">
              <a:latin typeface="Calibri" panose="020F0502020204030204" pitchFamily="34" charset="0"/>
              <a:cs typeface="Calibri" panose="020F0502020204030204" pitchFamily="34" charset="0"/>
            </a:endParaRPr>
          </a:p>
          <a:p>
            <a:pPr marL="0" indent="0" algn="just">
              <a:lnSpc>
                <a:spcPct val="120000"/>
              </a:lnSpc>
              <a:spcBef>
                <a:spcPts val="0"/>
              </a:spcBef>
              <a:buSzTx/>
              <a:buNone/>
              <a:defRPr sz="4000"/>
            </a:pPr>
            <a:r>
              <a:rPr lang="en-GB" sz="1800" dirty="0">
                <a:solidFill>
                  <a:srgbClr val="C00000"/>
                </a:solidFill>
                <a:latin typeface="Calibri" panose="020F0502020204030204" pitchFamily="34" charset="0"/>
                <a:cs typeface="Calibri" panose="020F0502020204030204" pitchFamily="34" charset="0"/>
              </a:rPr>
              <a:t>Simulated inflow hydrograph (May 1986)</a:t>
            </a:r>
          </a:p>
          <a:p>
            <a:pPr marL="0" indent="0" algn="just">
              <a:lnSpc>
                <a:spcPct val="120000"/>
              </a:lnSpc>
              <a:spcBef>
                <a:spcPts val="0"/>
              </a:spcBef>
              <a:buSzTx/>
              <a:buNone/>
              <a:defRPr sz="4000"/>
            </a:pPr>
            <a:r>
              <a:rPr lang="en-GB" sz="1800" dirty="0">
                <a:latin typeface="Calibri" panose="020F0502020204030204" pitchFamily="34" charset="0"/>
                <a:cs typeface="Calibri" panose="020F0502020204030204" pitchFamily="34" charset="0"/>
              </a:rPr>
              <a:t>Nsawam Road at Alajo - Water level (May 1986)</a:t>
            </a:r>
          </a:p>
          <a:p>
            <a:pPr marL="0" indent="0" algn="just">
              <a:lnSpc>
                <a:spcPct val="120000"/>
              </a:lnSpc>
              <a:spcBef>
                <a:spcPts val="0"/>
              </a:spcBef>
              <a:buSzTx/>
              <a:buNone/>
              <a:defRPr sz="4000"/>
            </a:pPr>
            <a:r>
              <a:rPr lang="en-GB" sz="1800" dirty="0">
                <a:latin typeface="Calibri" panose="020F0502020204030204" pitchFamily="34" charset="0"/>
                <a:cs typeface="Calibri" panose="020F0502020204030204" pitchFamily="34" charset="0"/>
              </a:rPr>
              <a:t>Alajo gauging station -  Discharge (May 1986)</a:t>
            </a:r>
          </a:p>
          <a:p>
            <a:pPr marL="0" indent="0" algn="just">
              <a:lnSpc>
                <a:spcPct val="120000"/>
              </a:lnSpc>
              <a:spcBef>
                <a:spcPts val="0"/>
              </a:spcBef>
              <a:buSzTx/>
              <a:buNone/>
              <a:defRPr sz="4000"/>
            </a:pPr>
            <a:r>
              <a:rPr lang="en-GB" sz="1800" dirty="0">
                <a:latin typeface="Calibri" panose="020F0502020204030204" pitchFamily="34" charset="0"/>
                <a:cs typeface="Calibri" panose="020F0502020204030204" pitchFamily="34" charset="0"/>
              </a:rPr>
              <a:t>Zeus Hotel/P&amp;T Building –Water level (1991)</a:t>
            </a:r>
          </a:p>
          <a:p>
            <a:pPr marL="0" indent="0" algn="just">
              <a:lnSpc>
                <a:spcPct val="120000"/>
              </a:lnSpc>
              <a:spcBef>
                <a:spcPts val="0"/>
              </a:spcBef>
              <a:buSzTx/>
              <a:buNone/>
              <a:defRPr sz="4000"/>
            </a:pPr>
            <a:endParaRPr lang="en-GB" sz="1800"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C5927190-1074-41A6-8906-95261DA5594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6329" y="1434326"/>
            <a:ext cx="3653733" cy="5215758"/>
          </a:xfrm>
          <a:prstGeom prst="rect">
            <a:avLst/>
          </a:prstGeom>
          <a:noFill/>
          <a:ln>
            <a:noFill/>
          </a:ln>
        </p:spPr>
      </p:pic>
      <p:sp>
        <p:nvSpPr>
          <p:cNvPr id="14" name="REVIEW THE INSTITUTIONAL FRAMEWORK">
            <a:extLst>
              <a:ext uri="{FF2B5EF4-FFF2-40B4-BE49-F238E27FC236}">
                <a16:creationId xmlns:a16="http://schemas.microsoft.com/office/drawing/2014/main" id="{A0D09039-B848-4D8A-B791-DA4F334A3E5C}"/>
              </a:ext>
            </a:extLst>
          </p:cNvPr>
          <p:cNvSpPr/>
          <p:nvPr/>
        </p:nvSpPr>
        <p:spPr>
          <a:xfrm>
            <a:off x="691754" y="4076701"/>
            <a:ext cx="1988046" cy="1057274"/>
          </a:xfrm>
          <a:prstGeom prst="rect">
            <a:avLst/>
          </a:prstGeom>
          <a:solidFill>
            <a:schemeClr val="accent2">
              <a:lumMod val="60000"/>
              <a:lumOff val="40000"/>
            </a:schemeClr>
          </a:solidFill>
          <a:ln w="12700">
            <a:noFill/>
            <a:miter lim="4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lstStyle>
            <a:lvl1pPr>
              <a:defRPr sz="3500">
                <a:solidFill>
                  <a:srgbClr val="FFFFFF"/>
                </a:solidFill>
              </a:defRPr>
            </a:lvl1pPr>
          </a:lstStyle>
          <a:p>
            <a:pPr algn="ctr"/>
            <a:r>
              <a:rPr lang="en-GB" sz="2000" dirty="0">
                <a:solidFill>
                  <a:schemeClr val="tx1"/>
                </a:solidFill>
                <a:latin typeface="Calibri" panose="020F0502020204030204" pitchFamily="34" charset="0"/>
                <a:cs typeface="Calibri" panose="020F0502020204030204" pitchFamily="34" charset="0"/>
              </a:rPr>
              <a:t>Input Data for Model Development </a:t>
            </a:r>
            <a:endParaRPr sz="2000" dirty="0">
              <a:solidFill>
                <a:schemeClr val="tx1"/>
              </a:solidFill>
              <a:latin typeface="Calibri" panose="020F0502020204030204" pitchFamily="34" charset="0"/>
              <a:cs typeface="Calibri" panose="020F0502020204030204" pitchFamily="34" charset="0"/>
            </a:endParaRPr>
          </a:p>
        </p:txBody>
      </p:sp>
      <p:sp>
        <p:nvSpPr>
          <p:cNvPr id="15" name="Mbeya City has a moderate climate with reliable and sufficient rainfall; the mean annual rainfall is around 1,200 mm. Its climate is generally tropical with marked seasonal and altitudinal temperature variations.">
            <a:extLst>
              <a:ext uri="{FF2B5EF4-FFF2-40B4-BE49-F238E27FC236}">
                <a16:creationId xmlns:a16="http://schemas.microsoft.com/office/drawing/2014/main" id="{3BD190C3-5D00-4FCA-ABDC-D2AB6E0BD7E6}"/>
              </a:ext>
            </a:extLst>
          </p:cNvPr>
          <p:cNvSpPr txBox="1">
            <a:spLocks/>
          </p:cNvSpPr>
          <p:nvPr/>
        </p:nvSpPr>
        <p:spPr>
          <a:xfrm>
            <a:off x="2887264" y="4076700"/>
            <a:ext cx="5181602" cy="1100138"/>
          </a:xfrm>
          <a:prstGeom prst="rect">
            <a:avLst/>
          </a:prstGeom>
          <a:ln w="12700">
            <a:solidFill>
              <a:schemeClr val="bg1">
                <a:lumMod val="9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noAutofit/>
          </a:bodyPr>
          <a:lstStyle>
            <a:lvl1pPr marL="5715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1pPr>
            <a:lvl2pPr marL="11430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2pPr>
            <a:lvl3pPr marL="17145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3pPr>
            <a:lvl4pPr marL="22860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4pPr>
            <a:lvl5pPr marL="28575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5pPr>
            <a:lvl6pPr marL="34290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6pPr>
            <a:lvl7pPr marL="40005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7pPr>
            <a:lvl8pPr marL="45720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8pPr>
            <a:lvl9pPr marL="5143500" marR="0" indent="-571500" algn="l" defTabSz="825500" rtl="0" latinLnBrk="0">
              <a:lnSpc>
                <a:spcPct val="100000"/>
              </a:lnSpc>
              <a:spcBef>
                <a:spcPts val="5100"/>
              </a:spcBef>
              <a:spcAft>
                <a:spcPts val="0"/>
              </a:spcAft>
              <a:buClrTx/>
              <a:buSzPct val="50000"/>
              <a:buFontTx/>
              <a:buBlip>
                <a:blip r:embed="rId2"/>
              </a:buBlip>
              <a:tabLst/>
              <a:defRPr sz="5000" b="0" i="0" u="none" strike="noStrike" cap="none" spc="0" baseline="0">
                <a:solidFill>
                  <a:srgbClr val="5E5E5E"/>
                </a:solidFill>
                <a:uFillTx/>
                <a:latin typeface="Hoefler Text"/>
                <a:ea typeface="Hoefler Text"/>
                <a:cs typeface="Hoefler Text"/>
                <a:sym typeface="Hoefler Text"/>
              </a:defRPr>
            </a:lvl9pPr>
          </a:lstStyle>
          <a:p>
            <a:pPr marL="0" indent="0" algn="just">
              <a:lnSpc>
                <a:spcPct val="120000"/>
              </a:lnSpc>
              <a:spcBef>
                <a:spcPts val="200"/>
              </a:spcBef>
              <a:buSzTx/>
              <a:buNone/>
              <a:defRPr sz="4000"/>
            </a:pPr>
            <a:r>
              <a:rPr lang="en-GB" sz="1800" dirty="0">
                <a:latin typeface="Calibri" panose="020F0502020204030204" pitchFamily="34" charset="0"/>
                <a:cs typeface="Calibri" panose="020F0502020204030204" pitchFamily="34" charset="0"/>
              </a:rPr>
              <a:t>Daily total rainfall records (GMET)</a:t>
            </a:r>
          </a:p>
          <a:p>
            <a:pPr marL="0" indent="0" algn="just">
              <a:lnSpc>
                <a:spcPct val="120000"/>
              </a:lnSpc>
              <a:spcBef>
                <a:spcPts val="200"/>
              </a:spcBef>
              <a:buSzTx/>
              <a:buNone/>
              <a:defRPr sz="4000"/>
            </a:pPr>
            <a:r>
              <a:rPr lang="en-GB" sz="1800" dirty="0">
                <a:latin typeface="Calibri" panose="020F0502020204030204" pitchFamily="34" charset="0"/>
                <a:cs typeface="Calibri" panose="020F0502020204030204" pitchFamily="34" charset="0"/>
              </a:rPr>
              <a:t>IDF Curves (based on Dankwa, 1974)</a:t>
            </a:r>
          </a:p>
          <a:p>
            <a:pPr marL="0" indent="0" algn="just">
              <a:lnSpc>
                <a:spcPct val="120000"/>
              </a:lnSpc>
              <a:spcBef>
                <a:spcPts val="200"/>
              </a:spcBef>
              <a:buSzTx/>
              <a:buNone/>
              <a:defRPr sz="4000"/>
            </a:pPr>
            <a:r>
              <a:rPr lang="en-GB" sz="1800" dirty="0">
                <a:latin typeface="Calibri" panose="020F0502020204030204" pitchFamily="34" charset="0"/>
                <a:cs typeface="Calibri" panose="020F0502020204030204" pitchFamily="34" charset="0"/>
              </a:rPr>
              <a:t>River cross-section data from topo survey (1991) </a:t>
            </a:r>
          </a:p>
          <a:p>
            <a:pPr marL="0" indent="0" algn="just">
              <a:lnSpc>
                <a:spcPct val="120000"/>
              </a:lnSpc>
              <a:spcBef>
                <a:spcPts val="200"/>
              </a:spcBef>
              <a:buSzTx/>
              <a:buNone/>
              <a:defRPr sz="4000"/>
            </a:pPr>
            <a:r>
              <a:rPr lang="en-GB" sz="1800" dirty="0">
                <a:latin typeface="Calibri" panose="020F0502020204030204" pitchFamily="34" charset="0"/>
                <a:cs typeface="Calibri" panose="020F0502020204030204" pitchFamily="34" charset="0"/>
              </a:rPr>
              <a:t>Tidal data from Admiralty Charts </a:t>
            </a:r>
          </a:p>
        </p:txBody>
      </p:sp>
      <p:pic>
        <p:nvPicPr>
          <p:cNvPr id="12" name="Picture 11" descr="signature_86152716">
            <a:extLst>
              <a:ext uri="{FF2B5EF4-FFF2-40B4-BE49-F238E27FC236}">
                <a16:creationId xmlns:a16="http://schemas.microsoft.com/office/drawing/2014/main" id="{71E366E2-58FF-484A-B204-A7438B9CCBD8}"/>
              </a:ext>
            </a:extLst>
          </p:cNvPr>
          <p:cNvPicPr/>
          <p:nvPr/>
        </p:nvPicPr>
        <p:blipFill rotWithShape="1">
          <a:blip r:embed="rId4">
            <a:extLst>
              <a:ext uri="{28A0092B-C50C-407E-A947-70E740481C1C}">
                <a14:useLocalDpi xmlns:a14="http://schemas.microsoft.com/office/drawing/2010/main" val="0"/>
              </a:ext>
            </a:extLst>
          </a:blip>
          <a:srcRect t="10959"/>
          <a:stretch/>
        </p:blipFill>
        <p:spPr bwMode="auto">
          <a:xfrm>
            <a:off x="9833338" y="158839"/>
            <a:ext cx="2139720" cy="822068"/>
          </a:xfrm>
          <a:prstGeom prst="rect">
            <a:avLst/>
          </a:prstGeom>
          <a:noFill/>
        </p:spPr>
      </p:pic>
    </p:spTree>
    <p:extLst>
      <p:ext uri="{BB962C8B-B14F-4D97-AF65-F5344CB8AC3E}">
        <p14:creationId xmlns:p14="http://schemas.microsoft.com/office/powerpoint/2010/main" val="42364496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2421</TotalTime>
  <Words>2797</Words>
  <Application>Microsoft Office PowerPoint</Application>
  <PresentationFormat>Widescreen</PresentationFormat>
  <Paragraphs>345</Paragraphs>
  <Slides>65</Slides>
  <Notes>17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65</vt:i4>
      </vt:variant>
    </vt:vector>
  </HeadingPairs>
  <TitlesOfParts>
    <vt:vector size="79" baseType="lpstr">
      <vt:lpstr>Aharoni</vt:lpstr>
      <vt:lpstr>Arial</vt:lpstr>
      <vt:lpstr>Arial Nova</vt:lpstr>
      <vt:lpstr>BentonSans-Light</vt:lpstr>
      <vt:lpstr>Calibri</vt:lpstr>
      <vt:lpstr>Calibri Light</vt:lpstr>
      <vt:lpstr>Cambria</vt:lpstr>
      <vt:lpstr>Hoefler Text</vt:lpstr>
      <vt:lpstr>Segoe UI</vt:lpstr>
      <vt:lpstr>Times New Roman</vt:lpstr>
      <vt:lpstr>Tw Cen MT</vt:lpstr>
      <vt:lpstr>Tw Cen MT Condensed</vt:lpstr>
      <vt:lpstr>Wingdings</vt:lpstr>
      <vt:lpstr>1_Office Theme</vt:lpstr>
      <vt:lpstr>PowerPoint Presentation</vt:lpstr>
      <vt:lpstr>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Ampadu-Boakye</dc:creator>
  <cp:lastModifiedBy>HP</cp:lastModifiedBy>
  <cp:revision>1065</cp:revision>
  <dcterms:created xsi:type="dcterms:W3CDTF">2021-06-14T03:46:07Z</dcterms:created>
  <dcterms:modified xsi:type="dcterms:W3CDTF">2023-09-15T17:07:59Z</dcterms:modified>
</cp:coreProperties>
</file>