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
  </p:notesMasterIdLst>
  <p:sldIdLst>
    <p:sldId id="256" r:id="rId3"/>
    <p:sldId id="257" r:id="rId4"/>
    <p:sldId id="258" r:id="rId5"/>
    <p:sldId id="261" r:id="rId7"/>
    <p:sldId id="262" r:id="rId8"/>
    <p:sldId id="263" r:id="rId9"/>
    <p:sldId id="358" r:id="rId10"/>
    <p:sldId id="264" r:id="rId11"/>
    <p:sldId id="265" r:id="rId12"/>
    <p:sldId id="266" r:id="rId13"/>
    <p:sldId id="267" r:id="rId14"/>
    <p:sldId id="268" r:id="rId15"/>
    <p:sldId id="295" r:id="rId16"/>
    <p:sldId id="309" r:id="rId17"/>
    <p:sldId id="296" r:id="rId18"/>
    <p:sldId id="297" r:id="rId19"/>
    <p:sldId id="299" r:id="rId20"/>
    <p:sldId id="310" r:id="rId21"/>
    <p:sldId id="298" r:id="rId22"/>
    <p:sldId id="270" r:id="rId23"/>
    <p:sldId id="271" r:id="rId24"/>
    <p:sldId id="272" r:id="rId25"/>
    <p:sldId id="275" r:id="rId26"/>
    <p:sldId id="274" r:id="rId27"/>
    <p:sldId id="277" r:id="rId28"/>
    <p:sldId id="278"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3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My%20Documents_All\Documents\HGL%20Consult\Seismic%20Surveys\Ridge%202_AB%20Consult\Deep%20Soil\L300\L300-Results_profile_0_motion_ChiCh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46813725490196"/>
          <c:y val="0.121489001692047"/>
          <c:w val="0.815441176470588"/>
          <c:h val="0.802876480541455"/>
        </c:manualLayout>
      </c:layout>
      <c:scatterChart>
        <c:scatterStyle val="lineMarker"/>
        <c:varyColors val="0"/>
        <c:ser>
          <c:idx val="0"/>
          <c:order val="0"/>
          <c:dLbls>
            <c:delete val="1"/>
          </c:dLbls>
          <c:xVal>
            <c:numRef>
              <c:f>'[L300-Results_profile_0_motion_ChiChi.xlsx]Profile'!$E$3:$E$12</c:f>
              <c:numCache>
                <c:formatCode>General</c:formatCode>
                <c:ptCount val="10"/>
                <c:pt idx="0">
                  <c:v>0.171441799260764</c:v>
                </c:pt>
                <c:pt idx="1">
                  <c:v>0.171374931692432</c:v>
                </c:pt>
                <c:pt idx="2">
                  <c:v>0.171130324501267</c:v>
                </c:pt>
                <c:pt idx="3">
                  <c:v>0.170446361136228</c:v>
                </c:pt>
                <c:pt idx="4">
                  <c:v>0.168401954486319</c:v>
                </c:pt>
                <c:pt idx="5">
                  <c:v>0.167203748551654</c:v>
                </c:pt>
                <c:pt idx="6">
                  <c:v>0.166249976773618</c:v>
                </c:pt>
                <c:pt idx="7">
                  <c:v>0.165001095741871</c:v>
                </c:pt>
                <c:pt idx="8">
                  <c:v>0.163085097317797</c:v>
                </c:pt>
                <c:pt idx="9">
                  <c:v>0.159855808323501</c:v>
                </c:pt>
              </c:numCache>
            </c:numRef>
          </c:xVal>
          <c:yVal>
            <c:numRef>
              <c:f>'[L300-Results_profile_0_motion_ChiChi.xlsx]Profile'!$D$3:$D$12</c:f>
              <c:numCache>
                <c:formatCode>General</c:formatCode>
                <c:ptCount val="10"/>
                <c:pt idx="0">
                  <c:v>0</c:v>
                </c:pt>
                <c:pt idx="1">
                  <c:v>0.76</c:v>
                </c:pt>
                <c:pt idx="2">
                  <c:v>1.71</c:v>
                </c:pt>
                <c:pt idx="3">
                  <c:v>2.9</c:v>
                </c:pt>
                <c:pt idx="4">
                  <c:v>4.38</c:v>
                </c:pt>
                <c:pt idx="5">
                  <c:v>6.23</c:v>
                </c:pt>
                <c:pt idx="6">
                  <c:v>8.55</c:v>
                </c:pt>
                <c:pt idx="7">
                  <c:v>11.45</c:v>
                </c:pt>
                <c:pt idx="8">
                  <c:v>15.07</c:v>
                </c:pt>
                <c:pt idx="9">
                  <c:v>19.6</c:v>
                </c:pt>
              </c:numCache>
            </c:numRef>
          </c:yVal>
          <c:smooth val="0"/>
        </c:ser>
        <c:dLbls>
          <c:showLegendKey val="0"/>
          <c:showVal val="0"/>
          <c:showCatName val="0"/>
          <c:showSerName val="0"/>
          <c:showPercent val="0"/>
          <c:showBubbleSize val="0"/>
        </c:dLbls>
        <c:axId val="59983360"/>
        <c:axId val="57253888"/>
      </c:scatterChart>
      <c:valAx>
        <c:axId val="59983360"/>
        <c:scaling>
          <c:orientation val="minMax"/>
        </c:scaling>
        <c:delete val="0"/>
        <c:axPos val="t"/>
        <c:title>
          <c:tx>
            <c:rich>
              <a:bodyPr rot="0" spcFirstLastPara="0" vertOverflow="ellipsis" vert="horz" wrap="square" anchor="ctr" anchorCtr="1"/>
              <a:lstStyle/>
              <a:p>
                <a:pPr>
                  <a:defRPr lang="en-US" sz="1000" b="1" i="0" u="none" strike="noStrike" kern="1200" baseline="0">
                    <a:solidFill>
                      <a:srgbClr val="000000"/>
                    </a:solidFill>
                    <a:latin typeface="+mn-lt"/>
                    <a:ea typeface="+mn-ea"/>
                    <a:cs typeface="+mn-cs"/>
                  </a:defRPr>
                </a:pPr>
                <a:r>
                  <a:rPr sz="1000" b="1" baseline="0">
                    <a:latin typeface="Calibri" panose="020F0502020204030204"/>
                    <a:ea typeface="Calibri" panose="020F0502020204030204"/>
                    <a:cs typeface="Calibri" panose="020F0502020204030204"/>
                  </a:rPr>
                  <a:t>PGA (g)</a:t>
                </a:r>
                <a:endParaRPr sz="1000" b="1" baseline="0">
                  <a:latin typeface="Calibri" panose="020F0502020204030204"/>
                  <a:ea typeface="Calibri" panose="020F0502020204030204"/>
                  <a:cs typeface="Calibri" panose="020F0502020204030204"/>
                </a:endParaRPr>
              </a:p>
            </c:rich>
          </c:tx>
          <c:layout/>
          <c:overlay val="0"/>
          <c:spPr>
            <a:noFill/>
            <a:ln>
              <a:noFill/>
              <a:round/>
            </a:ln>
          </c:spPr>
        </c:title>
        <c:numFmt formatCode="General" sourceLinked="1"/>
        <c:majorTickMark val="out"/>
        <c:minorTickMark val="none"/>
        <c:tickLblPos val="nextTo"/>
        <c:spPr>
          <a:ln w="6350" cap="flat" cmpd="sng" algn="ctr">
            <a:solidFill>
              <a:srgbClr val="898989">
                <a:tint val="75000"/>
              </a:srgbClr>
            </a:solidFill>
            <a:prstDash val="solid"/>
            <a:round/>
          </a:ln>
        </c:spPr>
        <c:txPr>
          <a:bodyPr rot="-60000000" spcFirstLastPara="0" vertOverflow="ellipsis" vert="horz" wrap="square" anchor="ctr" anchorCtr="1"/>
          <a:lstStyle/>
          <a:p>
            <a:pPr>
              <a:defRPr lang="en-US" sz="1000" b="0" i="0" u="none" strike="noStrike" kern="1200" baseline="0">
                <a:solidFill>
                  <a:srgbClr val="000000"/>
                </a:solidFill>
                <a:latin typeface="+mn-lt"/>
                <a:ea typeface="+mn-ea"/>
                <a:cs typeface="+mn-cs"/>
              </a:defRPr>
            </a:pPr>
          </a:p>
        </c:txPr>
        <c:crossAx val="57253888"/>
        <c:crosses val="autoZero"/>
        <c:crossBetween val="midCat"/>
      </c:valAx>
      <c:valAx>
        <c:axId val="57253888"/>
        <c:scaling>
          <c:orientation val="maxMin"/>
        </c:scaling>
        <c:delete val="0"/>
        <c:axPos val="l"/>
        <c:majorGridlines/>
        <c:title>
          <c:tx>
            <c:rich>
              <a:bodyPr rot="-5400000" spcFirstLastPara="0" vertOverflow="ellipsis" vert="horz" wrap="square" anchor="ctr" anchorCtr="1"/>
              <a:lstStyle/>
              <a:p>
                <a:pPr>
                  <a:defRPr lang="en-US" sz="1000" b="1" i="0" u="none" strike="noStrike" kern="1200" baseline="0">
                    <a:solidFill>
                      <a:srgbClr val="000000"/>
                    </a:solidFill>
                    <a:latin typeface="+mn-lt"/>
                    <a:ea typeface="+mn-ea"/>
                    <a:cs typeface="+mn-cs"/>
                  </a:defRPr>
                </a:pPr>
                <a:r>
                  <a:rPr sz="1000" b="1" baseline="0">
                    <a:latin typeface="Calibri" panose="020F0502020204030204"/>
                    <a:ea typeface="Calibri" panose="020F0502020204030204"/>
                    <a:cs typeface="Calibri" panose="020F0502020204030204"/>
                  </a:rPr>
                  <a:t>Depth (m)</a:t>
                </a:r>
                <a:endParaRPr sz="1000" b="1" baseline="0">
                  <a:latin typeface="Calibri" panose="020F0502020204030204"/>
                  <a:ea typeface="Calibri" panose="020F0502020204030204"/>
                  <a:cs typeface="Calibri" panose="020F0502020204030204"/>
                </a:endParaRPr>
              </a:p>
            </c:rich>
          </c:tx>
          <c:layout/>
          <c:overlay val="0"/>
          <c:spPr>
            <a:noFill/>
            <a:ln>
              <a:noFill/>
              <a:round/>
            </a:ln>
          </c:spPr>
        </c:title>
        <c:numFmt formatCode="General" sourceLinked="1"/>
        <c:majorTickMark val="out"/>
        <c:minorTickMark val="none"/>
        <c:tickLblPos val="low"/>
        <c:spPr>
          <a:ln w="6350" cap="flat" cmpd="sng" algn="ctr">
            <a:solidFill>
              <a:srgbClr val="898989">
                <a:tint val="75000"/>
              </a:srgbClr>
            </a:solidFill>
            <a:prstDash val="solid"/>
            <a:round/>
          </a:ln>
        </c:spPr>
        <c:txPr>
          <a:bodyPr rot="-60000000" spcFirstLastPara="0" vertOverflow="ellipsis" vert="horz" wrap="square" anchor="ctr" anchorCtr="1"/>
          <a:lstStyle/>
          <a:p>
            <a:pPr>
              <a:defRPr lang="en-US" sz="1000" b="0" i="0" u="none" strike="noStrike" kern="1200" baseline="0">
                <a:solidFill>
                  <a:srgbClr val="000000"/>
                </a:solidFill>
                <a:latin typeface="+mn-lt"/>
                <a:ea typeface="+mn-ea"/>
                <a:cs typeface="+mn-cs"/>
              </a:defRPr>
            </a:pPr>
          </a:p>
        </c:txPr>
        <c:crossAx val="59983360"/>
        <c:crosses val="autoZero"/>
        <c:crossBetween val="midCat"/>
      </c:valAx>
      <c:spPr>
        <a:solidFill>
          <a:schemeClr val="bg1"/>
        </a:solidFill>
        <a:ln>
          <a:noFill/>
          <a:round/>
        </a:ln>
      </c:spPr>
    </c:plotArea>
    <c:plotVisOnly val="1"/>
    <c:dispBlanksAs val="gap"/>
    <c:showDLblsOverMax val="0"/>
  </c:chart>
  <c:spPr>
    <a:solidFill>
      <a:srgbClr val="FFFFFF"/>
    </a:solidFill>
    <a:ln>
      <a:solidFill>
        <a:schemeClr val="tx1"/>
      </a:solidFill>
    </a:ln>
  </c:spPr>
  <c:txPr>
    <a:bodyPr/>
    <a:lstStyle/>
    <a:p>
      <a:pPr>
        <a:defRPr lang="en-US"/>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919F079-05E1-4673-A7A3-C253B73ED06C}" type="doc">
      <dgm:prSet loTypeId="list" loCatId="list" qsTypeId="urn:microsoft.com/office/officeart/2005/8/quickstyle/simple1" qsCatId="simple" csTypeId="urn:microsoft.com/office/officeart/2005/8/colors/accent1_2" csCatId="accent1"/>
      <dgm:spPr/>
      <dgm:t>
        <a:bodyPr/>
        <a:lstStyle/>
        <a:p>
          <a:endParaRPr lang="en-US"/>
        </a:p>
      </dgm:t>
    </dgm:pt>
    <dgm:pt modelId="{07D63E4B-BEE6-4FFD-B8A5-361E9E76AB44}">
      <dgm:prSet/>
      <dgm:spPr/>
      <dgm:t>
        <a:bodyPr/>
        <a:lstStyle/>
        <a:p>
          <a:r>
            <a:rPr lang="en-US"/>
            <a:t>WHAT IS MASW?</a:t>
          </a:r>
        </a:p>
      </dgm:t>
    </dgm:pt>
    <dgm:pt modelId="{E89C039B-0E9D-4E2C-8B10-D82E03ACAEF7}" cxnId="{4E1BF11C-5EC5-4518-A1D6-05D4FED32860}" type="parTrans">
      <dgm:prSet/>
      <dgm:spPr/>
      <dgm:t>
        <a:bodyPr/>
        <a:lstStyle/>
        <a:p>
          <a:endParaRPr lang="en-US"/>
        </a:p>
      </dgm:t>
    </dgm:pt>
    <dgm:pt modelId="{748E2454-D375-402B-8077-A9AA8974878A}" cxnId="{4E1BF11C-5EC5-4518-A1D6-05D4FED32860}" type="sibTrans">
      <dgm:prSet/>
      <dgm:spPr/>
      <dgm:t>
        <a:bodyPr/>
        <a:lstStyle/>
        <a:p>
          <a:endParaRPr lang="en-US"/>
        </a:p>
      </dgm:t>
    </dgm:pt>
    <dgm:pt modelId="{58707D49-8157-4567-BDF4-5CF244C23A06}">
      <dgm:prSet/>
      <dgm:spPr/>
      <dgm:t>
        <a:bodyPr/>
        <a:lstStyle/>
        <a:p>
          <a:r>
            <a:rPr lang="en-US"/>
            <a:t>HOW IS IT ACQUIRED?</a:t>
          </a:r>
        </a:p>
      </dgm:t>
    </dgm:pt>
    <dgm:pt modelId="{F0376407-BFD4-40F3-970F-F23DC3A4D9A9}" cxnId="{A9FD7C91-2217-4FFF-96EB-9C8234E6FDE1}" type="parTrans">
      <dgm:prSet/>
      <dgm:spPr/>
      <dgm:t>
        <a:bodyPr/>
        <a:lstStyle/>
        <a:p>
          <a:endParaRPr lang="en-US"/>
        </a:p>
      </dgm:t>
    </dgm:pt>
    <dgm:pt modelId="{C3356AED-A8D0-40A5-B406-6BA4F206CC9B}" cxnId="{A9FD7C91-2217-4FFF-96EB-9C8234E6FDE1}" type="sibTrans">
      <dgm:prSet/>
      <dgm:spPr/>
      <dgm:t>
        <a:bodyPr/>
        <a:lstStyle/>
        <a:p>
          <a:endParaRPr lang="en-US"/>
        </a:p>
      </dgm:t>
    </dgm:pt>
    <dgm:pt modelId="{320E1A5B-42C3-4022-A8D9-1824C2B0F32F}">
      <dgm:prSet/>
      <dgm:spPr/>
      <dgm:t>
        <a:bodyPr/>
        <a:lstStyle/>
        <a:p>
          <a:r>
            <a:rPr lang="en-US"/>
            <a:t>RESULTS OF MASW SURVEY?</a:t>
          </a:r>
        </a:p>
      </dgm:t>
    </dgm:pt>
    <dgm:pt modelId="{880F78DC-46FE-4A2B-A3AA-4FB242532797}" cxnId="{4D72F108-8002-44A2-9B84-829CAE3B5B7E}" type="parTrans">
      <dgm:prSet/>
      <dgm:spPr/>
      <dgm:t>
        <a:bodyPr/>
        <a:lstStyle/>
        <a:p>
          <a:endParaRPr lang="en-US"/>
        </a:p>
      </dgm:t>
    </dgm:pt>
    <dgm:pt modelId="{31633167-7200-4090-A75B-060481819AA1}" cxnId="{4D72F108-8002-44A2-9B84-829CAE3B5B7E}" type="sibTrans">
      <dgm:prSet/>
      <dgm:spPr/>
      <dgm:t>
        <a:bodyPr/>
        <a:lstStyle/>
        <a:p>
          <a:endParaRPr lang="en-US"/>
        </a:p>
      </dgm:t>
    </dgm:pt>
    <dgm:pt modelId="{8A1BB990-B537-4E91-8207-2AB03AE9B0F7}">
      <dgm:prSet/>
      <dgm:spPr/>
      <dgm:t>
        <a:bodyPr/>
        <a:lstStyle/>
        <a:p>
          <a:r>
            <a:rPr lang="en-US"/>
            <a:t>WHAT INFORMATION DOES IT PROVIDE?</a:t>
          </a:r>
        </a:p>
      </dgm:t>
    </dgm:pt>
    <dgm:pt modelId="{EF176E83-68D3-4DDC-9E59-767E2B0AE4CD}" cxnId="{21DF6F18-4518-476E-BAD4-E7DA42AF993C}" type="parTrans">
      <dgm:prSet/>
      <dgm:spPr/>
      <dgm:t>
        <a:bodyPr/>
        <a:lstStyle/>
        <a:p>
          <a:endParaRPr lang="en-US"/>
        </a:p>
      </dgm:t>
    </dgm:pt>
    <dgm:pt modelId="{6951BFC3-615D-4A1B-930B-96DDB3EC19EC}" cxnId="{21DF6F18-4518-476E-BAD4-E7DA42AF993C}" type="sibTrans">
      <dgm:prSet/>
      <dgm:spPr/>
      <dgm:t>
        <a:bodyPr/>
        <a:lstStyle/>
        <a:p>
          <a:endParaRPr lang="en-US"/>
        </a:p>
      </dgm:t>
    </dgm:pt>
    <dgm:pt modelId="{A7406CF7-0055-43B9-997B-76C9527DA348}">
      <dgm:prSet phldr="0" custT="0"/>
      <dgm:spPr/>
      <dgm:t>
        <a:bodyPr vert="horz" wrap="square"/>
        <a:p>
          <a:pPr>
            <a:lnSpc>
              <a:spcPct val="100000"/>
            </a:lnSpc>
            <a:spcBef>
              <a:spcPct val="0"/>
            </a:spcBef>
            <a:spcAft>
              <a:spcPct val="35000"/>
            </a:spcAft>
          </a:pPr>
          <a:r>
            <a:rPr lang="en-GB" altLang="en-US"/>
            <a:t>APPLICATION &amp; </a:t>
          </a:r>
          <a:r>
            <a:rPr lang="en-US"/>
            <a:t>ADVANTAGES OF MASW</a:t>
          </a:r>
          <a:r>
            <a:rPr/>
            <a:t/>
          </a:r>
          <a:endParaRPr/>
        </a:p>
      </dgm:t>
    </dgm:pt>
    <dgm:pt modelId="{CD88F13E-C612-490B-BC00-A6EC33F256ED}" cxnId="{669DCE75-DC5D-46AE-A432-915AA1CCA749}" type="parTrans">
      <dgm:prSet/>
      <dgm:spPr/>
      <dgm:t>
        <a:bodyPr/>
        <a:lstStyle/>
        <a:p>
          <a:endParaRPr lang="en-US"/>
        </a:p>
      </dgm:t>
    </dgm:pt>
    <dgm:pt modelId="{B356EC90-EFDC-43BC-B1A4-F03AE7AB778D}" cxnId="{669DCE75-DC5D-46AE-A432-915AA1CCA749}" type="sibTrans">
      <dgm:prSet/>
      <dgm:spPr/>
      <dgm:t>
        <a:bodyPr/>
        <a:lstStyle/>
        <a:p>
          <a:endParaRPr lang="en-US"/>
        </a:p>
      </dgm:t>
    </dgm:pt>
    <dgm:pt modelId="{54E41E8D-1DB6-4A38-B795-7A6EECB2EA93}">
      <dgm:prSet phldr="0" custT="0"/>
      <dgm:spPr/>
      <dgm:t>
        <a:bodyPr vert="horz" wrap="square"/>
        <a:p>
          <a:pPr>
            <a:lnSpc>
              <a:spcPct val="100000"/>
            </a:lnSpc>
            <a:spcBef>
              <a:spcPct val="0"/>
            </a:spcBef>
            <a:spcAft>
              <a:spcPct val="35000"/>
            </a:spcAft>
          </a:pPr>
          <a:r>
            <a:rPr lang="en-GB" altLang="en-US"/>
            <a:t>PASSIVE SEISMIC (HORIZONTAL TO VERTICAL SPECTRAL RATIO-</a:t>
          </a:r>
          <a:r>
            <a:rPr lang="en-US"/>
            <a:t>HVSR</a:t>
          </a:r>
          <a:r>
            <a:rPr lang="en-GB" altLang="en-US"/>
            <a:t>)</a:t>
          </a:r>
          <a:r>
            <a:rPr lang="en-US"/>
            <a:t> </a:t>
          </a:r>
          <a:r>
            <a:rPr lang="en-US">
              <a:highlight>
                <a:srgbClr val="FFFF00"/>
              </a:highlight>
            </a:rPr>
            <a:t/>
          </a:r>
          <a:endParaRPr lang="en-US">
            <a:highlight>
              <a:srgbClr val="FFFF00"/>
            </a:highlight>
          </a:endParaRPr>
        </a:p>
      </dgm:t>
    </dgm:pt>
    <dgm:pt modelId="{4FD61AEE-099A-4A86-8029-66E7328DB4C4}" cxnId="{BA184734-32E7-4993-93A7-BAF532A96D1D}" type="parTrans">
      <dgm:prSet/>
      <dgm:spPr/>
      <dgm:t>
        <a:bodyPr/>
        <a:lstStyle/>
        <a:p>
          <a:endParaRPr lang="en-US"/>
        </a:p>
      </dgm:t>
    </dgm:pt>
    <dgm:pt modelId="{F1B3D454-1A26-4D4A-BB23-043C805F5D3B}" cxnId="{BA184734-32E7-4993-93A7-BAF532A96D1D}" type="sibTrans">
      <dgm:prSet/>
      <dgm:spPr/>
      <dgm:t>
        <a:bodyPr/>
        <a:lstStyle/>
        <a:p>
          <a:endParaRPr lang="en-US"/>
        </a:p>
      </dgm:t>
    </dgm:pt>
    <dgm:pt modelId="{98AC4FBE-540D-433E-90EA-80301750ACE5}">
      <dgm:prSet phldr="0" custT="0"/>
      <dgm:spPr/>
      <dgm:t>
        <a:bodyPr vert="horz" wrap="square"/>
        <a:p>
          <a:pPr>
            <a:lnSpc>
              <a:spcPct val="100000"/>
            </a:lnSpc>
            <a:spcBef>
              <a:spcPct val="0"/>
            </a:spcBef>
            <a:spcAft>
              <a:spcPct val="35000"/>
            </a:spcAft>
          </a:pPr>
          <a:r>
            <a:rPr lang="en-US">
              <a:sym typeface="+mn-ea"/>
            </a:rPr>
            <a:t>CONCLUSION</a:t>
          </a:r>
          <a:r>
            <a:rPr/>
            <a:t/>
          </a:r>
          <a:endParaRPr/>
        </a:p>
      </dgm:t>
    </dgm:pt>
    <dgm:pt modelId="{D571B303-913B-444B-8D84-39CB2E00AECC}" cxnId="{20177A4A-4D73-4117-8347-5A20E44B160D}" type="parTrans">
      <dgm:prSet/>
      <dgm:spPr/>
      <dgm:t>
        <a:bodyPr/>
        <a:lstStyle/>
        <a:p>
          <a:endParaRPr lang="en-US"/>
        </a:p>
      </dgm:t>
    </dgm:pt>
    <dgm:pt modelId="{8218C8A7-E2C3-4E90-90EF-0ECF5552874A}" cxnId="{20177A4A-4D73-4117-8347-5A20E44B160D}" type="sibTrans">
      <dgm:prSet/>
      <dgm:spPr/>
      <dgm:t>
        <a:bodyPr/>
        <a:lstStyle/>
        <a:p>
          <a:endParaRPr lang="en-US"/>
        </a:p>
      </dgm:t>
    </dgm:pt>
    <dgm:pt modelId="{E3D4D5F3-3A36-43D8-B39D-620EA784491C}">
      <dgm:prSet phldr="0" custT="0"/>
      <dgm:spPr/>
      <dgm:t>
        <a:bodyPr vert="horz" wrap="square"/>
        <a:p>
          <a:pPr>
            <a:lnSpc>
              <a:spcPct val="100000"/>
            </a:lnSpc>
            <a:spcBef>
              <a:spcPct val="0"/>
            </a:spcBef>
            <a:spcAft>
              <a:spcPct val="35000"/>
            </a:spcAft>
          </a:pPr>
          <a:r>
            <a:rPr/>
            <a:t/>
          </a:r>
          <a:endParaRPr/>
        </a:p>
      </dgm:t>
    </dgm:pt>
    <dgm:pt modelId="{17E54312-6B21-4E0A-B394-CD2D8DB17ED3}" cxnId="{5CF7DAE0-41C1-4008-A646-C31A0FDD8089}" type="parTrans">
      <dgm:prSet/>
      <dgm:spPr/>
      <dgm:t>
        <a:bodyPr/>
        <a:lstStyle/>
        <a:p>
          <a:endParaRPr lang="en-US"/>
        </a:p>
      </dgm:t>
    </dgm:pt>
    <dgm:pt modelId="{ECB92BC2-0612-4804-9498-67827828AB88}" cxnId="{5CF7DAE0-41C1-4008-A646-C31A0FDD8089}" type="sibTrans">
      <dgm:prSet/>
      <dgm:spPr/>
      <dgm:t>
        <a:bodyPr/>
        <a:lstStyle/>
        <a:p>
          <a:endParaRPr lang="en-US"/>
        </a:p>
      </dgm:t>
    </dgm:pt>
    <dgm:pt modelId="{10D28A9B-DFCE-48FA-A200-2EA49971284F}" type="pres">
      <dgm:prSet presAssocID="{8919F079-05E1-4673-A7A3-C253B73ED06C}" presName="vert0" presStyleCnt="0">
        <dgm:presLayoutVars>
          <dgm:dir/>
          <dgm:animOne val="branch"/>
          <dgm:animLvl val="lvl"/>
        </dgm:presLayoutVars>
      </dgm:prSet>
      <dgm:spPr/>
    </dgm:pt>
    <dgm:pt modelId="{A9F86BA4-ADDF-48B4-A2F9-FEA14D49FEA5}" type="pres">
      <dgm:prSet presAssocID="{07D63E4B-BEE6-4FFD-B8A5-361E9E76AB44}" presName="thickLine" presStyleLbl="alignNode1" presStyleIdx="0" presStyleCnt="8"/>
      <dgm:spPr/>
    </dgm:pt>
    <dgm:pt modelId="{23299219-5F35-4741-B593-DE4DA3758F02}" type="pres">
      <dgm:prSet presAssocID="{07D63E4B-BEE6-4FFD-B8A5-361E9E76AB44}" presName="horz1" presStyleCnt="0"/>
      <dgm:spPr/>
    </dgm:pt>
    <dgm:pt modelId="{EBF975F8-4E64-406A-B586-F72EEA07CCDB}" type="pres">
      <dgm:prSet presAssocID="{07D63E4B-BEE6-4FFD-B8A5-361E9E76AB44}" presName="tx1" presStyleLbl="revTx" presStyleIdx="0" presStyleCnt="8"/>
      <dgm:spPr/>
    </dgm:pt>
    <dgm:pt modelId="{2B83A87B-1AE7-46D9-AA8A-7F8DF6F83559}" type="pres">
      <dgm:prSet presAssocID="{07D63E4B-BEE6-4FFD-B8A5-361E9E76AB44}" presName="vert1" presStyleCnt="0"/>
      <dgm:spPr/>
    </dgm:pt>
    <dgm:pt modelId="{0DE9AB84-7CAC-48F7-A4D1-71FA67F0A6FC}" type="pres">
      <dgm:prSet presAssocID="{58707D49-8157-4567-BDF4-5CF244C23A06}" presName="thickLine" presStyleLbl="alignNode1" presStyleIdx="1" presStyleCnt="8"/>
      <dgm:spPr/>
    </dgm:pt>
    <dgm:pt modelId="{8A0A7B19-0982-42B2-B1D3-E1A6349022B9}" type="pres">
      <dgm:prSet presAssocID="{58707D49-8157-4567-BDF4-5CF244C23A06}" presName="horz1" presStyleCnt="0"/>
      <dgm:spPr/>
    </dgm:pt>
    <dgm:pt modelId="{1E25A633-F86A-4CF9-94FC-0DB0EC6677C5}" type="pres">
      <dgm:prSet presAssocID="{58707D49-8157-4567-BDF4-5CF244C23A06}" presName="tx1" presStyleLbl="revTx" presStyleIdx="1" presStyleCnt="8"/>
      <dgm:spPr/>
    </dgm:pt>
    <dgm:pt modelId="{81C16AC2-94F8-43AF-8C1F-27E953A23401}" type="pres">
      <dgm:prSet presAssocID="{58707D49-8157-4567-BDF4-5CF244C23A06}" presName="vert1" presStyleCnt="0"/>
      <dgm:spPr/>
    </dgm:pt>
    <dgm:pt modelId="{DC04E2DA-2CC2-41CD-A299-BEBA0067C2C6}" type="pres">
      <dgm:prSet presAssocID="{320E1A5B-42C3-4022-A8D9-1824C2B0F32F}" presName="thickLine" presStyleLbl="alignNode1" presStyleIdx="2" presStyleCnt="8"/>
      <dgm:spPr/>
    </dgm:pt>
    <dgm:pt modelId="{D7A86E9F-20A9-4909-B210-10A5BFDCD0CE}" type="pres">
      <dgm:prSet presAssocID="{320E1A5B-42C3-4022-A8D9-1824C2B0F32F}" presName="horz1" presStyleCnt="0"/>
      <dgm:spPr/>
    </dgm:pt>
    <dgm:pt modelId="{7FBCF469-E09C-4A68-A9F6-9A162CC77D82}" type="pres">
      <dgm:prSet presAssocID="{320E1A5B-42C3-4022-A8D9-1824C2B0F32F}" presName="tx1" presStyleLbl="revTx" presStyleIdx="2" presStyleCnt="8"/>
      <dgm:spPr/>
    </dgm:pt>
    <dgm:pt modelId="{6411C1F8-1482-4AB8-982A-1F15C1DE9D2D}" type="pres">
      <dgm:prSet presAssocID="{320E1A5B-42C3-4022-A8D9-1824C2B0F32F}" presName="vert1" presStyleCnt="0"/>
      <dgm:spPr/>
    </dgm:pt>
    <dgm:pt modelId="{68DEBF63-BC06-4CF6-BAE6-A5889502D6BC}" type="pres">
      <dgm:prSet presAssocID="{8A1BB990-B537-4E91-8207-2AB03AE9B0F7}" presName="thickLine" presStyleLbl="alignNode1" presStyleIdx="3" presStyleCnt="8"/>
      <dgm:spPr/>
    </dgm:pt>
    <dgm:pt modelId="{1310F06D-F29A-43C3-B46A-A3BA8ECB4D04}" type="pres">
      <dgm:prSet presAssocID="{8A1BB990-B537-4E91-8207-2AB03AE9B0F7}" presName="horz1" presStyleCnt="0"/>
      <dgm:spPr/>
    </dgm:pt>
    <dgm:pt modelId="{9B2FDBEA-6FAA-4458-A712-1C9823072BE4}" type="pres">
      <dgm:prSet presAssocID="{8A1BB990-B537-4E91-8207-2AB03AE9B0F7}" presName="tx1" presStyleLbl="revTx" presStyleIdx="3" presStyleCnt="8"/>
      <dgm:spPr/>
    </dgm:pt>
    <dgm:pt modelId="{8AB19DB5-BBBC-448B-BF60-CAAF77E41ABD}" type="pres">
      <dgm:prSet presAssocID="{8A1BB990-B537-4E91-8207-2AB03AE9B0F7}" presName="vert1" presStyleCnt="0"/>
      <dgm:spPr/>
    </dgm:pt>
    <dgm:pt modelId="{B83F73B1-7A6F-42D5-BF6D-71BB7490CC2C}" type="pres">
      <dgm:prSet presAssocID="{A7406CF7-0055-43B9-997B-76C9527DA348}" presName="thickLine" presStyleLbl="alignNode1" presStyleIdx="4" presStyleCnt="8"/>
      <dgm:spPr/>
    </dgm:pt>
    <dgm:pt modelId="{BB2125EE-E463-441C-832B-A6C7CB2B053E}" type="pres">
      <dgm:prSet presAssocID="{A7406CF7-0055-43B9-997B-76C9527DA348}" presName="horz1" presStyleCnt="0"/>
      <dgm:spPr/>
    </dgm:pt>
    <dgm:pt modelId="{D312DE29-3A7B-4260-AE8E-B656C10893D5}" type="pres">
      <dgm:prSet presAssocID="{A7406CF7-0055-43B9-997B-76C9527DA348}" presName="tx1" presStyleLbl="revTx" presStyleIdx="4" presStyleCnt="8"/>
      <dgm:spPr/>
    </dgm:pt>
    <dgm:pt modelId="{5D88AAB3-565E-43AE-A3D3-EF919120F1EF}" type="pres">
      <dgm:prSet presAssocID="{A7406CF7-0055-43B9-997B-76C9527DA348}" presName="vert1" presStyleCnt="0"/>
      <dgm:spPr/>
    </dgm:pt>
    <dgm:pt modelId="{79957C58-FB9C-4064-931B-2638BE49210D}" type="pres">
      <dgm:prSet presAssocID="{54E41E8D-1DB6-4A38-B795-7A6EECB2EA93}" presName="thickLine" presStyleLbl="alignNode1" presStyleIdx="5" presStyleCnt="8"/>
      <dgm:spPr/>
    </dgm:pt>
    <dgm:pt modelId="{4CAFD3E0-92EC-452B-B47E-BC9CEE01658C}" type="pres">
      <dgm:prSet presAssocID="{54E41E8D-1DB6-4A38-B795-7A6EECB2EA93}" presName="horz1" presStyleCnt="0"/>
      <dgm:spPr/>
    </dgm:pt>
    <dgm:pt modelId="{A5FEBCA1-20F6-4ED2-8C94-70640023B2D7}" type="pres">
      <dgm:prSet presAssocID="{54E41E8D-1DB6-4A38-B795-7A6EECB2EA93}" presName="tx1" presStyleLbl="revTx" presStyleIdx="5" presStyleCnt="8"/>
      <dgm:spPr/>
    </dgm:pt>
    <dgm:pt modelId="{653EBA5F-EB2A-4523-A11C-AB67C34B5014}" type="pres">
      <dgm:prSet presAssocID="{54E41E8D-1DB6-4A38-B795-7A6EECB2EA93}" presName="vert1" presStyleCnt="0"/>
      <dgm:spPr/>
    </dgm:pt>
    <dgm:pt modelId="{7C2257D5-5532-424C-8C34-6987FD645926}" type="pres">
      <dgm:prSet presAssocID="{98AC4FBE-540D-433E-90EA-80301750ACE5}" presName="thickLine" presStyleLbl="alignNode1" presStyleIdx="6" presStyleCnt="8"/>
      <dgm:spPr/>
    </dgm:pt>
    <dgm:pt modelId="{5999AFDF-591D-44E9-860B-EDB7E3964937}" type="pres">
      <dgm:prSet presAssocID="{98AC4FBE-540D-433E-90EA-80301750ACE5}" presName="horz1" presStyleCnt="0"/>
      <dgm:spPr/>
    </dgm:pt>
    <dgm:pt modelId="{2D1B89B4-7BC9-4B7A-B7DB-52FBAFBAF17B}" type="pres">
      <dgm:prSet presAssocID="{98AC4FBE-540D-433E-90EA-80301750ACE5}" presName="tx1" presStyleLbl="revTx" presStyleIdx="6" presStyleCnt="8"/>
      <dgm:spPr/>
    </dgm:pt>
    <dgm:pt modelId="{22D33A15-E42F-4815-BBA4-D9005CF61965}" type="pres">
      <dgm:prSet presAssocID="{98AC4FBE-540D-433E-90EA-80301750ACE5}" presName="vert1" presStyleCnt="0"/>
      <dgm:spPr/>
    </dgm:pt>
    <dgm:pt modelId="{FCA30ED1-2EFD-4AE4-ADBA-725241CF1757}" type="pres">
      <dgm:prSet presAssocID="{E3D4D5F3-3A36-43D8-B39D-620EA784491C}" presName="thickLine" presStyleLbl="alignNode1" presStyleIdx="7" presStyleCnt="8"/>
      <dgm:spPr/>
    </dgm:pt>
    <dgm:pt modelId="{FC74EAF2-3ECF-4BE7-88E2-6861402C67AC}" type="pres">
      <dgm:prSet presAssocID="{E3D4D5F3-3A36-43D8-B39D-620EA784491C}" presName="horz1" presStyleCnt="0"/>
      <dgm:spPr/>
    </dgm:pt>
    <dgm:pt modelId="{7B9831C0-1190-494A-B20E-D8827F03F699}" type="pres">
      <dgm:prSet presAssocID="{E3D4D5F3-3A36-43D8-B39D-620EA784491C}" presName="tx1" presStyleLbl="revTx" presStyleIdx="7" presStyleCnt="8"/>
      <dgm:spPr/>
    </dgm:pt>
    <dgm:pt modelId="{48624CC9-3CC0-4859-9C85-6DE780A23CF1}" type="pres">
      <dgm:prSet presAssocID="{E3D4D5F3-3A36-43D8-B39D-620EA784491C}" presName="vert1" presStyleCnt="0"/>
      <dgm:spPr/>
    </dgm:pt>
  </dgm:ptLst>
  <dgm:cxnLst>
    <dgm:cxn modelId="{4E1BF11C-5EC5-4518-A1D6-05D4FED32860}" srcId="{8919F079-05E1-4673-A7A3-C253B73ED06C}" destId="{07D63E4B-BEE6-4FFD-B8A5-361E9E76AB44}" srcOrd="0" destOrd="0" parTransId="{E89C039B-0E9D-4E2C-8B10-D82E03ACAEF7}" sibTransId="{748E2454-D375-402B-8077-A9AA8974878A}"/>
    <dgm:cxn modelId="{A9FD7C91-2217-4FFF-96EB-9C8234E6FDE1}" srcId="{8919F079-05E1-4673-A7A3-C253B73ED06C}" destId="{58707D49-8157-4567-BDF4-5CF244C23A06}" srcOrd="1" destOrd="0" parTransId="{F0376407-BFD4-40F3-970F-F23DC3A4D9A9}" sibTransId="{C3356AED-A8D0-40A5-B406-6BA4F206CC9B}"/>
    <dgm:cxn modelId="{4D72F108-8002-44A2-9B84-829CAE3B5B7E}" srcId="{8919F079-05E1-4673-A7A3-C253B73ED06C}" destId="{320E1A5B-42C3-4022-A8D9-1824C2B0F32F}" srcOrd="2" destOrd="0" parTransId="{880F78DC-46FE-4A2B-A3AA-4FB242532797}" sibTransId="{31633167-7200-4090-A75B-060481819AA1}"/>
    <dgm:cxn modelId="{21DF6F18-4518-476E-BAD4-E7DA42AF993C}" srcId="{8919F079-05E1-4673-A7A3-C253B73ED06C}" destId="{8A1BB990-B537-4E91-8207-2AB03AE9B0F7}" srcOrd="3" destOrd="0" parTransId="{EF176E83-68D3-4DDC-9E59-767E2B0AE4CD}" sibTransId="{6951BFC3-615D-4A1B-930B-96DDB3EC19EC}"/>
    <dgm:cxn modelId="{669DCE75-DC5D-46AE-A432-915AA1CCA749}" srcId="{8919F079-05E1-4673-A7A3-C253B73ED06C}" destId="{A7406CF7-0055-43B9-997B-76C9527DA348}" srcOrd="4" destOrd="0" parTransId="{CD88F13E-C612-490B-BC00-A6EC33F256ED}" sibTransId="{B356EC90-EFDC-43BC-B1A4-F03AE7AB778D}"/>
    <dgm:cxn modelId="{BA184734-32E7-4993-93A7-BAF532A96D1D}" srcId="{8919F079-05E1-4673-A7A3-C253B73ED06C}" destId="{54E41E8D-1DB6-4A38-B795-7A6EECB2EA93}" srcOrd="5" destOrd="0" parTransId="{4FD61AEE-099A-4A86-8029-66E7328DB4C4}" sibTransId="{F1B3D454-1A26-4D4A-BB23-043C805F5D3B}"/>
    <dgm:cxn modelId="{20177A4A-4D73-4117-8347-5A20E44B160D}" srcId="{8919F079-05E1-4673-A7A3-C253B73ED06C}" destId="{98AC4FBE-540D-433E-90EA-80301750ACE5}" srcOrd="6" destOrd="0" parTransId="{D571B303-913B-444B-8D84-39CB2E00AECC}" sibTransId="{8218C8A7-E2C3-4E90-90EF-0ECF5552874A}"/>
    <dgm:cxn modelId="{5CF7DAE0-41C1-4008-A646-C31A0FDD8089}" srcId="{8919F079-05E1-4673-A7A3-C253B73ED06C}" destId="{E3D4D5F3-3A36-43D8-B39D-620EA784491C}" srcOrd="7" destOrd="0" parTransId="{17E54312-6B21-4E0A-B394-CD2D8DB17ED3}" sibTransId="{ECB92BC2-0612-4804-9498-67827828AB88}"/>
    <dgm:cxn modelId="{70322CA9-5F32-46B9-B2CA-50FC54383A73}" type="presOf" srcId="{8919F079-05E1-4673-A7A3-C253B73ED06C}" destId="{10D28A9B-DFCE-48FA-A200-2EA49971284F}" srcOrd="0" destOrd="0" presId="urn:microsoft.com/office/officeart/2008/layout/LinedList"/>
    <dgm:cxn modelId="{F1227926-8ED5-4069-981E-63297602D930}" type="presParOf" srcId="{10D28A9B-DFCE-48FA-A200-2EA49971284F}" destId="{A9F86BA4-ADDF-48B4-A2F9-FEA14D49FEA5}" srcOrd="0" destOrd="0" presId="urn:microsoft.com/office/officeart/2008/layout/LinedList"/>
    <dgm:cxn modelId="{071E02E1-5C5D-45E1-A1EF-07E15A5D1F68}" type="presParOf" srcId="{10D28A9B-DFCE-48FA-A200-2EA49971284F}" destId="{23299219-5F35-4741-B593-DE4DA3758F02}" srcOrd="1" destOrd="0" presId="urn:microsoft.com/office/officeart/2008/layout/LinedList"/>
    <dgm:cxn modelId="{CF028F7F-35AB-478A-8F51-0D37FEA56FEA}" type="presParOf" srcId="{23299219-5F35-4741-B593-DE4DA3758F02}" destId="{EBF975F8-4E64-406A-B586-F72EEA07CCDB}" srcOrd="0" destOrd="1" presId="urn:microsoft.com/office/officeart/2008/layout/LinedList"/>
    <dgm:cxn modelId="{76538E4B-6BB1-472A-84D2-2996C238ED53}" type="presOf" srcId="{07D63E4B-BEE6-4FFD-B8A5-361E9E76AB44}" destId="{EBF975F8-4E64-406A-B586-F72EEA07CCDB}" srcOrd="0" destOrd="0" presId="urn:microsoft.com/office/officeart/2008/layout/LinedList"/>
    <dgm:cxn modelId="{F49A7DD2-001D-4EA7-A423-1A22F3B90B20}" type="presParOf" srcId="{23299219-5F35-4741-B593-DE4DA3758F02}" destId="{2B83A87B-1AE7-46D9-AA8A-7F8DF6F83559}" srcOrd="1" destOrd="1" presId="urn:microsoft.com/office/officeart/2008/layout/LinedList"/>
    <dgm:cxn modelId="{A4708E84-C3B2-4013-820D-C0B06EAEF661}" type="presParOf" srcId="{10D28A9B-DFCE-48FA-A200-2EA49971284F}" destId="{0DE9AB84-7CAC-48F7-A4D1-71FA67F0A6FC}" srcOrd="2" destOrd="0" presId="urn:microsoft.com/office/officeart/2008/layout/LinedList"/>
    <dgm:cxn modelId="{95BA45D8-891A-4619-AAED-C73DC7A1B3E8}" type="presParOf" srcId="{10D28A9B-DFCE-48FA-A200-2EA49971284F}" destId="{8A0A7B19-0982-42B2-B1D3-E1A6349022B9}" srcOrd="3" destOrd="0" presId="urn:microsoft.com/office/officeart/2008/layout/LinedList"/>
    <dgm:cxn modelId="{9C73001A-14C2-4AD9-AB18-C8ECF680E8F8}" type="presParOf" srcId="{8A0A7B19-0982-42B2-B1D3-E1A6349022B9}" destId="{1E25A633-F86A-4CF9-94FC-0DB0EC6677C5}" srcOrd="0" destOrd="3" presId="urn:microsoft.com/office/officeart/2008/layout/LinedList"/>
    <dgm:cxn modelId="{C02EE655-ECC2-404D-BA98-AF79175524F2}" type="presOf" srcId="{58707D49-8157-4567-BDF4-5CF244C23A06}" destId="{1E25A633-F86A-4CF9-94FC-0DB0EC6677C5}" srcOrd="0" destOrd="0" presId="urn:microsoft.com/office/officeart/2008/layout/LinedList"/>
    <dgm:cxn modelId="{E244D737-8D68-4E76-A175-153E07DE1342}" type="presParOf" srcId="{8A0A7B19-0982-42B2-B1D3-E1A6349022B9}" destId="{81C16AC2-94F8-43AF-8C1F-27E953A23401}" srcOrd="1" destOrd="3" presId="urn:microsoft.com/office/officeart/2008/layout/LinedList"/>
    <dgm:cxn modelId="{C530BF62-3910-4290-958F-B7EC0B468CB5}" type="presParOf" srcId="{10D28A9B-DFCE-48FA-A200-2EA49971284F}" destId="{DC04E2DA-2CC2-41CD-A299-BEBA0067C2C6}" srcOrd="4" destOrd="0" presId="urn:microsoft.com/office/officeart/2008/layout/LinedList"/>
    <dgm:cxn modelId="{2B9BD400-71DB-4297-9F9E-036F95524A74}" type="presParOf" srcId="{10D28A9B-DFCE-48FA-A200-2EA49971284F}" destId="{D7A86E9F-20A9-4909-B210-10A5BFDCD0CE}" srcOrd="5" destOrd="0" presId="urn:microsoft.com/office/officeart/2008/layout/LinedList"/>
    <dgm:cxn modelId="{FA0CADEA-4B2D-415F-BFA6-61060EF3B47E}" type="presParOf" srcId="{D7A86E9F-20A9-4909-B210-10A5BFDCD0CE}" destId="{7FBCF469-E09C-4A68-A9F6-9A162CC77D82}" srcOrd="0" destOrd="5" presId="urn:microsoft.com/office/officeart/2008/layout/LinedList"/>
    <dgm:cxn modelId="{A1ABEE43-D002-43A6-A02D-5583584C3B7E}" type="presOf" srcId="{320E1A5B-42C3-4022-A8D9-1824C2B0F32F}" destId="{7FBCF469-E09C-4A68-A9F6-9A162CC77D82}" srcOrd="0" destOrd="0" presId="urn:microsoft.com/office/officeart/2008/layout/LinedList"/>
    <dgm:cxn modelId="{6919FB61-9E80-404F-90B6-1A3E24ADAAFF}" type="presParOf" srcId="{D7A86E9F-20A9-4909-B210-10A5BFDCD0CE}" destId="{6411C1F8-1482-4AB8-982A-1F15C1DE9D2D}" srcOrd="1" destOrd="5" presId="urn:microsoft.com/office/officeart/2008/layout/LinedList"/>
    <dgm:cxn modelId="{601D2627-C049-4AEC-8F7E-DCF23B6ED472}" type="presParOf" srcId="{10D28A9B-DFCE-48FA-A200-2EA49971284F}" destId="{68DEBF63-BC06-4CF6-BAE6-A5889502D6BC}" srcOrd="6" destOrd="0" presId="urn:microsoft.com/office/officeart/2008/layout/LinedList"/>
    <dgm:cxn modelId="{0200BC7F-61E8-414D-850E-A7B0B1FAD72C}" type="presParOf" srcId="{10D28A9B-DFCE-48FA-A200-2EA49971284F}" destId="{1310F06D-F29A-43C3-B46A-A3BA8ECB4D04}" srcOrd="7" destOrd="0" presId="urn:microsoft.com/office/officeart/2008/layout/LinedList"/>
    <dgm:cxn modelId="{C5DCC67B-24AC-4C2D-AD25-49E59939A6F0}" type="presParOf" srcId="{1310F06D-F29A-43C3-B46A-A3BA8ECB4D04}" destId="{9B2FDBEA-6FAA-4458-A712-1C9823072BE4}" srcOrd="0" destOrd="7" presId="urn:microsoft.com/office/officeart/2008/layout/LinedList"/>
    <dgm:cxn modelId="{A23D4783-7FCC-4CA6-89CE-38D120D0D76D}" type="presOf" srcId="{8A1BB990-B537-4E91-8207-2AB03AE9B0F7}" destId="{9B2FDBEA-6FAA-4458-A712-1C9823072BE4}" srcOrd="0" destOrd="0" presId="urn:microsoft.com/office/officeart/2008/layout/LinedList"/>
    <dgm:cxn modelId="{8582A659-CF1C-4D61-9F46-5A7B4D21BEE6}" type="presParOf" srcId="{1310F06D-F29A-43C3-B46A-A3BA8ECB4D04}" destId="{8AB19DB5-BBBC-448B-BF60-CAAF77E41ABD}" srcOrd="1" destOrd="7" presId="urn:microsoft.com/office/officeart/2008/layout/LinedList"/>
    <dgm:cxn modelId="{6ABA7B03-2381-4AC2-B2CB-9E920528FB8B}" type="presParOf" srcId="{10D28A9B-DFCE-48FA-A200-2EA49971284F}" destId="{B83F73B1-7A6F-42D5-BF6D-71BB7490CC2C}" srcOrd="8" destOrd="0" presId="urn:microsoft.com/office/officeart/2008/layout/LinedList"/>
    <dgm:cxn modelId="{BA05D438-91AE-4ED4-A89D-EEAEC125FD10}" type="presParOf" srcId="{10D28A9B-DFCE-48FA-A200-2EA49971284F}" destId="{BB2125EE-E463-441C-832B-A6C7CB2B053E}" srcOrd="9" destOrd="0" presId="urn:microsoft.com/office/officeart/2008/layout/LinedList"/>
    <dgm:cxn modelId="{081AACD0-883A-4E9C-B757-5AED6E584901}" type="presParOf" srcId="{BB2125EE-E463-441C-832B-A6C7CB2B053E}" destId="{D312DE29-3A7B-4260-AE8E-B656C10893D5}" srcOrd="0" destOrd="9" presId="urn:microsoft.com/office/officeart/2008/layout/LinedList"/>
    <dgm:cxn modelId="{E2C0A309-A73C-4D54-A6EB-D8D4561803B8}" type="presOf" srcId="{A7406CF7-0055-43B9-997B-76C9527DA348}" destId="{D312DE29-3A7B-4260-AE8E-B656C10893D5}" srcOrd="0" destOrd="0" presId="urn:microsoft.com/office/officeart/2008/layout/LinedList"/>
    <dgm:cxn modelId="{27337E7A-088D-4CB2-9447-1D8783F3B0C6}" type="presParOf" srcId="{BB2125EE-E463-441C-832B-A6C7CB2B053E}" destId="{5D88AAB3-565E-43AE-A3D3-EF919120F1EF}" srcOrd="1" destOrd="9" presId="urn:microsoft.com/office/officeart/2008/layout/LinedList"/>
    <dgm:cxn modelId="{7ABBCB5A-36E6-4681-9EEB-2CD17CC94ACF}" type="presParOf" srcId="{10D28A9B-DFCE-48FA-A200-2EA49971284F}" destId="{79957C58-FB9C-4064-931B-2638BE49210D}" srcOrd="10" destOrd="0" presId="urn:microsoft.com/office/officeart/2008/layout/LinedList"/>
    <dgm:cxn modelId="{344EA216-463B-4BFB-991E-344EB6F11793}" type="presParOf" srcId="{10D28A9B-DFCE-48FA-A200-2EA49971284F}" destId="{4CAFD3E0-92EC-452B-B47E-BC9CEE01658C}" srcOrd="11" destOrd="0" presId="urn:microsoft.com/office/officeart/2008/layout/LinedList"/>
    <dgm:cxn modelId="{2C15EF50-B2AA-4A8B-932C-58504A7E40DA}" type="presParOf" srcId="{4CAFD3E0-92EC-452B-B47E-BC9CEE01658C}" destId="{A5FEBCA1-20F6-4ED2-8C94-70640023B2D7}" srcOrd="0" destOrd="11" presId="urn:microsoft.com/office/officeart/2008/layout/LinedList"/>
    <dgm:cxn modelId="{AF838A71-84B6-4E87-9357-C50182B06704}" type="presOf" srcId="{54E41E8D-1DB6-4A38-B795-7A6EECB2EA93}" destId="{A5FEBCA1-20F6-4ED2-8C94-70640023B2D7}" srcOrd="0" destOrd="0" presId="urn:microsoft.com/office/officeart/2008/layout/LinedList"/>
    <dgm:cxn modelId="{B141F75E-357D-440B-A5D6-4A24D3B82AE8}" type="presParOf" srcId="{4CAFD3E0-92EC-452B-B47E-BC9CEE01658C}" destId="{653EBA5F-EB2A-4523-A11C-AB67C34B5014}" srcOrd="1" destOrd="11" presId="urn:microsoft.com/office/officeart/2008/layout/LinedList"/>
    <dgm:cxn modelId="{5C98751B-EEB1-44E7-AC6C-46D96CC26DB0}" type="presParOf" srcId="{10D28A9B-DFCE-48FA-A200-2EA49971284F}" destId="{7C2257D5-5532-424C-8C34-6987FD645926}" srcOrd="12" destOrd="0" presId="urn:microsoft.com/office/officeart/2008/layout/LinedList"/>
    <dgm:cxn modelId="{D2ECC2FF-C915-4B23-8081-83F85A5FC121}" type="presParOf" srcId="{10D28A9B-DFCE-48FA-A200-2EA49971284F}" destId="{5999AFDF-591D-44E9-860B-EDB7E3964937}" srcOrd="13" destOrd="0" presId="urn:microsoft.com/office/officeart/2008/layout/LinedList"/>
    <dgm:cxn modelId="{B57BE21A-ADD1-43F2-8FA5-B6B39846F6DD}" type="presParOf" srcId="{5999AFDF-591D-44E9-860B-EDB7E3964937}" destId="{2D1B89B4-7BC9-4B7A-B7DB-52FBAFBAF17B}" srcOrd="0" destOrd="13" presId="urn:microsoft.com/office/officeart/2008/layout/LinedList"/>
    <dgm:cxn modelId="{10765F5C-C006-4091-8E83-429A3767DFFB}" type="presOf" srcId="{98AC4FBE-540D-433E-90EA-80301750ACE5}" destId="{2D1B89B4-7BC9-4B7A-B7DB-52FBAFBAF17B}" srcOrd="0" destOrd="0" presId="urn:microsoft.com/office/officeart/2008/layout/LinedList"/>
    <dgm:cxn modelId="{5CE66C34-64E5-40D8-9DC2-D1D38A624D06}" type="presParOf" srcId="{5999AFDF-591D-44E9-860B-EDB7E3964937}" destId="{22D33A15-E42F-4815-BBA4-D9005CF61965}" srcOrd="1" destOrd="13" presId="urn:microsoft.com/office/officeart/2008/layout/LinedList"/>
    <dgm:cxn modelId="{4C9BDAA7-5D7A-4AA3-88E1-3220710AF1FC}" type="presParOf" srcId="{10D28A9B-DFCE-48FA-A200-2EA49971284F}" destId="{FCA30ED1-2EFD-4AE4-ADBA-725241CF1757}" srcOrd="14" destOrd="0" presId="urn:microsoft.com/office/officeart/2008/layout/LinedList"/>
    <dgm:cxn modelId="{53CCB0DE-5279-4839-A9E0-05740F4348D9}" type="presParOf" srcId="{10D28A9B-DFCE-48FA-A200-2EA49971284F}" destId="{FC74EAF2-3ECF-4BE7-88E2-6861402C67AC}" srcOrd="15" destOrd="0" presId="urn:microsoft.com/office/officeart/2008/layout/LinedList"/>
    <dgm:cxn modelId="{94840AE9-CAB8-4EFB-8AF4-FF2A7A59B118}" type="presParOf" srcId="{FC74EAF2-3ECF-4BE7-88E2-6861402C67AC}" destId="{7B9831C0-1190-494A-B20E-D8827F03F699}" srcOrd="0" destOrd="15" presId="urn:microsoft.com/office/officeart/2008/layout/LinedList"/>
    <dgm:cxn modelId="{481E2E4D-C50D-4897-BF59-6C6618EEF741}" type="presOf" srcId="{E3D4D5F3-3A36-43D8-B39D-620EA784491C}" destId="{7B9831C0-1190-494A-B20E-D8827F03F699}" srcOrd="0" destOrd="0" presId="urn:microsoft.com/office/officeart/2008/layout/LinedList"/>
    <dgm:cxn modelId="{11B8781A-013C-4DCB-B2F6-361B0C513B70}" type="presParOf" srcId="{FC74EAF2-3ECF-4BE7-88E2-6861402C67AC}" destId="{48624CC9-3CC0-4859-9C85-6DE780A23CF1}" srcOrd="1" destOrd="15"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390658" cy="3885839"/>
        <a:chOff x="0" y="0"/>
        <a:chExt cx="9390658" cy="3885839"/>
      </a:xfrm>
    </dsp:grpSpPr>
    <dsp:sp modelId="{A9F86BA4-ADDF-48B4-A2F9-FEA14D49FEA5}">
      <dsp:nvSpPr>
        <dsp:cNvPr id="3" name="Straight Connector 2"/>
        <dsp:cNvSpPr/>
      </dsp:nvSpPr>
      <dsp:spPr bwMode="white">
        <a:xfrm>
          <a:off x="0" y="0"/>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0"/>
        <a:ext cx="9390658" cy="0"/>
      </dsp:txXfrm>
    </dsp:sp>
    <dsp:sp modelId="{EBF975F8-4E64-406A-B586-F72EEA07CCDB}">
      <dsp:nvSpPr>
        <dsp:cNvPr id="4" name="Rectangles 3"/>
        <dsp:cNvSpPr/>
      </dsp:nvSpPr>
      <dsp:spPr bwMode="white">
        <a:xfrm>
          <a:off x="0" y="0"/>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US">
              <a:solidFill>
                <a:schemeClr val="tx1"/>
              </a:solidFill>
            </a:rPr>
            <a:t>WHAT IS MASW?</a:t>
          </a:r>
          <a:endParaRPr>
            <a:solidFill>
              <a:schemeClr val="tx1"/>
            </a:solidFill>
          </a:endParaRPr>
        </a:p>
      </dsp:txBody>
      <dsp:txXfrm>
        <a:off x="0" y="0"/>
        <a:ext cx="9390658" cy="485730"/>
      </dsp:txXfrm>
    </dsp:sp>
    <dsp:sp modelId="{0DE9AB84-7CAC-48F7-A4D1-71FA67F0A6FC}">
      <dsp:nvSpPr>
        <dsp:cNvPr id="5" name="Straight Connector 4"/>
        <dsp:cNvSpPr/>
      </dsp:nvSpPr>
      <dsp:spPr bwMode="white">
        <a:xfrm>
          <a:off x="0" y="485730"/>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485730"/>
        <a:ext cx="9390658" cy="0"/>
      </dsp:txXfrm>
    </dsp:sp>
    <dsp:sp modelId="{1E25A633-F86A-4CF9-94FC-0DB0EC6677C5}">
      <dsp:nvSpPr>
        <dsp:cNvPr id="6" name="Rectangles 5"/>
        <dsp:cNvSpPr/>
      </dsp:nvSpPr>
      <dsp:spPr bwMode="white">
        <a:xfrm>
          <a:off x="0" y="485730"/>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US">
              <a:solidFill>
                <a:schemeClr val="tx1"/>
              </a:solidFill>
            </a:rPr>
            <a:t>HOW IS IT ACQUIRED?</a:t>
          </a:r>
          <a:endParaRPr>
            <a:solidFill>
              <a:schemeClr val="tx1"/>
            </a:solidFill>
          </a:endParaRPr>
        </a:p>
      </dsp:txBody>
      <dsp:txXfrm>
        <a:off x="0" y="485730"/>
        <a:ext cx="9390658" cy="485730"/>
      </dsp:txXfrm>
    </dsp:sp>
    <dsp:sp modelId="{DC04E2DA-2CC2-41CD-A299-BEBA0067C2C6}">
      <dsp:nvSpPr>
        <dsp:cNvPr id="7" name="Straight Connector 6"/>
        <dsp:cNvSpPr/>
      </dsp:nvSpPr>
      <dsp:spPr bwMode="white">
        <a:xfrm>
          <a:off x="0" y="971460"/>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971460"/>
        <a:ext cx="9390658" cy="0"/>
      </dsp:txXfrm>
    </dsp:sp>
    <dsp:sp modelId="{7FBCF469-E09C-4A68-A9F6-9A162CC77D82}">
      <dsp:nvSpPr>
        <dsp:cNvPr id="8" name="Rectangles 7"/>
        <dsp:cNvSpPr/>
      </dsp:nvSpPr>
      <dsp:spPr bwMode="white">
        <a:xfrm>
          <a:off x="0" y="971460"/>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US">
              <a:solidFill>
                <a:schemeClr val="tx1"/>
              </a:solidFill>
            </a:rPr>
            <a:t>RESULTS OF MASW SURVEY?</a:t>
          </a:r>
          <a:endParaRPr>
            <a:solidFill>
              <a:schemeClr val="tx1"/>
            </a:solidFill>
          </a:endParaRPr>
        </a:p>
      </dsp:txBody>
      <dsp:txXfrm>
        <a:off x="0" y="971460"/>
        <a:ext cx="9390658" cy="485730"/>
      </dsp:txXfrm>
    </dsp:sp>
    <dsp:sp modelId="{68DEBF63-BC06-4CF6-BAE6-A5889502D6BC}">
      <dsp:nvSpPr>
        <dsp:cNvPr id="9" name="Straight Connector 8"/>
        <dsp:cNvSpPr/>
      </dsp:nvSpPr>
      <dsp:spPr bwMode="white">
        <a:xfrm>
          <a:off x="0" y="1457190"/>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1457190"/>
        <a:ext cx="9390658" cy="0"/>
      </dsp:txXfrm>
    </dsp:sp>
    <dsp:sp modelId="{9B2FDBEA-6FAA-4458-A712-1C9823072BE4}">
      <dsp:nvSpPr>
        <dsp:cNvPr id="10" name="Rectangles 9"/>
        <dsp:cNvSpPr/>
      </dsp:nvSpPr>
      <dsp:spPr bwMode="white">
        <a:xfrm>
          <a:off x="0" y="1457190"/>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US">
              <a:solidFill>
                <a:schemeClr val="tx1"/>
              </a:solidFill>
            </a:rPr>
            <a:t>WHAT INFORMATION DOES IT PROVIDE?</a:t>
          </a:r>
          <a:endParaRPr>
            <a:solidFill>
              <a:schemeClr val="tx1"/>
            </a:solidFill>
          </a:endParaRPr>
        </a:p>
      </dsp:txBody>
      <dsp:txXfrm>
        <a:off x="0" y="1457190"/>
        <a:ext cx="9390658" cy="485730"/>
      </dsp:txXfrm>
    </dsp:sp>
    <dsp:sp modelId="{B83F73B1-7A6F-42D5-BF6D-71BB7490CC2C}">
      <dsp:nvSpPr>
        <dsp:cNvPr id="11" name="Straight Connector 10"/>
        <dsp:cNvSpPr/>
      </dsp:nvSpPr>
      <dsp:spPr bwMode="white">
        <a:xfrm>
          <a:off x="0" y="1942919"/>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1942919"/>
        <a:ext cx="9390658" cy="0"/>
      </dsp:txXfrm>
    </dsp:sp>
    <dsp:sp modelId="{D312DE29-3A7B-4260-AE8E-B656C10893D5}">
      <dsp:nvSpPr>
        <dsp:cNvPr id="12" name="Rectangles 11"/>
        <dsp:cNvSpPr/>
      </dsp:nvSpPr>
      <dsp:spPr bwMode="white">
        <a:xfrm>
          <a:off x="0" y="1942919"/>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GB" altLang="en-US">
              <a:solidFill>
                <a:schemeClr val="tx1"/>
              </a:solidFill>
            </a:rPr>
            <a:t>APPLICATION &amp; </a:t>
          </a:r>
          <a:r>
            <a:rPr lang="en-US">
              <a:solidFill>
                <a:schemeClr val="tx1"/>
              </a:solidFill>
            </a:rPr>
            <a:t>ADVANTAGES OF MASW</a:t>
          </a:r>
          <a:endParaRPr>
            <a:solidFill>
              <a:schemeClr val="tx1"/>
            </a:solidFill>
          </a:endParaRPr>
        </a:p>
      </dsp:txBody>
      <dsp:txXfrm>
        <a:off x="0" y="1942919"/>
        <a:ext cx="9390658" cy="485730"/>
      </dsp:txXfrm>
    </dsp:sp>
    <dsp:sp modelId="{79957C58-FB9C-4064-931B-2638BE49210D}">
      <dsp:nvSpPr>
        <dsp:cNvPr id="13" name="Straight Connector 12"/>
        <dsp:cNvSpPr/>
      </dsp:nvSpPr>
      <dsp:spPr bwMode="white">
        <a:xfrm>
          <a:off x="0" y="2428649"/>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2428649"/>
        <a:ext cx="9390658" cy="0"/>
      </dsp:txXfrm>
    </dsp:sp>
    <dsp:sp modelId="{A5FEBCA1-20F6-4ED2-8C94-70640023B2D7}">
      <dsp:nvSpPr>
        <dsp:cNvPr id="14" name="Rectangles 13"/>
        <dsp:cNvSpPr/>
      </dsp:nvSpPr>
      <dsp:spPr bwMode="white">
        <a:xfrm>
          <a:off x="0" y="2428649"/>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GB" altLang="en-US">
              <a:solidFill>
                <a:schemeClr val="tx1"/>
              </a:solidFill>
            </a:rPr>
            <a:t>PASSIVE SEISMIC (HORIZONTAL TO VERTICAL SPECTRAL RATIO-</a:t>
          </a:r>
          <a:r>
            <a:rPr lang="en-US">
              <a:solidFill>
                <a:schemeClr val="tx1"/>
              </a:solidFill>
            </a:rPr>
            <a:t>HVSR</a:t>
          </a:r>
          <a:r>
            <a:rPr lang="en-GB" altLang="en-US">
              <a:solidFill>
                <a:schemeClr val="tx1"/>
              </a:solidFill>
            </a:rPr>
            <a:t>)</a:t>
          </a:r>
          <a:r>
            <a:rPr lang="en-US">
              <a:solidFill>
                <a:schemeClr val="tx1"/>
              </a:solidFill>
            </a:rPr>
            <a:t> </a:t>
          </a:r>
          <a:endParaRPr lang="en-US">
            <a:solidFill>
              <a:schemeClr val="tx1"/>
            </a:solidFill>
            <a:highlight>
              <a:srgbClr val="FFFF00"/>
            </a:highlight>
          </a:endParaRPr>
        </a:p>
      </dsp:txBody>
      <dsp:txXfrm>
        <a:off x="0" y="2428649"/>
        <a:ext cx="9390658" cy="485730"/>
      </dsp:txXfrm>
    </dsp:sp>
    <dsp:sp modelId="{7C2257D5-5532-424C-8C34-6987FD645926}">
      <dsp:nvSpPr>
        <dsp:cNvPr id="15" name="Straight Connector 14"/>
        <dsp:cNvSpPr/>
      </dsp:nvSpPr>
      <dsp:spPr bwMode="white">
        <a:xfrm>
          <a:off x="0" y="2914379"/>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2914379"/>
        <a:ext cx="9390658" cy="0"/>
      </dsp:txXfrm>
    </dsp:sp>
    <dsp:sp modelId="{2D1B89B4-7BC9-4B7A-B7DB-52FBAFBAF17B}">
      <dsp:nvSpPr>
        <dsp:cNvPr id="16" name="Rectangles 15"/>
        <dsp:cNvSpPr/>
      </dsp:nvSpPr>
      <dsp:spPr bwMode="white">
        <a:xfrm>
          <a:off x="0" y="2914379"/>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r>
            <a:rPr lang="en-US">
              <a:solidFill>
                <a:schemeClr val="tx1"/>
              </a:solidFill>
              <a:sym typeface="+mn-ea"/>
            </a:rPr>
            <a:t>CONCLUSION</a:t>
          </a:r>
          <a:endParaRPr>
            <a:solidFill>
              <a:schemeClr val="tx1"/>
            </a:solidFill>
          </a:endParaRPr>
        </a:p>
      </dsp:txBody>
      <dsp:txXfrm>
        <a:off x="0" y="2914379"/>
        <a:ext cx="9390658" cy="485730"/>
      </dsp:txXfrm>
    </dsp:sp>
    <dsp:sp modelId="{FCA30ED1-2EFD-4AE4-ADBA-725241CF1757}">
      <dsp:nvSpPr>
        <dsp:cNvPr id="17" name="Straight Connector 16"/>
        <dsp:cNvSpPr/>
      </dsp:nvSpPr>
      <dsp:spPr bwMode="white">
        <a:xfrm>
          <a:off x="0" y="3400109"/>
          <a:ext cx="9390658" cy="0"/>
        </a:xfrm>
        <a:prstGeom prst="line">
          <a:avLst/>
        </a:prstGeom>
      </dsp:spPr>
      <dsp:style>
        <a:lnRef idx="2">
          <a:schemeClr val="accent1"/>
        </a:lnRef>
        <a:fillRef idx="1">
          <a:schemeClr val="accent1"/>
        </a:fillRef>
        <a:effectRef idx="0">
          <a:scrgbClr r="0" g="0" b="0"/>
        </a:effectRef>
        <a:fontRef idx="minor">
          <a:schemeClr val="lt1"/>
        </a:fontRef>
      </dsp:style>
      <dsp:txXfrm>
        <a:off x="0" y="3400109"/>
        <a:ext cx="9390658" cy="0"/>
      </dsp:txXfrm>
    </dsp:sp>
    <dsp:sp modelId="{7B9831C0-1190-494A-B20E-D8827F03F699}">
      <dsp:nvSpPr>
        <dsp:cNvPr id="18" name="Rectangles 17"/>
        <dsp:cNvSpPr/>
      </dsp:nvSpPr>
      <dsp:spPr bwMode="white">
        <a:xfrm>
          <a:off x="0" y="3400109"/>
          <a:ext cx="9390658" cy="485730"/>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wrap="square" lIns="80010" tIns="80010" rIns="80010" bIns="80010" anchor="t"/>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0">
            <a:lnSpc>
              <a:spcPct val="100000"/>
            </a:lnSpc>
            <a:spcBef>
              <a:spcPct val="0"/>
            </a:spcBef>
            <a:spcAft>
              <a:spcPct val="35000"/>
            </a:spcAft>
          </a:pPr>
          <a:endParaRPr>
            <a:solidFill>
              <a:schemeClr val="tx1"/>
            </a:solidFill>
          </a:endParaRPr>
        </a:p>
      </dsp:txBody>
      <dsp:txXfrm>
        <a:off x="0" y="3400109"/>
        <a:ext cx="9390658" cy="4857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C1673-9A26-46B9-A621-D2DF55B56EA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FD561-A853-4F3F-9583-C909BA38818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Talk about Passive MASW and its acqusition, usually in a heavy traffic areas in Urban Centres. </a:t>
            </a:r>
            <a:r>
              <a:rPr lang="en-GB" altLang="en-US">
                <a:sym typeface="+mn-ea"/>
              </a:rPr>
              <a:t>stifnness is a measure of a material’s resistance to deformation, and ultimately related to the material’s elastic moduli which  describes the material’s behaviour under stress.</a:t>
            </a:r>
            <a:endParaRPr lang="en-GB" altLang="en-US"/>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sym typeface="+mn-ea"/>
              </a:rPr>
              <a:t>stifnness is a measure of a material’s resistance to deformation, and ultimately related to the material’s elastic moduli which  describes the material’s behaviour under stress.</a:t>
            </a:r>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Department of Transport in Minnesota ecently recognised the poytential of MASW surveys in compaction evaluation</a:t>
            </a:r>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density =0.31Vp^0.25</a:t>
            </a:r>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Wavepath Eikonal Traveltime (WET) Tomography</a:t>
            </a:r>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pPr algn="just"/>
            <a:r>
              <a:rPr lang="en-US" dirty="0">
                <a:sym typeface="+mn-ea"/>
              </a:rPr>
              <a:t>A significant part of damage observed in destructive earthquakes around the world is </a:t>
            </a:r>
            <a:endParaRPr lang="en-US" dirty="0"/>
          </a:p>
          <a:p>
            <a:pPr marL="0" indent="0" algn="just">
              <a:buNone/>
            </a:pPr>
            <a:r>
              <a:rPr lang="en-GB" altLang="en-US" dirty="0">
                <a:sym typeface="+mn-ea"/>
              </a:rPr>
              <a:t>   </a:t>
            </a:r>
            <a:r>
              <a:rPr lang="en-US" dirty="0">
                <a:sym typeface="+mn-ea"/>
              </a:rPr>
              <a:t>associated with seismic wave amplification due to local site effects</a:t>
            </a:r>
            <a:r>
              <a:rPr lang="en-GB" altLang="en-US" dirty="0">
                <a:sym typeface="+mn-ea"/>
              </a:rPr>
              <a:t>.</a:t>
            </a:r>
            <a:endParaRPr lang="en-GB" altLang="en-US" dirty="0"/>
          </a:p>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SESAME: Site EffectS assessment using AMbient Excitations</a:t>
            </a:r>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0383C40-E806-479D-8D49-6FF80D289BF3}" type="datetime8">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861AA5-CA93-43A9-8472-E47AC746DC04}" type="datetime8">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89229FB-D2E4-4649-A6E0-A4368B4507E9}" type="datetime8">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3EFEE1-4425-4BA4-8104-6B69AD74D6F6}" type="datetime8">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B170595-90DA-4CA5-82AD-D94EE133A6E9}" type="datetime8">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26D4B2C-701D-425E-91C3-2DB856F0CE16}" type="datetime8">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C113F92-623D-4490-AA3F-CB4B30360BF3}" type="datetime8">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367C000-8DE2-4E31-9F57-51296C911AA9}" type="datetime8">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F7C5C-237D-4D40-AC61-9324FF0D6AB6}" type="datetime8">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89E924-5BC0-4912-9FF4-D958014C05B9}" type="datetime8">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9EA8FCE-2E8D-4BE0-8591-023A259D6BCA}" type="datetime8">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DAB97-7E7C-43CA-97D9-821FB0F093FB}" type="datetime8">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094B9-EB4C-4E96-8B93-E95CE03215C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6.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p:cNvSpPr>
            <a:spLocks noGrp="1" noRot="1" noChangeAspect="1" noMove="1" noResize="1" noEditPoints="1" noAdjustHandles="1" noChangeArrowheads="1" noChangeShapeType="1" noTextEdit="1"/>
          </p:cNvSpPr>
          <p:nvPr/>
        </p:nvSpPr>
        <p:spPr>
          <a:xfrm>
            <a:off x="0" y="-4508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Group 1032"/>
          <p:cNvGrpSpPr>
            <a:grpSpLocks noGrp="1" noRot="1" noChangeAspect="1" noMove="1" noResize="1" noUngrp="1"/>
          </p:cNvGrpSpPr>
          <p:nvPr/>
        </p:nvGrpSpPr>
        <p:grpSpPr>
          <a:xfrm flipH="1">
            <a:off x="10964637" y="2358"/>
            <a:ext cx="1876653" cy="1766008"/>
            <a:chOff x="-648769" y="2358"/>
            <a:chExt cx="1876653" cy="1766008"/>
          </a:xfrm>
        </p:grpSpPr>
        <p:sp>
          <p:nvSpPr>
            <p:cNvPr id="1034" name="Freeform: Shape 1033"/>
            <p:cNvSpPr/>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p:cNvSpPr/>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p:cNvSpPr>
            <a:spLocks noGrp="1" noRot="1" noChangeAspect="1" noMove="1" noResize="1" noEditPoints="1" noAdjustHandles="1" noChangeArrowheads="1" noChangeShapeType="1" noTextEdit="1"/>
          </p:cNvSpPr>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Isosceles Triangle 1038"/>
          <p:cNvSpPr>
            <a:spLocks noGrp="1" noRot="1" noChangeAspect="1" noMove="1" noResize="1" noEditPoints="1" noAdjustHandles="1" noChangeArrowheads="1" noChangeShapeType="1" noTextEdit="1"/>
          </p:cNvSpPr>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7" y="1611274"/>
            <a:ext cx="9950244" cy="2598119"/>
          </a:xfrm>
        </p:spPr>
        <p:txBody>
          <a:bodyPr>
            <a:normAutofit/>
          </a:bodyPr>
          <a:lstStyle/>
          <a:p>
            <a:pPr defTabSz="987425"/>
            <a:r>
              <a:rPr lang="en-US" sz="3600" b="1" kern="1200">
                <a:solidFill>
                  <a:srgbClr val="0070C0"/>
                </a:solidFill>
                <a:latin typeface="+mj-lt"/>
                <a:ea typeface="+mj-ea"/>
                <a:cs typeface="+mj-cs"/>
              </a:rPr>
              <a:t>GEOTECHNICAL SITE CHARACTERIZATION USING MULTICHANNEL ANALYSIS OF SURFACE WAVES(MASW) &amp; </a:t>
            </a:r>
            <a:r>
              <a:rPr lang="en-GB" altLang="en-US" sz="3600" b="1" kern="1200">
                <a:solidFill>
                  <a:srgbClr val="0070C0"/>
                </a:solidFill>
                <a:latin typeface="+mj-lt"/>
                <a:ea typeface="+mj-ea"/>
                <a:cs typeface="+mj-cs"/>
              </a:rPr>
              <a:t>PASSIVE SEISMIC</a:t>
            </a:r>
            <a:r>
              <a:rPr lang="en-US" sz="3600" b="1" kern="1200">
                <a:solidFill>
                  <a:srgbClr val="0070C0"/>
                </a:solidFill>
                <a:latin typeface="+mj-lt"/>
                <a:ea typeface="+mj-ea"/>
                <a:cs typeface="+mj-cs"/>
              </a:rPr>
              <a:t> </a:t>
            </a:r>
            <a:r>
              <a:rPr lang="en-GB" altLang="en-US" sz="3600" b="1" kern="1200">
                <a:solidFill>
                  <a:srgbClr val="0070C0"/>
                </a:solidFill>
                <a:latin typeface="+mj-lt"/>
                <a:ea typeface="+mj-ea"/>
                <a:cs typeface="+mj-cs"/>
              </a:rPr>
              <a:t>(</a:t>
            </a:r>
            <a:r>
              <a:rPr lang="en-US" sz="3600" b="1" kern="1200">
                <a:solidFill>
                  <a:srgbClr val="0070C0"/>
                </a:solidFill>
                <a:latin typeface="+mj-lt"/>
                <a:ea typeface="+mj-ea"/>
                <a:cs typeface="+mj-cs"/>
              </a:rPr>
              <a:t>HORIZONTAL TO VERTICAL S</a:t>
            </a:r>
            <a:r>
              <a:rPr lang="en-GB" altLang="en-US" sz="3600" b="1" kern="1200">
                <a:solidFill>
                  <a:srgbClr val="0070C0"/>
                </a:solidFill>
                <a:latin typeface="+mj-lt"/>
                <a:ea typeface="+mj-ea"/>
                <a:cs typeface="+mj-cs"/>
              </a:rPr>
              <a:t>PECTRAL</a:t>
            </a:r>
            <a:r>
              <a:rPr lang="en-US" sz="3600" b="1" kern="1200">
                <a:solidFill>
                  <a:srgbClr val="0070C0"/>
                </a:solidFill>
                <a:latin typeface="+mj-lt"/>
                <a:ea typeface="+mj-ea"/>
                <a:cs typeface="+mj-cs"/>
              </a:rPr>
              <a:t> RATIO</a:t>
            </a:r>
            <a:r>
              <a:rPr lang="en-GB" altLang="en-US" sz="3600" b="1" kern="1200">
                <a:solidFill>
                  <a:srgbClr val="0070C0"/>
                </a:solidFill>
                <a:latin typeface="+mj-lt"/>
                <a:ea typeface="+mj-ea"/>
                <a:cs typeface="+mj-cs"/>
              </a:rPr>
              <a:t>-</a:t>
            </a:r>
            <a:r>
              <a:rPr lang="en-US" sz="3600" b="1" kern="1200">
                <a:solidFill>
                  <a:srgbClr val="0070C0"/>
                </a:solidFill>
                <a:latin typeface="+mj-lt"/>
                <a:ea typeface="+mj-ea"/>
                <a:cs typeface="+mj-cs"/>
              </a:rPr>
              <a:t>HVSR)</a:t>
            </a:r>
            <a:endParaRPr lang="en-US" sz="3600" b="1" kern="1200">
              <a:solidFill>
                <a:srgbClr val="0070C0"/>
              </a:solidFill>
              <a:latin typeface="+mj-lt"/>
              <a:ea typeface="+mj-ea"/>
              <a:cs typeface="+mj-cs"/>
            </a:endParaRPr>
          </a:p>
        </p:txBody>
      </p:sp>
      <p:sp>
        <p:nvSpPr>
          <p:cNvPr id="3" name="Subtitle 2"/>
          <p:cNvSpPr>
            <a:spLocks noGrp="1"/>
          </p:cNvSpPr>
          <p:nvPr>
            <p:ph type="subTitle" idx="1"/>
          </p:nvPr>
        </p:nvSpPr>
        <p:spPr>
          <a:xfrm>
            <a:off x="643255" y="4309745"/>
            <a:ext cx="9950450" cy="1082675"/>
          </a:xfrm>
        </p:spPr>
        <p:txBody>
          <a:bodyPr/>
          <a:lstStyle/>
          <a:p>
            <a:pPr defTabSz="987425">
              <a:spcBef>
                <a:spcPts val="1080"/>
              </a:spcBef>
            </a:pPr>
            <a:r>
              <a:rPr lang="en-US" sz="2590" kern="1200">
                <a:solidFill>
                  <a:schemeClr val="tx1"/>
                </a:solidFill>
                <a:latin typeface="+mn-lt"/>
                <a:ea typeface="+mn-ea"/>
                <a:cs typeface="+mn-cs"/>
              </a:rPr>
              <a:t>BY: ING</a:t>
            </a:r>
            <a:r>
              <a:rPr lang="en-GB" altLang="en-US" sz="2590" kern="1200">
                <a:solidFill>
                  <a:schemeClr val="tx1"/>
                </a:solidFill>
                <a:latin typeface="+mn-lt"/>
                <a:ea typeface="+mn-ea"/>
                <a:cs typeface="+mn-cs"/>
              </a:rPr>
              <a:t>.</a:t>
            </a:r>
            <a:r>
              <a:rPr lang="en-US" sz="2590" kern="1200">
                <a:solidFill>
                  <a:schemeClr val="tx1"/>
                </a:solidFill>
                <a:latin typeface="+mn-lt"/>
                <a:ea typeface="+mn-ea"/>
                <a:cs typeface="+mn-cs"/>
              </a:rPr>
              <a:t> </a:t>
            </a:r>
            <a:r>
              <a:rPr lang="en-GB" altLang="en-US" sz="2590" kern="1200">
                <a:solidFill>
                  <a:schemeClr val="tx1"/>
                </a:solidFill>
                <a:latin typeface="+mn-lt"/>
                <a:ea typeface="+mn-ea"/>
                <a:cs typeface="+mn-cs"/>
              </a:rPr>
              <a:t>EMMANUEL </a:t>
            </a:r>
            <a:r>
              <a:rPr lang="en-US" sz="2590" kern="1200">
                <a:solidFill>
                  <a:schemeClr val="tx1"/>
                </a:solidFill>
                <a:latin typeface="+mn-lt"/>
                <a:ea typeface="+mn-ea"/>
                <a:cs typeface="+mn-cs"/>
              </a:rPr>
              <a:t>KOFI BOATENG</a:t>
            </a:r>
            <a:endParaRPr lang="en-US" sz="2590" kern="1200">
              <a:solidFill>
                <a:schemeClr val="tx1"/>
              </a:solidFill>
              <a:latin typeface="+mn-lt"/>
              <a:ea typeface="+mn-ea"/>
              <a:cs typeface="+mn-cs"/>
            </a:endParaRPr>
          </a:p>
          <a:p>
            <a:pPr defTabSz="987425">
              <a:spcBef>
                <a:spcPts val="1080"/>
              </a:spcBef>
            </a:pPr>
            <a:r>
              <a:rPr lang="en-GB" altLang="en-US" sz="1400" i="1" kern="1200">
                <a:solidFill>
                  <a:schemeClr val="tx1"/>
                </a:solidFill>
                <a:latin typeface="+mn-lt"/>
                <a:ea typeface="+mn-ea"/>
                <a:cs typeface="+mn-cs"/>
              </a:rPr>
              <a:t>(PE-MGhIE, MSEG, MEEGS, MIAH, Nebosh)</a:t>
            </a:r>
            <a:endParaRPr lang="en-GB" altLang="en-US" sz="1400" i="1" kern="1200">
              <a:solidFill>
                <a:schemeClr val="tx1"/>
              </a:solidFill>
              <a:latin typeface="+mn-lt"/>
              <a:ea typeface="+mn-ea"/>
              <a:cs typeface="+mn-cs"/>
            </a:endParaRPr>
          </a:p>
        </p:txBody>
      </p:sp>
      <p:pic>
        <p:nvPicPr>
          <p:cNvPr id="1026" name="Picture 12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82100" y="263525"/>
            <a:ext cx="2757170" cy="76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182100" y="1028065"/>
            <a:ext cx="2748280" cy="354330"/>
          </a:xfrm>
          <a:prstGeom prst="rect">
            <a:avLst/>
          </a:prstGeom>
          <a:noFill/>
        </p:spPr>
        <p:txBody>
          <a:bodyPr wrap="square" rtlCol="0">
            <a:spAutoFit/>
          </a:bodyPr>
          <a:lstStyle/>
          <a:p>
            <a:pPr algn="r" defTabSz="987425">
              <a:lnSpc>
                <a:spcPct val="150000"/>
              </a:lnSpc>
              <a:spcAft>
                <a:spcPts val="600"/>
              </a:spcAft>
            </a:pPr>
            <a:r>
              <a:rPr lang="en-GB" sz="1135" b="1" i="1" kern="1200">
                <a:solidFill>
                  <a:schemeClr val="tx1"/>
                </a:solidFill>
                <a:latin typeface="Times New Roman" panose="02020603050405020304" pitchFamily="18" charset="0"/>
                <a:ea typeface="+mn-ea"/>
                <a:cs typeface="+mn-cs"/>
              </a:rPr>
              <a:t>(“Near Surface Geophysics and Beyond”)</a:t>
            </a:r>
            <a:endParaRPr lang="en-US" sz="105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317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485" y="312420"/>
            <a:ext cx="3855085" cy="1146175"/>
          </a:xfrm>
        </p:spPr>
        <p:txBody>
          <a:bodyPr>
            <a:normAutofit/>
          </a:bodyPr>
          <a:lstStyle/>
          <a:p>
            <a:r>
              <a:rPr lang="en-US" sz="2400" b="1">
                <a:solidFill>
                  <a:srgbClr val="0070C0"/>
                </a:solidFill>
              </a:rPr>
              <a:t>Borehole logs from 11.7-22m</a:t>
            </a:r>
            <a:endParaRPr lang="en-US" sz="2400" b="1" dirty="0">
              <a:solidFill>
                <a:srgbClr val="0070C0"/>
              </a:solidFill>
            </a:endParaRPr>
          </a:p>
        </p:txBody>
      </p:sp>
      <p:sp>
        <p:nvSpPr>
          <p:cNvPr id="8" name="Content Placeholder 7"/>
          <p:cNvSpPr>
            <a:spLocks noGrp="1"/>
          </p:cNvSpPr>
          <p:nvPr>
            <p:ph idx="1"/>
          </p:nvPr>
        </p:nvSpPr>
        <p:spPr>
          <a:xfrm>
            <a:off x="342650" y="1564327"/>
            <a:ext cx="3430520" cy="3729034"/>
          </a:xfrm>
        </p:spPr>
        <p:txBody>
          <a:bodyPr>
            <a:noAutofit/>
          </a:bodyPr>
          <a:lstStyle/>
          <a:p>
            <a:r>
              <a:rPr lang="en-US" sz="2400"/>
              <a:t>From 12.5m the core recovery shows very broken rock to about 19m.</a:t>
            </a:r>
            <a:endParaRPr lang="en-US" sz="2400"/>
          </a:p>
          <a:p>
            <a:r>
              <a:rPr lang="en-US" sz="2400"/>
              <a:t>The MASW </a:t>
            </a:r>
            <a:r>
              <a:rPr lang="en-GB" altLang="en-US" sz="2400"/>
              <a:t>2-D </a:t>
            </a:r>
            <a:r>
              <a:rPr lang="en-US" sz="2400"/>
              <a:t>section also shows the reduction in </a:t>
            </a:r>
            <a:r>
              <a:rPr lang="en-GB" altLang="en-US" sz="2400"/>
              <a:t>shear </a:t>
            </a:r>
            <a:r>
              <a:rPr lang="en-US" sz="2400"/>
              <a:t>velocity between these depths</a:t>
            </a:r>
            <a:r>
              <a:rPr lang="en-GB" altLang="en-US" sz="2400"/>
              <a:t>, an indication of a fractured medium.</a:t>
            </a:r>
            <a:endParaRPr lang="en-US" sz="2400"/>
          </a:p>
          <a:p>
            <a:endParaRPr lang="en-US" sz="2400" dirty="0"/>
          </a:p>
        </p:txBody>
      </p:sp>
      <p:pic>
        <p:nvPicPr>
          <p:cNvPr id="4" name="Content Placeholder 3"/>
          <p:cNvPicPr>
            <a:picLocks noChangeAspect="1"/>
          </p:cNvPicPr>
          <p:nvPr/>
        </p:nvPicPr>
        <p:blipFill rotWithShape="1">
          <a:blip r:embed="rId1"/>
          <a:srcRect l="1202" r="1732"/>
          <a:stretch>
            <a:fillRect/>
          </a:stretch>
        </p:blipFill>
        <p:spPr>
          <a:xfrm>
            <a:off x="3964305" y="121920"/>
            <a:ext cx="7389495" cy="6482715"/>
          </a:xfrm>
          <a:prstGeom prst="rect">
            <a:avLst/>
          </a:prstGeom>
          <a:effectLst/>
        </p:spPr>
      </p:pic>
      <p:pic>
        <p:nvPicPr>
          <p:cNvPr id="6" name="Picture 5"/>
          <p:cNvPicPr>
            <a:picLocks noChangeAspect="1"/>
          </p:cNvPicPr>
          <p:nvPr/>
        </p:nvPicPr>
        <p:blipFill>
          <a:blip r:embed="rId2"/>
          <a:stretch>
            <a:fillRect/>
          </a:stretch>
        </p:blipFill>
        <p:spPr>
          <a:xfrm>
            <a:off x="9906000" y="69850"/>
            <a:ext cx="2207895" cy="812800"/>
          </a:xfrm>
          <a:prstGeom prst="rect">
            <a:avLst/>
          </a:prstGeom>
        </p:spPr>
      </p:pic>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60960"/>
            <a:ext cx="11962130" cy="6785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780" y="1294130"/>
            <a:ext cx="3429000" cy="923925"/>
          </a:xfrm>
        </p:spPr>
        <p:txBody>
          <a:bodyPr anchor="b">
            <a:normAutofit/>
          </a:bodyPr>
          <a:lstStyle/>
          <a:p>
            <a:pPr algn="just"/>
            <a:r>
              <a:rPr lang="en-US" sz="2400"/>
              <a:t>Borehole logs from 22m – 28m</a:t>
            </a:r>
            <a:endParaRPr lang="en-US" sz="2400"/>
          </a:p>
        </p:txBody>
      </p:sp>
      <p:sp>
        <p:nvSpPr>
          <p:cNvPr id="8" name="Content Placeholder 7"/>
          <p:cNvSpPr>
            <a:spLocks noGrp="1"/>
          </p:cNvSpPr>
          <p:nvPr>
            <p:ph idx="1"/>
          </p:nvPr>
        </p:nvSpPr>
        <p:spPr>
          <a:xfrm>
            <a:off x="271780" y="2544445"/>
            <a:ext cx="3429000" cy="966470"/>
          </a:xfrm>
        </p:spPr>
        <p:txBody>
          <a:bodyPr anchor="t">
            <a:normAutofit lnSpcReduction="20000"/>
          </a:bodyPr>
          <a:lstStyle/>
          <a:p>
            <a:pPr algn="just"/>
            <a:r>
              <a:rPr lang="en-US" sz="2400" dirty="0"/>
              <a:t>Core retrieved from this depth is highly fractured</a:t>
            </a:r>
            <a:endParaRPr lang="en-US" sz="2400" dirty="0"/>
          </a:p>
        </p:txBody>
      </p:sp>
      <p:pic>
        <p:nvPicPr>
          <p:cNvPr id="4" name="Content Placeholder 3"/>
          <p:cNvPicPr>
            <a:picLocks noChangeAspect="1"/>
          </p:cNvPicPr>
          <p:nvPr/>
        </p:nvPicPr>
        <p:blipFill>
          <a:blip r:embed="rId1"/>
          <a:stretch>
            <a:fillRect/>
          </a:stretch>
        </p:blipFill>
        <p:spPr>
          <a:xfrm>
            <a:off x="3767455" y="113665"/>
            <a:ext cx="6604635" cy="6511925"/>
          </a:xfrm>
          <a:prstGeom prst="rect">
            <a:avLst/>
          </a:prstGeom>
        </p:spPr>
      </p:pic>
      <p:pic>
        <p:nvPicPr>
          <p:cNvPr id="6" name="Picture 5"/>
          <p:cNvPicPr>
            <a:picLocks noChangeAspect="1"/>
          </p:cNvPicPr>
          <p:nvPr/>
        </p:nvPicPr>
        <p:blipFill>
          <a:blip r:embed="rId2"/>
          <a:stretch>
            <a:fillRect/>
          </a:stretch>
        </p:blipFill>
        <p:spPr>
          <a:xfrm>
            <a:off x="9906000" y="61595"/>
            <a:ext cx="2110740" cy="855345"/>
          </a:xfrm>
          <a:prstGeom prst="rect">
            <a:avLst/>
          </a:prstGeom>
        </p:spPr>
      </p:pic>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675" y="365125"/>
            <a:ext cx="8633460" cy="836295"/>
          </a:xfrm>
        </p:spPr>
        <p:txBody>
          <a:bodyPr/>
          <a:lstStyle/>
          <a:p>
            <a:pPr algn="ctr"/>
            <a:r>
              <a:rPr lang="en-US" sz="3600" b="1" dirty="0">
                <a:solidFill>
                  <a:srgbClr val="0070C0"/>
                </a:solidFill>
              </a:rPr>
              <a:t>What </a:t>
            </a:r>
            <a:r>
              <a:rPr lang="en-GB" altLang="en-US" sz="3600" b="1" dirty="0">
                <a:solidFill>
                  <a:srgbClr val="0070C0"/>
                </a:solidFill>
              </a:rPr>
              <a:t>I</a:t>
            </a:r>
            <a:r>
              <a:rPr lang="en-US" sz="3600" b="1" dirty="0">
                <a:solidFill>
                  <a:srgbClr val="0070C0"/>
                </a:solidFill>
              </a:rPr>
              <a:t>nformation </a:t>
            </a:r>
            <a:r>
              <a:rPr lang="en-GB" altLang="en-US" sz="3600" b="1" dirty="0">
                <a:solidFill>
                  <a:srgbClr val="0070C0"/>
                </a:solidFill>
              </a:rPr>
              <a:t>D</a:t>
            </a:r>
            <a:r>
              <a:rPr lang="en-US" sz="3600" b="1" dirty="0">
                <a:solidFill>
                  <a:srgbClr val="0070C0"/>
                </a:solidFill>
              </a:rPr>
              <a:t>oes MASW </a:t>
            </a:r>
            <a:r>
              <a:rPr lang="en-GB" altLang="en-US" sz="3600" b="1" dirty="0">
                <a:solidFill>
                  <a:srgbClr val="0070C0"/>
                </a:solidFill>
              </a:rPr>
              <a:t>P</a:t>
            </a:r>
            <a:r>
              <a:rPr lang="en-US" sz="3600" b="1" dirty="0">
                <a:solidFill>
                  <a:srgbClr val="0070C0"/>
                </a:solidFill>
              </a:rPr>
              <a:t>rovide?</a:t>
            </a:r>
            <a:endParaRPr lang="en-US" sz="3600" b="1" dirty="0">
              <a:solidFill>
                <a:srgbClr val="0070C0"/>
              </a:solidFill>
            </a:endParaRPr>
          </a:p>
        </p:txBody>
      </p:sp>
      <p:sp>
        <p:nvSpPr>
          <p:cNvPr id="3" name="Content Placeholder 2"/>
          <p:cNvSpPr>
            <a:spLocks noGrp="1"/>
          </p:cNvSpPr>
          <p:nvPr>
            <p:ph idx="1"/>
          </p:nvPr>
        </p:nvSpPr>
        <p:spPr>
          <a:xfrm>
            <a:off x="732790" y="1139190"/>
            <a:ext cx="11080750" cy="4937125"/>
          </a:xfrm>
        </p:spPr>
        <p:txBody>
          <a:bodyPr>
            <a:noAutofit/>
          </a:bodyPr>
          <a:lstStyle/>
          <a:p>
            <a:pPr algn="just"/>
            <a:r>
              <a:rPr lang="en-US" sz="2400" dirty="0">
                <a:sym typeface="+mn-ea"/>
              </a:rPr>
              <a:t>Shear-wave velocity (Vs) is </a:t>
            </a:r>
            <a:r>
              <a:rPr lang="en-US" sz="2400" dirty="0">
                <a:sym typeface="+mn-ea"/>
              </a:rPr>
              <a:t>a direct indicator of the ground strength (stiffness)</a:t>
            </a:r>
            <a:r>
              <a:rPr lang="en-GB" altLang="en-US" sz="2400" dirty="0">
                <a:sym typeface="+mn-ea"/>
              </a:rPr>
              <a:t>.</a:t>
            </a:r>
            <a:endParaRPr lang="en-GB" altLang="en-US" sz="2400" dirty="0">
              <a:sym typeface="+mn-ea"/>
            </a:endParaRPr>
          </a:p>
          <a:p>
            <a:pPr algn="just"/>
            <a:r>
              <a:rPr lang="en-GB" altLang="en-US" sz="2400" dirty="0">
                <a:sym typeface="+mn-ea"/>
              </a:rPr>
              <a:t> Vs is </a:t>
            </a:r>
            <a:r>
              <a:rPr lang="en-US" sz="2400" dirty="0">
                <a:sym typeface="+mn-ea"/>
              </a:rPr>
              <a:t>one of the elastic constants and closely related to Young’s and </a:t>
            </a:r>
            <a:r>
              <a:rPr lang="en-GB" altLang="en-US" sz="2400" dirty="0">
                <a:sym typeface="+mn-ea"/>
              </a:rPr>
              <a:t>S</a:t>
            </a:r>
            <a:r>
              <a:rPr lang="en-US" sz="2400" dirty="0">
                <a:sym typeface="+mn-ea"/>
              </a:rPr>
              <a:t>hear moduli</a:t>
            </a:r>
            <a:r>
              <a:rPr lang="en-GB" altLang="en-US" sz="2400" dirty="0">
                <a:sym typeface="+mn-ea"/>
              </a:rPr>
              <a:t> and</a:t>
            </a:r>
            <a:r>
              <a:rPr lang="en-US" sz="2400" dirty="0">
                <a:sym typeface="+mn-ea"/>
              </a:rPr>
              <a:t>  therefore commonly used to derive </a:t>
            </a:r>
            <a:r>
              <a:rPr lang="en-GB" altLang="en-US" sz="2400" dirty="0">
                <a:sym typeface="+mn-ea"/>
              </a:rPr>
              <a:t>dynamic engineering properties </a:t>
            </a:r>
            <a:r>
              <a:rPr lang="en-GB" altLang="en-US" sz="2400" dirty="0"/>
              <a:t>such as </a:t>
            </a:r>
            <a:r>
              <a:rPr lang="en-US" sz="2400" dirty="0"/>
              <a:t>Young’s modulus, </a:t>
            </a:r>
            <a:r>
              <a:rPr lang="en-GB" altLang="en-US" sz="2400" dirty="0"/>
              <a:t>Shear modulus, </a:t>
            </a:r>
            <a:r>
              <a:rPr lang="en-US" sz="2400" dirty="0"/>
              <a:t>Poisson’s ratio, density</a:t>
            </a:r>
            <a:r>
              <a:rPr lang="en-GB" altLang="en-US" sz="2400" dirty="0"/>
              <a:t>, SPT-N values, site specific PGA, undrained shear strength of clay etc.</a:t>
            </a:r>
            <a:r>
              <a:rPr lang="en-US" sz="2400" dirty="0"/>
              <a:t> </a:t>
            </a:r>
            <a:endParaRPr lang="en-US" sz="2400" dirty="0"/>
          </a:p>
          <a:p>
            <a:pPr algn="just"/>
            <a:r>
              <a:rPr lang="en-GB" altLang="en-US" sz="2400" dirty="0"/>
              <a:t>Provides information on Soil-Bedrock Mapping.</a:t>
            </a:r>
            <a:endParaRPr lang="en-GB" altLang="en-US" sz="2400" dirty="0"/>
          </a:p>
          <a:p>
            <a:pPr algn="just"/>
            <a:r>
              <a:rPr lang="en-GB" altLang="en-US" sz="2400" dirty="0"/>
              <a:t>Vs can also be used to model site specific PGA.</a:t>
            </a:r>
            <a:endParaRPr lang="en-GB" altLang="en-US" sz="2400" dirty="0"/>
          </a:p>
          <a:p>
            <a:pPr algn="just"/>
            <a:r>
              <a:rPr lang="en-GB" altLang="en-US" sz="2400" dirty="0">
                <a:sym typeface="+mn-ea"/>
              </a:rPr>
              <a:t>It also provides information on the site class for Vs30m (top 0-30m) evaluation for seismic design consideration.</a:t>
            </a:r>
            <a:endParaRPr lang="en-GB" altLang="en-US" sz="2400" dirty="0"/>
          </a:p>
          <a:p>
            <a:pPr algn="just"/>
            <a:r>
              <a:rPr lang="en-GB" altLang="en-US" sz="2400" dirty="0"/>
              <a:t>Compaction and Grouting Evaluation.</a:t>
            </a:r>
            <a:endParaRPr lang="en-GB" altLang="en-US" sz="2400" dirty="0"/>
          </a:p>
          <a:p>
            <a:pPr algn="just"/>
            <a:r>
              <a:rPr lang="en-GB" altLang="en-US" sz="2400" dirty="0"/>
              <a:t>Bedrock Velocities.</a:t>
            </a:r>
            <a:endParaRPr lang="en-GB" altLang="en-US" sz="2400" dirty="0"/>
          </a:p>
          <a:p>
            <a:pPr algn="just"/>
            <a:r>
              <a:rPr lang="en-GB" altLang="en-US" sz="2400" dirty="0">
                <a:sym typeface="+mn-ea"/>
              </a:rPr>
              <a:t>It is also an approximate method for </a:t>
            </a:r>
            <a:r>
              <a:rPr lang="en-US" sz="2400" dirty="0">
                <a:sym typeface="+mn-ea"/>
              </a:rPr>
              <a:t> subgrade reaction</a:t>
            </a:r>
            <a:r>
              <a:rPr lang="en-GB" altLang="en-US" sz="2400" dirty="0">
                <a:sym typeface="+mn-ea"/>
              </a:rPr>
              <a:t> calculation (Gazetas 1983).</a:t>
            </a:r>
            <a:endParaRPr lang="en-GB" altLang="en-US" sz="2400" dirty="0"/>
          </a:p>
        </p:txBody>
      </p:sp>
      <p:pic>
        <p:nvPicPr>
          <p:cNvPr id="5" name="Picture 4"/>
          <p:cNvPicPr>
            <a:picLocks noChangeAspect="1"/>
          </p:cNvPicPr>
          <p:nvPr/>
        </p:nvPicPr>
        <p:blipFill>
          <a:blip r:embed="rId1"/>
          <a:stretch>
            <a:fillRect/>
          </a:stretch>
        </p:blipFill>
        <p:spPr>
          <a:xfrm>
            <a:off x="9783445" y="76200"/>
            <a:ext cx="2286000" cy="1003935"/>
          </a:xfrm>
          <a:prstGeom prst="rect">
            <a:avLst/>
          </a:prstGeom>
        </p:spPr>
      </p:pic>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837055" y="365125"/>
            <a:ext cx="6907530" cy="1146175"/>
          </a:xfrm>
        </p:spPr>
        <p:txBody>
          <a:bodyPr/>
          <a:p>
            <a:pPr algn="ctr"/>
            <a:r>
              <a:rPr lang="en-GB" altLang="en-US" sz="3600" b="1" dirty="0">
                <a:solidFill>
                  <a:srgbClr val="0070C0"/>
                </a:solidFill>
                <a:sym typeface="+mn-ea"/>
              </a:rPr>
              <a:t>Application </a:t>
            </a:r>
            <a:r>
              <a:rPr lang="en-US" sz="3600" b="1" dirty="0">
                <a:solidFill>
                  <a:srgbClr val="0070C0"/>
                </a:solidFill>
                <a:sym typeface="+mn-ea"/>
              </a:rPr>
              <a:t>of MASW</a:t>
            </a:r>
            <a:endParaRPr lang="en-GB" altLang="en-US" sz="3600"/>
          </a:p>
        </p:txBody>
      </p:sp>
      <p:sp>
        <p:nvSpPr>
          <p:cNvPr id="3" name="Content Placeholder 2"/>
          <p:cNvSpPr>
            <a:spLocks noGrp="1"/>
          </p:cNvSpPr>
          <p:nvPr>
            <p:ph sz="half" idx="1"/>
          </p:nvPr>
        </p:nvSpPr>
        <p:spPr>
          <a:xfrm>
            <a:off x="588010" y="1825625"/>
            <a:ext cx="4165600" cy="3310255"/>
          </a:xfrm>
        </p:spPr>
        <p:txBody>
          <a:bodyPr>
            <a:normAutofit fontScale="90000"/>
          </a:bodyPr>
          <a:p>
            <a:pPr algn="just"/>
            <a:r>
              <a:rPr lang="en-GB" altLang="en-US" sz="2700"/>
              <a:t>Soil-Bedrock Mapping: The soil layer has a shear wave velocity ranginging between 100m/sec and 300m/s, indicating soft to stiff soil.</a:t>
            </a:r>
            <a:endParaRPr lang="en-GB" altLang="en-US" sz="2700"/>
          </a:p>
          <a:p>
            <a:pPr algn="just"/>
            <a:r>
              <a:rPr lang="en-US" sz="2700" dirty="0">
                <a:sym typeface="+mn-ea"/>
              </a:rPr>
              <a:t>The </a:t>
            </a:r>
            <a:r>
              <a:rPr lang="en-GB" altLang="en-US" sz="2700" dirty="0">
                <a:sym typeface="+mn-ea"/>
              </a:rPr>
              <a:t>2-D </a:t>
            </a:r>
            <a:r>
              <a:rPr lang="en-US" sz="2700" dirty="0">
                <a:sym typeface="+mn-ea"/>
              </a:rPr>
              <a:t>shear wave velocity profile provide a good insight into the very irregular nature of the </a:t>
            </a:r>
            <a:r>
              <a:rPr lang="en-GB" altLang="en-US" sz="2700" dirty="0">
                <a:sym typeface="+mn-ea"/>
              </a:rPr>
              <a:t>rockhead </a:t>
            </a:r>
            <a:r>
              <a:rPr lang="en-US" sz="2700" dirty="0">
                <a:sym typeface="+mn-ea"/>
              </a:rPr>
              <a:t>surface</a:t>
            </a:r>
            <a:r>
              <a:rPr lang="en-GB" altLang="en-US" sz="2700" dirty="0">
                <a:sym typeface="+mn-ea"/>
              </a:rPr>
              <a:t>.</a:t>
            </a:r>
            <a:endParaRPr lang="en-GB" altLang="en-US" sz="2400" dirty="0">
              <a:sym typeface="+mn-ea"/>
            </a:endParaRPr>
          </a:p>
          <a:p>
            <a:endParaRPr lang="en-GB" altLang="en-US" sz="2400"/>
          </a:p>
          <a:p>
            <a:endParaRPr lang="en-GB" altLang="en-US" sz="2400"/>
          </a:p>
          <a:p>
            <a:pPr marL="0" indent="0">
              <a:buNone/>
            </a:pPr>
            <a:endParaRPr lang="en-GB" altLang="en-US" sz="2400"/>
          </a:p>
        </p:txBody>
      </p:sp>
      <p:sp>
        <p:nvSpPr>
          <p:cNvPr id="4" name="Slide Number Placeholder 3"/>
          <p:cNvSpPr>
            <a:spLocks noGrp="1"/>
          </p:cNvSpPr>
          <p:nvPr>
            <p:ph type="sldNum" sz="quarter" idx="12"/>
          </p:nvPr>
        </p:nvSpPr>
        <p:spPr/>
        <p:txBody>
          <a:bodyPr/>
          <a:p>
            <a:fld id="{12D094B9-EB4C-4E96-8B93-E95CE03215C7}" type="slidenum">
              <a:rPr lang="en-US" smtClean="0"/>
            </a:fld>
            <a:endParaRPr lang="en-US"/>
          </a:p>
        </p:txBody>
      </p:sp>
      <p:pic>
        <p:nvPicPr>
          <p:cNvPr id="5" name="Content Placeholder -2147482196" descr="MASW L300 with BHs"/>
          <p:cNvPicPr>
            <a:picLocks noChangeAspect="1"/>
          </p:cNvPicPr>
          <p:nvPr>
            <p:ph sz="half" idx="2"/>
          </p:nvPr>
        </p:nvPicPr>
        <p:blipFill>
          <a:blip r:embed="rId1"/>
          <a:stretch>
            <a:fillRect/>
          </a:stretch>
        </p:blipFill>
        <p:spPr>
          <a:xfrm>
            <a:off x="4753610" y="1825625"/>
            <a:ext cx="7256780" cy="4217035"/>
          </a:xfrm>
          <a:prstGeom prst="rect">
            <a:avLst/>
          </a:prstGeom>
          <a:noFill/>
          <a:ln w="9525">
            <a:noFill/>
          </a:ln>
        </p:spPr>
      </p:pic>
      <p:pic>
        <p:nvPicPr>
          <p:cNvPr id="6" name="Picture 5"/>
          <p:cNvPicPr>
            <a:picLocks noChangeAspect="1"/>
          </p:cNvPicPr>
          <p:nvPr/>
        </p:nvPicPr>
        <p:blipFill>
          <a:blip r:embed="rId2"/>
          <a:stretch>
            <a:fillRect/>
          </a:stretch>
        </p:blipFill>
        <p:spPr>
          <a:xfrm>
            <a:off x="9973945" y="61595"/>
            <a:ext cx="2036445" cy="819785"/>
          </a:xfrm>
          <a:prstGeom prst="rect">
            <a:avLst/>
          </a:prstGeom>
        </p:spPr>
      </p:pic>
      <p:sp>
        <p:nvSpPr>
          <p:cNvPr id="7" name="Text Box 6"/>
          <p:cNvSpPr txBox="1"/>
          <p:nvPr/>
        </p:nvSpPr>
        <p:spPr>
          <a:xfrm>
            <a:off x="5210175" y="5490845"/>
            <a:ext cx="5553075" cy="368300"/>
          </a:xfrm>
          <a:prstGeom prst="rect">
            <a:avLst/>
          </a:prstGeom>
          <a:noFill/>
        </p:spPr>
        <p:txBody>
          <a:bodyPr wrap="square" rtlCol="0">
            <a:spAutoFit/>
          </a:bodyPr>
          <a:p>
            <a:pPr algn="ctr"/>
            <a:r>
              <a:rPr lang="en-GB" altLang="en-US" b="1"/>
              <a:t>2-</a:t>
            </a:r>
            <a:r>
              <a:rPr lang="en-GB" altLang="en-US" b="1"/>
              <a:t>D Shear wave velocity section, Ridge, Accra.</a:t>
            </a:r>
            <a:endParaRPr lang="en-GB" altLang="en-US"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650490" y="355600"/>
            <a:ext cx="6463030" cy="1002030"/>
          </a:xfrm>
        </p:spPr>
        <p:txBody>
          <a:bodyPr/>
          <a:p>
            <a:pPr algn="ctr"/>
            <a:r>
              <a:rPr lang="en-GB" altLang="en-US" sz="3600" b="1" dirty="0">
                <a:solidFill>
                  <a:srgbClr val="0070C0"/>
                </a:solidFill>
                <a:sym typeface="+mn-ea"/>
              </a:rPr>
              <a:t>Application</a:t>
            </a:r>
            <a:r>
              <a:rPr lang="en-US" sz="3600" b="1" dirty="0">
                <a:solidFill>
                  <a:srgbClr val="0070C0"/>
                </a:solidFill>
                <a:sym typeface="+mn-ea"/>
              </a:rPr>
              <a:t> of MASW</a:t>
            </a:r>
            <a:endParaRPr lang="en-GB" altLang="en-US" sz="3600"/>
          </a:p>
        </p:txBody>
      </p:sp>
      <p:sp>
        <p:nvSpPr>
          <p:cNvPr id="3" name="Content Placeholder 2"/>
          <p:cNvSpPr>
            <a:spLocks noGrp="1"/>
          </p:cNvSpPr>
          <p:nvPr>
            <p:ph sz="half" idx="1"/>
          </p:nvPr>
        </p:nvSpPr>
        <p:spPr>
          <a:xfrm>
            <a:off x="697230" y="1576070"/>
            <a:ext cx="5181600" cy="1687195"/>
          </a:xfrm>
        </p:spPr>
        <p:txBody>
          <a:bodyPr>
            <a:normAutofit fontScale="25000"/>
          </a:bodyPr>
          <a:p>
            <a:pPr algn="just"/>
            <a:r>
              <a:rPr lang="en-GB" altLang="en-US" sz="6000"/>
              <a:t> </a:t>
            </a:r>
            <a:r>
              <a:rPr lang="en-GB" altLang="en-US" sz="9600"/>
              <a:t>Site specific surface PGA modeled using the </a:t>
            </a:r>
            <a:r>
              <a:rPr lang="en-GB" altLang="en-US" sz="9600">
                <a:sym typeface="+mn-ea"/>
              </a:rPr>
              <a:t>Chi-Chi, 7.7M</a:t>
            </a:r>
            <a:r>
              <a:rPr lang="en-GB" altLang="en-US" sz="9600" baseline="-25000">
                <a:sym typeface="+mn-ea"/>
              </a:rPr>
              <a:t>w </a:t>
            </a:r>
            <a:r>
              <a:rPr lang="en-GB" altLang="en-US" sz="9600">
                <a:sym typeface="+mn-ea"/>
              </a:rPr>
              <a:t>(1999)</a:t>
            </a:r>
            <a:r>
              <a:rPr lang="en-GB" altLang="en-US" sz="9600"/>
              <a:t>scenario earthquake  and mesured in-situ shear wave velocity for a site at Ridge.</a:t>
            </a:r>
            <a:endParaRPr lang="en-GB" altLang="en-US" sz="6000"/>
          </a:p>
          <a:p>
            <a:pPr marL="0" indent="0">
              <a:buNone/>
            </a:pPr>
            <a:r>
              <a:rPr lang="en-GB" altLang="en-US"/>
              <a:t> </a:t>
            </a:r>
            <a:endParaRPr lang="en-GB" altLang="en-US"/>
          </a:p>
        </p:txBody>
      </p:sp>
      <p:sp>
        <p:nvSpPr>
          <p:cNvPr id="5" name="Slide Number Placeholder 4"/>
          <p:cNvSpPr>
            <a:spLocks noGrp="1"/>
          </p:cNvSpPr>
          <p:nvPr>
            <p:ph type="sldNum" sz="quarter" idx="12"/>
          </p:nvPr>
        </p:nvSpPr>
        <p:spPr/>
        <p:txBody>
          <a:bodyPr/>
          <a:p>
            <a:fld id="{12D094B9-EB4C-4E96-8B93-E95CE03215C7}" type="slidenum">
              <a:rPr lang="en-US" smtClean="0"/>
            </a:fld>
            <a:endParaRPr lang="en-US"/>
          </a:p>
        </p:txBody>
      </p:sp>
      <p:pic>
        <p:nvPicPr>
          <p:cNvPr id="4" name="Picture 24" descr="Graphical user interface&#10;&#10;Description automatically generated with medium confidence"/>
          <p:cNvPicPr>
            <a:picLocks noChangeAspect="1"/>
          </p:cNvPicPr>
          <p:nvPr/>
        </p:nvPicPr>
        <p:blipFill>
          <a:blip r:embed="rId2"/>
          <a:stretch>
            <a:fillRect/>
          </a:stretch>
        </p:blipFill>
        <p:spPr>
          <a:xfrm>
            <a:off x="304165" y="3427730"/>
            <a:ext cx="6034405" cy="2054225"/>
          </a:xfrm>
          <a:prstGeom prst="rect">
            <a:avLst/>
          </a:prstGeom>
          <a:noFill/>
          <a:ln w="9525">
            <a:noFill/>
          </a:ln>
        </p:spPr>
      </p:pic>
      <p:sp>
        <p:nvSpPr>
          <p:cNvPr id="6" name="Text Box 5"/>
          <p:cNvSpPr txBox="1"/>
          <p:nvPr/>
        </p:nvSpPr>
        <p:spPr>
          <a:xfrm>
            <a:off x="465455" y="5541645"/>
            <a:ext cx="5252085" cy="645160"/>
          </a:xfrm>
          <a:prstGeom prst="rect">
            <a:avLst/>
          </a:prstGeom>
          <a:noFill/>
        </p:spPr>
        <p:txBody>
          <a:bodyPr wrap="square" rtlCol="0">
            <a:spAutoFit/>
          </a:bodyPr>
          <a:p>
            <a:pPr algn="ctr"/>
            <a:r>
              <a:rPr lang="en-GB" altLang="en-US" b="1"/>
              <a:t>Acceleration time history for the input ground motion of ChiChi earthquake.</a:t>
            </a:r>
            <a:endParaRPr lang="en-GB" altLang="en-US" b="1"/>
          </a:p>
        </p:txBody>
      </p:sp>
      <p:graphicFrame>
        <p:nvGraphicFramePr>
          <p:cNvPr id="7" name="Chart 14"/>
          <p:cNvGraphicFramePr>
            <a:graphicFrameLocks noChangeAspect="1"/>
          </p:cNvGraphicFramePr>
          <p:nvPr>
            <p:ph sz="half" idx="2"/>
          </p:nvPr>
        </p:nvGraphicFramePr>
        <p:xfrm>
          <a:off x="6509385" y="1898015"/>
          <a:ext cx="5181600" cy="3752850"/>
        </p:xfrm>
        <a:graphic>
          <a:graphicData uri="http://schemas.openxmlformats.org/drawingml/2006/chart">
            <c:chart xmlns:c="http://schemas.openxmlformats.org/drawingml/2006/chart" xmlns:r="http://schemas.openxmlformats.org/officeDocument/2006/relationships" r:id="rId1"/>
          </a:graphicData>
        </a:graphic>
      </p:graphicFrame>
      <p:sp>
        <p:nvSpPr>
          <p:cNvPr id="9" name="Text Box 8"/>
          <p:cNvSpPr txBox="1"/>
          <p:nvPr/>
        </p:nvSpPr>
        <p:spPr>
          <a:xfrm>
            <a:off x="6622415" y="5868035"/>
            <a:ext cx="4955540" cy="645160"/>
          </a:xfrm>
          <a:prstGeom prst="rect">
            <a:avLst/>
          </a:prstGeom>
          <a:noFill/>
        </p:spPr>
        <p:txBody>
          <a:bodyPr wrap="square" rtlCol="0">
            <a:spAutoFit/>
          </a:bodyPr>
          <a:p>
            <a:pPr algn="ctr"/>
            <a:r>
              <a:rPr lang="en-GB" altLang="en-US" b="1"/>
              <a:t>Variation of PGA with varying depth for MASW-L300.</a:t>
            </a:r>
            <a:endParaRPr lang="en-GB" altLang="en-US" b="1"/>
          </a:p>
        </p:txBody>
      </p:sp>
      <p:pic>
        <p:nvPicPr>
          <p:cNvPr id="12" name="Picture 11"/>
          <p:cNvPicPr>
            <a:picLocks noChangeAspect="1"/>
          </p:cNvPicPr>
          <p:nvPr/>
        </p:nvPicPr>
        <p:blipFill>
          <a:blip r:embed="rId3"/>
          <a:stretch>
            <a:fillRect/>
          </a:stretch>
        </p:blipFill>
        <p:spPr>
          <a:xfrm>
            <a:off x="9972040" y="87630"/>
            <a:ext cx="2114550" cy="7924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731010" y="237490"/>
            <a:ext cx="7120255" cy="779780"/>
          </a:xfrm>
        </p:spPr>
        <p:txBody>
          <a:bodyPr>
            <a:normAutofit fontScale="90000"/>
          </a:bodyPr>
          <a:p>
            <a:pPr algn="ctr"/>
            <a:r>
              <a:rPr lang="en-GB" altLang="en-US" sz="3600" b="1" dirty="0">
                <a:solidFill>
                  <a:srgbClr val="0070C0"/>
                </a:solidFill>
                <a:sym typeface="+mn-ea"/>
              </a:rPr>
              <a:t>Cont. Application</a:t>
            </a:r>
            <a:r>
              <a:rPr lang="en-US" sz="3600" b="1" dirty="0">
                <a:solidFill>
                  <a:srgbClr val="0070C0"/>
                </a:solidFill>
                <a:sym typeface="+mn-ea"/>
              </a:rPr>
              <a:t> of MASW</a:t>
            </a:r>
            <a:br>
              <a:rPr lang="en-GB" altLang="en-US"/>
            </a:br>
            <a:endParaRPr lang="en-GB" altLang="en-US"/>
          </a:p>
        </p:txBody>
      </p:sp>
      <p:sp>
        <p:nvSpPr>
          <p:cNvPr id="3" name="Content Placeholder 2"/>
          <p:cNvSpPr>
            <a:spLocks noGrp="1"/>
          </p:cNvSpPr>
          <p:nvPr>
            <p:ph sz="half" idx="1"/>
          </p:nvPr>
        </p:nvSpPr>
        <p:spPr>
          <a:xfrm>
            <a:off x="838200" y="1360170"/>
            <a:ext cx="4341495" cy="1165225"/>
          </a:xfrm>
        </p:spPr>
        <p:txBody>
          <a:bodyPr>
            <a:normAutofit lnSpcReduction="20000"/>
          </a:bodyPr>
          <a:p>
            <a:pPr algn="just"/>
            <a:r>
              <a:rPr lang="en-GB" altLang="en-US"/>
              <a:t>Used for seismic site characterisation for Vs30m Evaluation</a:t>
            </a:r>
            <a:endParaRPr lang="en-GB" altLang="en-US"/>
          </a:p>
        </p:txBody>
      </p:sp>
      <p:pic>
        <p:nvPicPr>
          <p:cNvPr id="6" name="Picture 5"/>
          <p:cNvPicPr>
            <a:picLocks noChangeAspect="1"/>
          </p:cNvPicPr>
          <p:nvPr/>
        </p:nvPicPr>
        <p:blipFill>
          <a:blip r:embed="rId1"/>
          <a:stretch>
            <a:fillRect/>
          </a:stretch>
        </p:blipFill>
        <p:spPr>
          <a:xfrm>
            <a:off x="9965055" y="140970"/>
            <a:ext cx="2036445" cy="741045"/>
          </a:xfrm>
          <a:prstGeom prst="rect">
            <a:avLst/>
          </a:prstGeom>
        </p:spPr>
      </p:pic>
      <p:pic>
        <p:nvPicPr>
          <p:cNvPr id="8" name="Content Placeholder 7"/>
          <p:cNvPicPr>
            <a:picLocks noChangeAspect="1"/>
          </p:cNvPicPr>
          <p:nvPr>
            <p:ph sz="half" idx="2"/>
          </p:nvPr>
        </p:nvPicPr>
        <p:blipFill>
          <a:blip r:embed="rId2"/>
          <a:stretch>
            <a:fillRect/>
          </a:stretch>
        </p:blipFill>
        <p:spPr>
          <a:xfrm>
            <a:off x="6196965" y="1431925"/>
            <a:ext cx="5890260" cy="4586605"/>
          </a:xfrm>
          <a:prstGeom prst="rect">
            <a:avLst/>
          </a:prstGeom>
        </p:spPr>
      </p:pic>
      <p:sp>
        <p:nvSpPr>
          <p:cNvPr id="12" name="Text Box 11"/>
          <p:cNvSpPr txBox="1"/>
          <p:nvPr/>
        </p:nvSpPr>
        <p:spPr>
          <a:xfrm>
            <a:off x="6916420" y="6018530"/>
            <a:ext cx="4256405" cy="368300"/>
          </a:xfrm>
          <a:prstGeom prst="rect">
            <a:avLst/>
          </a:prstGeom>
          <a:noFill/>
        </p:spPr>
        <p:txBody>
          <a:bodyPr wrap="square" rtlCol="0">
            <a:spAutoFit/>
          </a:bodyPr>
          <a:p>
            <a:pPr algn="ctr"/>
            <a:r>
              <a:rPr lang="en-GB" altLang="en-US" b="1"/>
              <a:t>Source: ParkSEIS v3.0</a:t>
            </a:r>
            <a:endParaRPr lang="en-GB" altLang="en-US" b="1"/>
          </a:p>
        </p:txBody>
      </p:sp>
      <p:pic>
        <p:nvPicPr>
          <p:cNvPr id="4" name="Picture -2147482518"/>
          <p:cNvPicPr>
            <a:picLocks noChangeAspect="1"/>
          </p:cNvPicPr>
          <p:nvPr/>
        </p:nvPicPr>
        <p:blipFill>
          <a:blip r:embed="rId3"/>
          <a:stretch>
            <a:fillRect/>
          </a:stretch>
        </p:blipFill>
        <p:spPr>
          <a:xfrm>
            <a:off x="469265" y="2261870"/>
            <a:ext cx="5684520" cy="3756660"/>
          </a:xfrm>
          <a:prstGeom prst="rect">
            <a:avLst/>
          </a:prstGeom>
          <a:noFill/>
          <a:ln w="9525">
            <a:noFill/>
          </a:ln>
        </p:spPr>
      </p:pic>
      <p:sp>
        <p:nvSpPr>
          <p:cNvPr id="5" name="Text Box 4"/>
          <p:cNvSpPr txBox="1"/>
          <p:nvPr/>
        </p:nvSpPr>
        <p:spPr>
          <a:xfrm>
            <a:off x="752475" y="5877560"/>
            <a:ext cx="5118100" cy="645160"/>
          </a:xfrm>
          <a:prstGeom prst="rect">
            <a:avLst/>
          </a:prstGeom>
          <a:noFill/>
        </p:spPr>
        <p:txBody>
          <a:bodyPr wrap="square" rtlCol="0">
            <a:spAutoFit/>
          </a:bodyPr>
          <a:p>
            <a:pPr algn="ctr"/>
            <a:r>
              <a:rPr lang="en-GB" altLang="en-US" b="1"/>
              <a:t>1-D Shear wave velocity layered model for MASW Line ML300</a:t>
            </a:r>
            <a:endParaRPr lang="en-GB" altLang="en-US" b="1"/>
          </a:p>
        </p:txBody>
      </p:sp>
      <p:sp>
        <p:nvSpPr>
          <p:cNvPr id="7" name="Slide Number Placeholder 6"/>
          <p:cNvSpPr>
            <a:spLocks noGrp="1"/>
          </p:cNvSpPr>
          <p:nvPr>
            <p:ph type="sldNum" sz="quarter" idx="12"/>
          </p:nvPr>
        </p:nvSpPr>
        <p:spPr/>
        <p:txBody>
          <a:bodyPr/>
          <a:p>
            <a:fld id="{12D094B9-EB4C-4E96-8B93-E95CE03215C7}" type="slidenum">
              <a:rPr lang="en-US" smtClean="0"/>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369820" y="365125"/>
            <a:ext cx="6358255" cy="896620"/>
          </a:xfrm>
        </p:spPr>
        <p:txBody>
          <a:bodyPr/>
          <a:p>
            <a:pPr algn="ctr"/>
            <a:r>
              <a:rPr lang="en-GB" altLang="en-US" sz="3600" b="1" dirty="0">
                <a:solidFill>
                  <a:srgbClr val="0070C0"/>
                </a:solidFill>
                <a:sym typeface="+mn-ea"/>
              </a:rPr>
              <a:t>Cont. Application </a:t>
            </a:r>
            <a:r>
              <a:rPr lang="en-US" sz="3600" b="1" dirty="0">
                <a:solidFill>
                  <a:srgbClr val="0070C0"/>
                </a:solidFill>
                <a:sym typeface="+mn-ea"/>
              </a:rPr>
              <a:t>of MASW</a:t>
            </a:r>
            <a:endParaRPr lang="en-GB" altLang="en-US" sz="3600"/>
          </a:p>
        </p:txBody>
      </p:sp>
      <p:sp>
        <p:nvSpPr>
          <p:cNvPr id="3" name="Content Placeholder 2"/>
          <p:cNvSpPr>
            <a:spLocks noGrp="1"/>
          </p:cNvSpPr>
          <p:nvPr>
            <p:ph sz="half" idx="1"/>
          </p:nvPr>
        </p:nvSpPr>
        <p:spPr>
          <a:xfrm>
            <a:off x="750570" y="1261745"/>
            <a:ext cx="5161915" cy="846455"/>
          </a:xfrm>
        </p:spPr>
        <p:txBody>
          <a:bodyPr>
            <a:normAutofit/>
          </a:bodyPr>
          <a:p>
            <a:pPr algn="just"/>
            <a:r>
              <a:rPr lang="en-GB" altLang="en-US" sz="2400" dirty="0">
                <a:sym typeface="+mn-ea"/>
              </a:rPr>
              <a:t>Can also be used for compaction evaluation.</a:t>
            </a:r>
            <a:endParaRPr lang="en-GB" altLang="en-US" sz="2400"/>
          </a:p>
        </p:txBody>
      </p:sp>
      <p:sp>
        <p:nvSpPr>
          <p:cNvPr id="5" name="Slide Number Placeholder 4"/>
          <p:cNvSpPr>
            <a:spLocks noGrp="1"/>
          </p:cNvSpPr>
          <p:nvPr>
            <p:ph type="sldNum" sz="quarter" idx="12"/>
          </p:nvPr>
        </p:nvSpPr>
        <p:spPr/>
        <p:txBody>
          <a:bodyPr/>
          <a:p>
            <a:fld id="{12D094B9-EB4C-4E96-8B93-E95CE03215C7}" type="slidenum">
              <a:rPr lang="en-US" smtClean="0"/>
            </a:fld>
            <a:endParaRPr lang="en-US"/>
          </a:p>
        </p:txBody>
      </p:sp>
      <p:pic>
        <p:nvPicPr>
          <p:cNvPr id="6" name="Picture 5"/>
          <p:cNvPicPr>
            <a:picLocks noChangeAspect="1"/>
          </p:cNvPicPr>
          <p:nvPr/>
        </p:nvPicPr>
        <p:blipFill>
          <a:blip r:embed="rId1"/>
          <a:stretch>
            <a:fillRect/>
          </a:stretch>
        </p:blipFill>
        <p:spPr>
          <a:xfrm>
            <a:off x="10207625" y="52705"/>
            <a:ext cx="1861185" cy="819150"/>
          </a:xfrm>
          <a:prstGeom prst="rect">
            <a:avLst/>
          </a:prstGeom>
        </p:spPr>
      </p:pic>
      <p:pic>
        <p:nvPicPr>
          <p:cNvPr id="8" name="Content Placeholder 4" descr="A diagram of a heat wave&#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310370" y="3538220"/>
            <a:ext cx="2638425" cy="2217420"/>
          </a:xfrm>
          <a:prstGeom prst="rect">
            <a:avLst/>
          </a:prstGeom>
        </p:spPr>
      </p:pic>
      <p:pic>
        <p:nvPicPr>
          <p:cNvPr id="10" name="Picture 9"/>
          <p:cNvPicPr>
            <a:picLocks noChangeAspect="1"/>
          </p:cNvPicPr>
          <p:nvPr/>
        </p:nvPicPr>
        <p:blipFill>
          <a:blip r:embed="rId3"/>
          <a:stretch>
            <a:fillRect/>
          </a:stretch>
        </p:blipFill>
        <p:spPr>
          <a:xfrm>
            <a:off x="9311005" y="1315085"/>
            <a:ext cx="2637155" cy="2179320"/>
          </a:xfrm>
          <a:prstGeom prst="rect">
            <a:avLst/>
          </a:prstGeom>
        </p:spPr>
      </p:pic>
      <p:pic>
        <p:nvPicPr>
          <p:cNvPr id="11" name="Picture 10"/>
          <p:cNvPicPr>
            <a:picLocks noChangeAspect="1"/>
          </p:cNvPicPr>
          <p:nvPr/>
        </p:nvPicPr>
        <p:blipFill>
          <a:blip r:embed="rId4"/>
          <a:stretch>
            <a:fillRect/>
          </a:stretch>
        </p:blipFill>
        <p:spPr>
          <a:xfrm>
            <a:off x="6036310" y="3956050"/>
            <a:ext cx="3246755" cy="1885950"/>
          </a:xfrm>
          <a:prstGeom prst="rect">
            <a:avLst/>
          </a:prstGeom>
        </p:spPr>
      </p:pic>
      <p:pic>
        <p:nvPicPr>
          <p:cNvPr id="12" name="Picture 11"/>
          <p:cNvPicPr>
            <a:picLocks noChangeAspect="1"/>
          </p:cNvPicPr>
          <p:nvPr/>
        </p:nvPicPr>
        <p:blipFill>
          <a:blip r:embed="rId5"/>
          <a:stretch>
            <a:fillRect/>
          </a:stretch>
        </p:blipFill>
        <p:spPr>
          <a:xfrm>
            <a:off x="6036310" y="1374775"/>
            <a:ext cx="3155315" cy="2066925"/>
          </a:xfrm>
          <a:prstGeom prst="rect">
            <a:avLst/>
          </a:prstGeom>
        </p:spPr>
      </p:pic>
      <p:sp>
        <p:nvSpPr>
          <p:cNvPr id="13" name="Text Box 12"/>
          <p:cNvSpPr txBox="1"/>
          <p:nvPr/>
        </p:nvSpPr>
        <p:spPr>
          <a:xfrm>
            <a:off x="6605270" y="5915025"/>
            <a:ext cx="2540000" cy="368300"/>
          </a:xfrm>
          <a:prstGeom prst="rect">
            <a:avLst/>
          </a:prstGeom>
          <a:noFill/>
        </p:spPr>
        <p:txBody>
          <a:bodyPr wrap="square" rtlCol="0">
            <a:spAutoFit/>
          </a:bodyPr>
          <a:p>
            <a:pPr algn="ctr"/>
            <a:r>
              <a:rPr lang="en-GB" altLang="en-US" b="1"/>
              <a:t>Surge Bin Area</a:t>
            </a:r>
            <a:endParaRPr lang="en-GB" altLang="en-US" b="1"/>
          </a:p>
        </p:txBody>
      </p:sp>
      <p:sp>
        <p:nvSpPr>
          <p:cNvPr id="14" name="Text Box 13"/>
          <p:cNvSpPr txBox="1"/>
          <p:nvPr/>
        </p:nvSpPr>
        <p:spPr>
          <a:xfrm>
            <a:off x="9525000" y="5694680"/>
            <a:ext cx="2308860" cy="645160"/>
          </a:xfrm>
          <a:prstGeom prst="rect">
            <a:avLst/>
          </a:prstGeom>
          <a:noFill/>
        </p:spPr>
        <p:txBody>
          <a:bodyPr wrap="square" rtlCol="0">
            <a:spAutoFit/>
          </a:bodyPr>
          <a:p>
            <a:pPr algn="ctr"/>
            <a:r>
              <a:rPr lang="en-GB" altLang="en-US" b="1"/>
              <a:t>Primary &amp; secondary Crusher Area</a:t>
            </a:r>
            <a:endParaRPr lang="en-GB" altLang="en-US" b="1"/>
          </a:p>
        </p:txBody>
      </p:sp>
      <p:pic>
        <p:nvPicPr>
          <p:cNvPr id="4" name="Picture 3"/>
          <p:cNvPicPr>
            <a:picLocks noChangeAspect="1"/>
          </p:cNvPicPr>
          <p:nvPr/>
        </p:nvPicPr>
        <p:blipFill>
          <a:blip r:embed="rId6"/>
          <a:stretch>
            <a:fillRect/>
          </a:stretch>
        </p:blipFill>
        <p:spPr>
          <a:xfrm>
            <a:off x="815975" y="2108200"/>
            <a:ext cx="5100320" cy="3832860"/>
          </a:xfrm>
          <a:prstGeom prst="rect">
            <a:avLst/>
          </a:prstGeom>
        </p:spPr>
      </p:pic>
      <p:sp>
        <p:nvSpPr>
          <p:cNvPr id="7" name="Text Box 6"/>
          <p:cNvSpPr txBox="1"/>
          <p:nvPr/>
        </p:nvSpPr>
        <p:spPr>
          <a:xfrm>
            <a:off x="1000125" y="5915025"/>
            <a:ext cx="1993265" cy="368300"/>
          </a:xfrm>
          <a:prstGeom prst="rect">
            <a:avLst/>
          </a:prstGeom>
          <a:noFill/>
        </p:spPr>
        <p:txBody>
          <a:bodyPr wrap="none" rtlCol="0" anchor="t">
            <a:spAutoFit/>
          </a:bodyPr>
          <a:p>
            <a:r>
              <a:rPr lang="en-US" dirty="0">
                <a:sym typeface="+mn-ea"/>
              </a:rPr>
              <a:t>Source: MASW.com</a:t>
            </a:r>
            <a:endParaRPr lang="en-GB"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063750" y="365125"/>
            <a:ext cx="6873240" cy="898525"/>
          </a:xfrm>
        </p:spPr>
        <p:txBody>
          <a:bodyPr/>
          <a:p>
            <a:pPr algn="ctr"/>
            <a:r>
              <a:rPr lang="en-GB" altLang="en-US" sz="3600" b="1" dirty="0">
                <a:solidFill>
                  <a:srgbClr val="0070C0"/>
                </a:solidFill>
                <a:sym typeface="+mn-ea"/>
              </a:rPr>
              <a:t>Cont. Application</a:t>
            </a:r>
            <a:r>
              <a:rPr lang="en-US" sz="3600" b="1" dirty="0">
                <a:solidFill>
                  <a:srgbClr val="0070C0"/>
                </a:solidFill>
                <a:sym typeface="+mn-ea"/>
              </a:rPr>
              <a:t> of MASW</a:t>
            </a:r>
            <a:endParaRPr lang="en-GB" altLang="en-US" sz="3600"/>
          </a:p>
        </p:txBody>
      </p:sp>
      <p:sp>
        <p:nvSpPr>
          <p:cNvPr id="3" name="Content Placeholder 2"/>
          <p:cNvSpPr>
            <a:spLocks noGrp="1"/>
          </p:cNvSpPr>
          <p:nvPr>
            <p:ph sz="half" idx="1"/>
          </p:nvPr>
        </p:nvSpPr>
        <p:spPr>
          <a:xfrm>
            <a:off x="770890" y="1440180"/>
            <a:ext cx="4936490" cy="1504950"/>
          </a:xfrm>
        </p:spPr>
        <p:txBody>
          <a:bodyPr>
            <a:normAutofit lnSpcReduction="10000"/>
          </a:bodyPr>
          <a:p>
            <a:r>
              <a:rPr lang="en-GB" altLang="en-US" sz="2665"/>
              <a:t>Bedrock velocities can easily be depicted in dispersion images from energy patterns created from refracted body waves.</a:t>
            </a:r>
            <a:endParaRPr lang="en-GB" altLang="en-US" sz="2665"/>
          </a:p>
        </p:txBody>
      </p:sp>
      <p:sp>
        <p:nvSpPr>
          <p:cNvPr id="5" name="Slide Number Placeholder 4"/>
          <p:cNvSpPr>
            <a:spLocks noGrp="1"/>
          </p:cNvSpPr>
          <p:nvPr>
            <p:ph type="sldNum" sz="quarter" idx="12"/>
          </p:nvPr>
        </p:nvSpPr>
        <p:spPr/>
        <p:txBody>
          <a:bodyPr/>
          <a:p>
            <a:fld id="{12D094B9-EB4C-4E96-8B93-E95CE03215C7}" type="slidenum">
              <a:rPr lang="en-US" smtClean="0"/>
            </a:fld>
            <a:endParaRPr lang="en-US"/>
          </a:p>
        </p:txBody>
      </p:sp>
      <p:pic>
        <p:nvPicPr>
          <p:cNvPr id="6" name="Picture 5"/>
          <p:cNvPicPr>
            <a:picLocks noChangeAspect="1"/>
          </p:cNvPicPr>
          <p:nvPr/>
        </p:nvPicPr>
        <p:blipFill>
          <a:blip r:embed="rId1"/>
          <a:stretch>
            <a:fillRect/>
          </a:stretch>
        </p:blipFill>
        <p:spPr>
          <a:xfrm>
            <a:off x="10111740" y="69850"/>
            <a:ext cx="1992630" cy="862965"/>
          </a:xfrm>
          <a:prstGeom prst="rect">
            <a:avLst/>
          </a:prstGeom>
        </p:spPr>
      </p:pic>
      <p:pic>
        <p:nvPicPr>
          <p:cNvPr id="9" name="Picture 8"/>
          <p:cNvPicPr>
            <a:picLocks noChangeAspect="1"/>
          </p:cNvPicPr>
          <p:nvPr/>
        </p:nvPicPr>
        <p:blipFill>
          <a:blip r:embed="rId2"/>
          <a:stretch>
            <a:fillRect/>
          </a:stretch>
        </p:blipFill>
        <p:spPr>
          <a:xfrm>
            <a:off x="5623560" y="1527810"/>
            <a:ext cx="5306695" cy="3759200"/>
          </a:xfrm>
          <a:prstGeom prst="rect">
            <a:avLst/>
          </a:prstGeom>
        </p:spPr>
      </p:pic>
      <p:sp>
        <p:nvSpPr>
          <p:cNvPr id="10" name="Text Box 9"/>
          <p:cNvSpPr txBox="1"/>
          <p:nvPr/>
        </p:nvSpPr>
        <p:spPr>
          <a:xfrm>
            <a:off x="6167120" y="5479415"/>
            <a:ext cx="4907915" cy="368300"/>
          </a:xfrm>
          <a:prstGeom prst="rect">
            <a:avLst/>
          </a:prstGeom>
          <a:noFill/>
        </p:spPr>
        <p:txBody>
          <a:bodyPr wrap="square" rtlCol="0">
            <a:spAutoFit/>
          </a:bodyPr>
          <a:p>
            <a:pPr algn="ctr"/>
            <a:r>
              <a:rPr lang="en-GB" altLang="en-US" b="1"/>
              <a:t>Dispersion image for a site at Dzorwulu, Accra.</a:t>
            </a:r>
            <a:endParaRPr lang="en-GB" altLang="en-US" b="1"/>
          </a:p>
        </p:txBody>
      </p:sp>
      <p:cxnSp>
        <p:nvCxnSpPr>
          <p:cNvPr id="11" name="Straight Arrow Connector 10"/>
          <p:cNvCxnSpPr/>
          <p:nvPr/>
        </p:nvCxnSpPr>
        <p:spPr>
          <a:xfrm flipH="1">
            <a:off x="8832850" y="4150995"/>
            <a:ext cx="31750" cy="4191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2" name="Text Box 11"/>
          <p:cNvSpPr txBox="1"/>
          <p:nvPr/>
        </p:nvSpPr>
        <p:spPr>
          <a:xfrm>
            <a:off x="7977505" y="3782695"/>
            <a:ext cx="1742440" cy="368300"/>
          </a:xfrm>
          <a:prstGeom prst="rect">
            <a:avLst/>
          </a:prstGeom>
          <a:noFill/>
        </p:spPr>
        <p:txBody>
          <a:bodyPr wrap="square" rtlCol="0">
            <a:spAutoFit/>
          </a:bodyPr>
          <a:p>
            <a:r>
              <a:rPr lang="en-GB" altLang="en-US" b="1"/>
              <a:t>deflection point</a:t>
            </a:r>
            <a:endParaRPr lang="en-GB" altLang="en-US"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365125"/>
            <a:ext cx="8649970" cy="823595"/>
          </a:xfrm>
        </p:spPr>
        <p:txBody>
          <a:bodyPr/>
          <a:p>
            <a:pPr algn="ctr"/>
            <a:r>
              <a:rPr lang="en-GB" altLang="en-US" sz="3600" b="1" dirty="0">
                <a:solidFill>
                  <a:srgbClr val="0070C0"/>
                </a:solidFill>
                <a:sym typeface="+mn-ea"/>
              </a:rPr>
              <a:t>Cont. Application </a:t>
            </a:r>
            <a:r>
              <a:rPr lang="en-US" sz="3600" b="1" dirty="0">
                <a:solidFill>
                  <a:srgbClr val="0070C0"/>
                </a:solidFill>
                <a:sym typeface="+mn-ea"/>
              </a:rPr>
              <a:t>of MASW</a:t>
            </a:r>
            <a:endParaRPr lang="en-GB" altLang="en-US" sz="3600"/>
          </a:p>
        </p:txBody>
      </p:sp>
      <p:sp>
        <p:nvSpPr>
          <p:cNvPr id="3" name="Content Placeholder 2"/>
          <p:cNvSpPr>
            <a:spLocks noGrp="1"/>
          </p:cNvSpPr>
          <p:nvPr>
            <p:ph sz="half" idx="1"/>
          </p:nvPr>
        </p:nvSpPr>
        <p:spPr>
          <a:xfrm>
            <a:off x="838200" y="1188720"/>
            <a:ext cx="4805045" cy="523240"/>
          </a:xfrm>
        </p:spPr>
        <p:txBody>
          <a:bodyPr/>
          <a:p>
            <a:r>
              <a:rPr lang="en-GB" altLang="en-US" sz="2400" dirty="0">
                <a:sym typeface="+mn-ea"/>
              </a:rPr>
              <a:t>S</a:t>
            </a:r>
            <a:r>
              <a:rPr lang="en-US" sz="2400" dirty="0">
                <a:sym typeface="+mn-ea"/>
              </a:rPr>
              <a:t>ubgrade reaction</a:t>
            </a:r>
            <a:r>
              <a:rPr lang="en-GB" altLang="en-US" sz="2400" dirty="0">
                <a:sym typeface="+mn-ea"/>
              </a:rPr>
              <a:t> calculation</a:t>
            </a:r>
            <a:endParaRPr lang="en-GB" altLang="en-US" sz="2400" dirty="0">
              <a:sym typeface="+mn-ea"/>
            </a:endParaRPr>
          </a:p>
          <a:p>
            <a:endParaRPr lang="en-GB" altLang="en-US" sz="2400"/>
          </a:p>
        </p:txBody>
      </p:sp>
      <p:sp>
        <p:nvSpPr>
          <p:cNvPr id="5" name="Slide Number Placeholder 4"/>
          <p:cNvSpPr>
            <a:spLocks noGrp="1"/>
          </p:cNvSpPr>
          <p:nvPr>
            <p:ph type="sldNum" sz="quarter" idx="12"/>
          </p:nvPr>
        </p:nvSpPr>
        <p:spPr/>
        <p:txBody>
          <a:bodyPr/>
          <a:p>
            <a:fld id="{12D094B9-EB4C-4E96-8B93-E95CE03215C7}" type="slidenum">
              <a:rPr lang="en-US" smtClean="0"/>
            </a:fld>
            <a:endParaRPr lang="en-US"/>
          </a:p>
        </p:txBody>
      </p:sp>
      <p:pic>
        <p:nvPicPr>
          <p:cNvPr id="6" name="Picture 5"/>
          <p:cNvPicPr>
            <a:picLocks noChangeAspect="1"/>
          </p:cNvPicPr>
          <p:nvPr/>
        </p:nvPicPr>
        <p:blipFill>
          <a:blip r:embed="rId1"/>
          <a:stretch>
            <a:fillRect/>
          </a:stretch>
        </p:blipFill>
        <p:spPr>
          <a:xfrm>
            <a:off x="9831070" y="78105"/>
            <a:ext cx="2246630" cy="837565"/>
          </a:xfrm>
          <a:prstGeom prst="rect">
            <a:avLst/>
          </a:prstGeom>
        </p:spPr>
      </p:pic>
      <p:pic>
        <p:nvPicPr>
          <p:cNvPr id="7" name="Content Placeholder 6"/>
          <p:cNvPicPr>
            <a:picLocks noChangeAspect="1"/>
          </p:cNvPicPr>
          <p:nvPr>
            <p:ph sz="half" idx="2"/>
          </p:nvPr>
        </p:nvPicPr>
        <p:blipFill>
          <a:blip r:embed="rId2"/>
          <a:stretch>
            <a:fillRect/>
          </a:stretch>
        </p:blipFill>
        <p:spPr>
          <a:xfrm>
            <a:off x="838200" y="1776730"/>
            <a:ext cx="4930775" cy="2491105"/>
          </a:xfrm>
          <a:prstGeom prst="rect">
            <a:avLst/>
          </a:prstGeom>
        </p:spPr>
      </p:pic>
      <p:pic>
        <p:nvPicPr>
          <p:cNvPr id="8" name="Picture 7"/>
          <p:cNvPicPr>
            <a:picLocks noChangeAspect="1"/>
          </p:cNvPicPr>
          <p:nvPr/>
        </p:nvPicPr>
        <p:blipFill>
          <a:blip r:embed="rId3"/>
          <a:stretch>
            <a:fillRect/>
          </a:stretch>
        </p:blipFill>
        <p:spPr>
          <a:xfrm>
            <a:off x="904875" y="4267835"/>
            <a:ext cx="4864100" cy="2292985"/>
          </a:xfrm>
          <a:prstGeom prst="rect">
            <a:avLst/>
          </a:prstGeom>
        </p:spPr>
      </p:pic>
      <p:pic>
        <p:nvPicPr>
          <p:cNvPr id="9" name="Picture 8"/>
          <p:cNvPicPr>
            <a:picLocks noChangeAspect="1"/>
          </p:cNvPicPr>
          <p:nvPr/>
        </p:nvPicPr>
        <p:blipFill>
          <a:blip r:embed="rId4"/>
          <a:stretch>
            <a:fillRect/>
          </a:stretch>
        </p:blipFill>
        <p:spPr>
          <a:xfrm>
            <a:off x="6724015" y="1433195"/>
            <a:ext cx="4658995" cy="2454275"/>
          </a:xfrm>
          <a:prstGeom prst="rect">
            <a:avLst/>
          </a:prstGeom>
        </p:spPr>
      </p:pic>
      <p:pic>
        <p:nvPicPr>
          <p:cNvPr id="10" name="Picture 9"/>
          <p:cNvPicPr>
            <a:picLocks noChangeAspect="1"/>
          </p:cNvPicPr>
          <p:nvPr/>
        </p:nvPicPr>
        <p:blipFill>
          <a:blip r:embed="rId5"/>
          <a:stretch>
            <a:fillRect/>
          </a:stretch>
        </p:blipFill>
        <p:spPr>
          <a:xfrm>
            <a:off x="6724650" y="3887470"/>
            <a:ext cx="4658360" cy="2494915"/>
          </a:xfrm>
          <a:prstGeom prst="rect">
            <a:avLst/>
          </a:prstGeom>
        </p:spPr>
      </p:pic>
      <p:pic>
        <p:nvPicPr>
          <p:cNvPr id="11" name="Picture 10"/>
          <p:cNvPicPr>
            <a:picLocks noChangeAspect="1"/>
          </p:cNvPicPr>
          <p:nvPr/>
        </p:nvPicPr>
        <p:blipFill>
          <a:blip r:embed="rId6"/>
          <a:stretch>
            <a:fillRect/>
          </a:stretch>
        </p:blipFill>
        <p:spPr>
          <a:xfrm>
            <a:off x="10347325" y="4062730"/>
            <a:ext cx="961390" cy="4368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144270" y="365125"/>
            <a:ext cx="8405495" cy="785495"/>
          </a:xfrm>
        </p:spPr>
        <p:txBody>
          <a:bodyPr/>
          <a:p>
            <a:pPr algn="ctr"/>
            <a:r>
              <a:rPr lang="en-GB" altLang="en-US" sz="3600" b="1" dirty="0">
                <a:solidFill>
                  <a:srgbClr val="0070C0"/>
                </a:solidFill>
                <a:sym typeface="+mn-ea"/>
              </a:rPr>
              <a:t>Some  </a:t>
            </a:r>
            <a:r>
              <a:rPr lang="en-US" sz="3600" b="1" dirty="0">
                <a:solidFill>
                  <a:srgbClr val="0070C0"/>
                </a:solidFill>
                <a:sym typeface="+mn-ea"/>
              </a:rPr>
              <a:t>Advantages of MASW</a:t>
            </a:r>
            <a:endParaRPr lang="en-GB" altLang="en-US" sz="3600"/>
          </a:p>
        </p:txBody>
      </p:sp>
      <p:sp>
        <p:nvSpPr>
          <p:cNvPr id="5" name="Slide Number Placeholder 4"/>
          <p:cNvSpPr>
            <a:spLocks noGrp="1"/>
          </p:cNvSpPr>
          <p:nvPr>
            <p:ph type="sldNum" sz="quarter" idx="12"/>
          </p:nvPr>
        </p:nvSpPr>
        <p:spPr/>
        <p:txBody>
          <a:bodyPr/>
          <a:p>
            <a:fld id="{12D094B9-EB4C-4E96-8B93-E95CE03215C7}" type="slidenum">
              <a:rPr lang="en-US" smtClean="0"/>
            </a:fld>
            <a:endParaRPr lang="en-US"/>
          </a:p>
        </p:txBody>
      </p:sp>
      <p:sp>
        <p:nvSpPr>
          <p:cNvPr id="6" name="Content Placeholder 2"/>
          <p:cNvSpPr>
            <a:spLocks noGrp="1"/>
          </p:cNvSpPr>
          <p:nvPr/>
        </p:nvSpPr>
        <p:spPr>
          <a:xfrm>
            <a:off x="703580" y="1149985"/>
            <a:ext cx="6576695" cy="5207000"/>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8800" dirty="0"/>
              <a:t>MASW is one of the easiest seismic methods that provides </a:t>
            </a:r>
            <a:r>
              <a:rPr lang="en-GB" altLang="en-US" sz="8800" dirty="0"/>
              <a:t>reliable</a:t>
            </a:r>
            <a:r>
              <a:rPr lang="en-US" sz="8800" dirty="0"/>
              <a:t> results.</a:t>
            </a:r>
            <a:endParaRPr lang="en-US" sz="8800" dirty="0"/>
          </a:p>
          <a:p>
            <a:pPr algn="just"/>
            <a:r>
              <a:rPr lang="en-US" sz="8800" b="0" i="0" dirty="0">
                <a:solidFill>
                  <a:srgbClr val="000000"/>
                </a:solidFill>
                <a:effectLst/>
              </a:rPr>
              <a:t>In comparison to a conventional drilling, it is fully implemented on the ground surface (non-invasive), covers the subsurface  in a </a:t>
            </a:r>
            <a:r>
              <a:rPr lang="en-US" sz="8800" dirty="0">
                <a:solidFill>
                  <a:srgbClr val="000000"/>
                </a:solidFill>
                <a:effectLst/>
                <a:sym typeface="+mn-ea"/>
              </a:rPr>
              <a:t>continuous</a:t>
            </a:r>
            <a:r>
              <a:rPr lang="en-GB" altLang="en-US" sz="8800" dirty="0">
                <a:solidFill>
                  <a:srgbClr val="000000"/>
                </a:solidFill>
                <a:effectLst/>
                <a:sym typeface="+mn-ea"/>
              </a:rPr>
              <a:t> </a:t>
            </a:r>
            <a:r>
              <a:rPr lang="en-US" sz="8800" b="0" i="0" dirty="0">
                <a:solidFill>
                  <a:srgbClr val="000000"/>
                </a:solidFill>
                <a:effectLst/>
              </a:rPr>
              <a:t>manner and provides more complete coverage.</a:t>
            </a:r>
            <a:endParaRPr lang="en-US" sz="8800" b="0" i="0" dirty="0">
              <a:solidFill>
                <a:srgbClr val="000000"/>
              </a:solidFill>
              <a:effectLst/>
            </a:endParaRPr>
          </a:p>
          <a:p>
            <a:pPr algn="just"/>
            <a:r>
              <a:rPr lang="en-US" sz="8800" dirty="0">
                <a:solidFill>
                  <a:srgbClr val="000000"/>
                </a:solidFill>
              </a:rPr>
              <a:t>It is a cost effective</a:t>
            </a:r>
            <a:r>
              <a:rPr lang="en-GB" altLang="en-US" sz="8800" dirty="0">
                <a:solidFill>
                  <a:srgbClr val="000000"/>
                </a:solidFill>
              </a:rPr>
              <a:t>, </a:t>
            </a:r>
            <a:r>
              <a:rPr lang="en-US" sz="8800" dirty="0">
                <a:solidFill>
                  <a:srgbClr val="000000"/>
                </a:solidFill>
              </a:rPr>
              <a:t>efficient </a:t>
            </a:r>
            <a:r>
              <a:rPr lang="en-GB" altLang="en-US" sz="8800" dirty="0">
                <a:solidFill>
                  <a:srgbClr val="000000"/>
                </a:solidFill>
              </a:rPr>
              <a:t> and quick </a:t>
            </a:r>
            <a:r>
              <a:rPr lang="en-US" sz="8800" dirty="0">
                <a:solidFill>
                  <a:srgbClr val="000000"/>
                </a:solidFill>
              </a:rPr>
              <a:t>way </a:t>
            </a:r>
            <a:r>
              <a:rPr lang="en-GB" altLang="en-US" sz="8800" dirty="0">
                <a:solidFill>
                  <a:srgbClr val="000000"/>
                </a:solidFill>
              </a:rPr>
              <a:t>to assess the subsurface </a:t>
            </a:r>
            <a:r>
              <a:rPr lang="en-US" sz="8800" dirty="0">
                <a:solidFill>
                  <a:srgbClr val="000000"/>
                </a:solidFill>
              </a:rPr>
              <a:t>an</a:t>
            </a:r>
            <a:r>
              <a:rPr lang="en-GB" altLang="en-US" sz="8800" dirty="0">
                <a:solidFill>
                  <a:srgbClr val="000000"/>
                </a:solidFill>
              </a:rPr>
              <a:t>d, also</a:t>
            </a:r>
            <a:r>
              <a:rPr lang="en-US" sz="8800" dirty="0">
                <a:solidFill>
                  <a:srgbClr val="000000"/>
                </a:solidFill>
              </a:rPr>
              <a:t> </a:t>
            </a:r>
            <a:r>
              <a:rPr lang="en-GB" sz="8800" dirty="0">
                <a:solidFill>
                  <a:srgbClr val="000000"/>
                </a:solidFill>
              </a:rPr>
              <a:t>complement</a:t>
            </a:r>
            <a:r>
              <a:rPr lang="en-US" sz="8800" dirty="0">
                <a:solidFill>
                  <a:srgbClr val="000000"/>
                </a:solidFill>
              </a:rPr>
              <a:t> </a:t>
            </a:r>
            <a:r>
              <a:rPr lang="en-GB" altLang="en-US" sz="8800" dirty="0">
                <a:solidFill>
                  <a:srgbClr val="000000"/>
                </a:solidFill>
              </a:rPr>
              <a:t>available </a:t>
            </a:r>
            <a:r>
              <a:rPr lang="en-US" sz="8800" dirty="0">
                <a:solidFill>
                  <a:srgbClr val="000000"/>
                </a:solidFill>
              </a:rPr>
              <a:t>geotechnical </a:t>
            </a:r>
            <a:r>
              <a:rPr lang="en-GB" altLang="en-US" sz="8800" dirty="0">
                <a:solidFill>
                  <a:srgbClr val="000000"/>
                </a:solidFill>
              </a:rPr>
              <a:t>information</a:t>
            </a:r>
            <a:r>
              <a:rPr lang="en-US" sz="8800" dirty="0">
                <a:solidFill>
                  <a:srgbClr val="000000"/>
                </a:solidFill>
              </a:rPr>
              <a:t>.</a:t>
            </a:r>
            <a:endParaRPr lang="en-US" sz="8800" dirty="0">
              <a:solidFill>
                <a:srgbClr val="000000"/>
              </a:solidFill>
            </a:endParaRPr>
          </a:p>
          <a:p>
            <a:pPr algn="just"/>
            <a:r>
              <a:rPr lang="en-GB" altLang="en-US" sz="8800" dirty="0">
                <a:sym typeface="+mn-ea"/>
              </a:rPr>
              <a:t>MASW</a:t>
            </a:r>
            <a:r>
              <a:rPr lang="en-US" sz="8800" dirty="0">
                <a:sym typeface="+mn-ea"/>
              </a:rPr>
              <a:t> overcomes the main limitations of traditional geotechnical techniques that can only give limited and localized information with </a:t>
            </a:r>
            <a:r>
              <a:rPr lang="en-GB" altLang="en-US" sz="8800" dirty="0">
                <a:sym typeface="+mn-ea"/>
              </a:rPr>
              <a:t>the </a:t>
            </a:r>
            <a:r>
              <a:rPr lang="en-US" sz="8800" dirty="0">
                <a:sym typeface="+mn-ea"/>
              </a:rPr>
              <a:t>lack of  lateral  characteri</a:t>
            </a:r>
            <a:r>
              <a:rPr lang="en-GB" altLang="en-US" sz="8800" dirty="0">
                <a:sym typeface="+mn-ea"/>
              </a:rPr>
              <a:t>s</a:t>
            </a:r>
            <a:r>
              <a:rPr lang="en-US" sz="8800" dirty="0">
                <a:sym typeface="+mn-ea"/>
              </a:rPr>
              <a:t>ation of the subsurface. </a:t>
            </a:r>
            <a:endParaRPr lang="en-US" sz="8800" dirty="0">
              <a:sym typeface="+mn-ea"/>
            </a:endParaRPr>
          </a:p>
          <a:p>
            <a:pPr algn="just"/>
            <a:r>
              <a:rPr lang="en-GB" altLang="en-US" sz="8800" dirty="0">
                <a:sym typeface="+mn-ea"/>
              </a:rPr>
              <a:t>Equipment and accessories are light and can easily be deployed to hard to reach areas compared a drill rig. </a:t>
            </a:r>
            <a:endParaRPr lang="en-GB" altLang="en-US" sz="8800" dirty="0">
              <a:sym typeface="+mn-ea"/>
            </a:endParaRPr>
          </a:p>
          <a:p>
            <a:pPr algn="just"/>
            <a:endParaRPr lang="en-US" dirty="0"/>
          </a:p>
          <a:p>
            <a:pPr marL="0" indent="0" algn="just">
              <a:buNone/>
            </a:pPr>
            <a:endParaRPr lang="en-US" b="0" i="0" dirty="0">
              <a:solidFill>
                <a:srgbClr val="000000"/>
              </a:solidFill>
              <a:effectLst/>
            </a:endParaRPr>
          </a:p>
          <a:p>
            <a:pPr marL="0" indent="0" algn="just">
              <a:buNone/>
            </a:pPr>
            <a:endParaRPr lang="en-US" dirty="0"/>
          </a:p>
        </p:txBody>
      </p:sp>
      <p:pic>
        <p:nvPicPr>
          <p:cNvPr id="7" name="Content Placeholder 6"/>
          <p:cNvPicPr>
            <a:picLocks noChangeAspect="1"/>
          </p:cNvPicPr>
          <p:nvPr>
            <p:ph idx="1"/>
          </p:nvPr>
        </p:nvPicPr>
        <p:blipFill>
          <a:blip r:embed="rId1"/>
          <a:stretch>
            <a:fillRect/>
          </a:stretch>
        </p:blipFill>
        <p:spPr>
          <a:xfrm>
            <a:off x="9993630" y="95250"/>
            <a:ext cx="2066925" cy="873125"/>
          </a:xfrm>
          <a:prstGeom prst="rect">
            <a:avLst/>
          </a:prstGeom>
        </p:spPr>
      </p:pic>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61250" y="1332230"/>
            <a:ext cx="4323715" cy="3897630"/>
          </a:xfrm>
          <a:prstGeom prst="rect">
            <a:avLst/>
          </a:prstGeom>
          <a:noFill/>
        </p:spPr>
      </p:pic>
      <p:sp>
        <p:nvSpPr>
          <p:cNvPr id="3" name="Text Box 2"/>
          <p:cNvSpPr txBox="1"/>
          <p:nvPr/>
        </p:nvSpPr>
        <p:spPr>
          <a:xfrm>
            <a:off x="7461250" y="5229860"/>
            <a:ext cx="4324350" cy="645160"/>
          </a:xfrm>
          <a:prstGeom prst="rect">
            <a:avLst/>
          </a:prstGeom>
          <a:noFill/>
        </p:spPr>
        <p:txBody>
          <a:bodyPr wrap="square" rtlCol="0" anchor="t">
            <a:spAutoFit/>
          </a:bodyPr>
          <a:p>
            <a:pPr algn="ctr"/>
            <a:r>
              <a:rPr lang="en-GB" altLang="en-US" b="1">
                <a:sym typeface="+mn-ea"/>
              </a:rPr>
              <a:t>Pioneer Food Canery (Former Aluworks) Tema.</a:t>
            </a:r>
            <a:endParaRPr lang="en-GB"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a:grpSpLocks noGrp="1" noRot="1" noChangeAspect="1" noMove="1" noResize="1" noUngrp="1"/>
          </p:cNvGrpSpPr>
          <p:nvPr/>
        </p:nvGrpSpPr>
        <p:grpSpPr>
          <a:xfrm flipH="1">
            <a:off x="10964637" y="2358"/>
            <a:ext cx="1876653" cy="1766008"/>
            <a:chOff x="-648769" y="2358"/>
            <a:chExt cx="1876653" cy="1766008"/>
          </a:xfrm>
        </p:grpSpPr>
        <p:sp>
          <p:nvSpPr>
            <p:cNvPr id="15" name="Freeform: Shape 14"/>
            <p:cNvSpPr/>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a:spLocks noGrp="1" noRot="1" noChangeAspect="1" noMove="1" noResize="1" noEditPoints="1" noAdjustHandles="1" noChangeArrowheads="1" noChangeShapeType="1" noTextEdit="1"/>
          </p:cNvSpPr>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a:spLocks noGrp="1" noRot="1" noChangeAspect="1" noMove="1" noResize="1" noEditPoints="1" noAdjustHandles="1" noChangeArrowheads="1" noChangeShapeType="1" noTextEdit="1"/>
          </p:cNvSpPr>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
          <a:stretch>
            <a:fillRect/>
          </a:stretch>
        </p:blipFill>
        <p:spPr>
          <a:xfrm>
            <a:off x="9127490" y="643255"/>
            <a:ext cx="1921510" cy="626110"/>
          </a:xfrm>
          <a:prstGeom prst="rect">
            <a:avLst/>
          </a:prstGeom>
        </p:spPr>
      </p:pic>
      <p:graphicFrame>
        <p:nvGraphicFramePr>
          <p:cNvPr id="22" name="Content Placeholder 2"/>
          <p:cNvGraphicFramePr>
            <a:graphicFrameLocks noGrp="1"/>
          </p:cNvGraphicFramePr>
          <p:nvPr>
            <p:ph idx="1"/>
          </p:nvPr>
        </p:nvGraphicFramePr>
        <p:xfrm>
          <a:off x="1363554" y="1842432"/>
          <a:ext cx="9390658" cy="3885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txBox="1">
            <a:spLocks noGrp="1"/>
          </p:cNvSpPr>
          <p:nvPr>
            <p:ph type="title"/>
          </p:nvPr>
        </p:nvSpPr>
        <p:spPr>
          <a:xfrm>
            <a:off x="8903629" y="1182517"/>
            <a:ext cx="2369316" cy="282321"/>
          </a:xfrm>
          <a:prstGeom prst="rect">
            <a:avLst/>
          </a:prstGeom>
          <a:noFill/>
        </p:spPr>
        <p:txBody>
          <a:bodyPr wrap="square" rtlCol="0">
            <a:spAutoFit/>
          </a:bodyPr>
          <a:lstStyle/>
          <a:p>
            <a:pPr algn="r" defTabSz="814070">
              <a:lnSpc>
                <a:spcPct val="150000"/>
              </a:lnSpc>
            </a:pPr>
            <a:r>
              <a:rPr lang="en-GB" sz="935" b="1" i="1" kern="1200">
                <a:solidFill>
                  <a:schemeClr val="tx1"/>
                </a:solidFill>
                <a:latin typeface="Times New Roman" panose="02020603050405020304" pitchFamily="18" charset="0"/>
                <a:ea typeface="+mj-ea"/>
                <a:cs typeface="+mj-cs"/>
              </a:rPr>
              <a:t>(“Near Surface Geophysics and Beyond”)</a:t>
            </a:r>
            <a:endParaRPr lang="en-US" sz="1050">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1363554" y="1269565"/>
            <a:ext cx="4126198" cy="460375"/>
          </a:xfrm>
          <a:prstGeom prst="rect">
            <a:avLst/>
          </a:prstGeom>
          <a:noFill/>
        </p:spPr>
        <p:txBody>
          <a:bodyPr wrap="square" rtlCol="0">
            <a:spAutoFit/>
          </a:bodyPr>
          <a:lstStyle/>
          <a:p>
            <a:pPr defTabSz="814070">
              <a:spcAft>
                <a:spcPts val="600"/>
              </a:spcAft>
            </a:pPr>
            <a:r>
              <a:rPr lang="en-US" sz="2400" b="1" kern="1200">
                <a:solidFill>
                  <a:schemeClr val="accent5"/>
                </a:solidFill>
                <a:latin typeface="+mn-lt"/>
                <a:ea typeface="+mn-ea"/>
                <a:cs typeface="+mn-cs"/>
              </a:rPr>
              <a:t>PRESENTATION OUTLINE</a:t>
            </a:r>
            <a:endParaRPr lang="en-US" sz="2400" b="1" kern="1200">
              <a:solidFill>
                <a:schemeClr val="accent5"/>
              </a:solidFill>
              <a:latin typeface="+mn-lt"/>
              <a:ea typeface="+mn-ea"/>
              <a:cs typeface="+mn-cs"/>
            </a:endParaRPr>
          </a:p>
        </p:txBody>
      </p:sp>
      <p:sp>
        <p:nvSpPr>
          <p:cNvPr id="7" name="Slide Number Placeholder 6"/>
          <p:cNvSpPr>
            <a:spLocks noGrp="1"/>
          </p:cNvSpPr>
          <p:nvPr>
            <p:ph type="sldNum" sz="quarter" idx="12"/>
          </p:nvPr>
        </p:nvSpPr>
        <p:spPr>
          <a:xfrm>
            <a:off x="8304475" y="5888468"/>
            <a:ext cx="2449737" cy="326064"/>
          </a:xfrm>
        </p:spPr>
        <p:txBody>
          <a:bodyPr/>
          <a:lstStyle/>
          <a:p>
            <a:pPr defTabSz="814070">
              <a:spcAft>
                <a:spcPts val="600"/>
              </a:spcAft>
            </a:pPr>
            <a:fld id="{12D094B9-EB4C-4E96-8B93-E95CE03215C7}" type="slidenum">
              <a:rPr lang="en-US" sz="1070" kern="1200">
                <a:solidFill>
                  <a:schemeClr val="tx1">
                    <a:tint val="75000"/>
                  </a:schemeClr>
                </a:solidFill>
                <a:latin typeface="+mn-lt"/>
                <a:ea typeface="+mn-ea"/>
                <a:cs typeface="+mn-cs"/>
              </a:rPr>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954770" cy="1238250"/>
          </a:xfrm>
        </p:spPr>
        <p:txBody>
          <a:bodyPr/>
          <a:lstStyle/>
          <a:p>
            <a:pPr algn="ctr"/>
            <a:r>
              <a:rPr lang="en-US" sz="3600" b="1" dirty="0">
                <a:solidFill>
                  <a:srgbClr val="0070C0"/>
                </a:solidFill>
              </a:rPr>
              <a:t>Comparison of </a:t>
            </a:r>
            <a:r>
              <a:rPr lang="en-GB" altLang="en-US" sz="3600" b="1" dirty="0">
                <a:solidFill>
                  <a:srgbClr val="0070C0"/>
                </a:solidFill>
              </a:rPr>
              <a:t>C</a:t>
            </a:r>
            <a:r>
              <a:rPr lang="en-US" sz="3600" b="1" dirty="0">
                <a:solidFill>
                  <a:srgbClr val="0070C0"/>
                </a:solidFill>
              </a:rPr>
              <a:t>onventional </a:t>
            </a:r>
            <a:r>
              <a:rPr lang="en-GB" altLang="en-US" sz="3600" b="1" dirty="0">
                <a:solidFill>
                  <a:srgbClr val="0070C0"/>
                </a:solidFill>
              </a:rPr>
              <a:t>D</a:t>
            </a:r>
            <a:r>
              <a:rPr lang="en-US" sz="3600" b="1" dirty="0">
                <a:solidFill>
                  <a:srgbClr val="0070C0"/>
                </a:solidFill>
              </a:rPr>
              <a:t>rilling </a:t>
            </a:r>
            <a:r>
              <a:rPr lang="en-GB" altLang="en-US" sz="3600" b="1" dirty="0">
                <a:solidFill>
                  <a:srgbClr val="0070C0"/>
                </a:solidFill>
              </a:rPr>
              <a:t>M</a:t>
            </a:r>
            <a:r>
              <a:rPr lang="en-US" sz="3600" b="1" dirty="0">
                <a:solidFill>
                  <a:srgbClr val="0070C0"/>
                </a:solidFill>
              </a:rPr>
              <a:t>ethod and the MASW </a:t>
            </a:r>
            <a:r>
              <a:rPr lang="en-GB" sz="3600" b="1" dirty="0">
                <a:solidFill>
                  <a:srgbClr val="0070C0"/>
                </a:solidFill>
              </a:rPr>
              <a:t>Method</a:t>
            </a:r>
            <a:endParaRPr lang="en-GB" sz="3600" b="1" dirty="0">
              <a:solidFill>
                <a:srgbClr val="0070C0"/>
              </a:solidFill>
            </a:endParaRPr>
          </a:p>
        </p:txBody>
      </p:sp>
      <p:pic>
        <p:nvPicPr>
          <p:cNvPr id="5" name="Content Placeholder 4"/>
          <p:cNvPicPr>
            <a:picLocks noGrp="1" noChangeAspect="1"/>
          </p:cNvPicPr>
          <p:nvPr>
            <p:ph idx="1"/>
          </p:nvPr>
        </p:nvPicPr>
        <p:blipFill>
          <a:blip r:embed="rId1"/>
          <a:stretch>
            <a:fillRect/>
          </a:stretch>
        </p:blipFill>
        <p:spPr>
          <a:xfrm>
            <a:off x="1348105" y="1850390"/>
            <a:ext cx="9496425" cy="4258945"/>
          </a:xfrm>
        </p:spPr>
      </p:pic>
      <p:sp>
        <p:nvSpPr>
          <p:cNvPr id="7" name="TextBox 6"/>
          <p:cNvSpPr txBox="1"/>
          <p:nvPr/>
        </p:nvSpPr>
        <p:spPr>
          <a:xfrm>
            <a:off x="2407285" y="5920740"/>
            <a:ext cx="2569210" cy="368300"/>
          </a:xfrm>
          <a:prstGeom prst="rect">
            <a:avLst/>
          </a:prstGeom>
          <a:noFill/>
        </p:spPr>
        <p:txBody>
          <a:bodyPr wrap="square" rtlCol="0">
            <a:spAutoFit/>
          </a:bodyPr>
          <a:lstStyle/>
          <a:p>
            <a:r>
              <a:rPr lang="en-US" dirty="0"/>
              <a:t>Source: MASW.com</a:t>
            </a:r>
            <a:endParaRPr lang="en-US" dirty="0"/>
          </a:p>
        </p:txBody>
      </p:sp>
      <p:pic>
        <p:nvPicPr>
          <p:cNvPr id="9" name="Picture 8"/>
          <p:cNvPicPr>
            <a:picLocks noChangeAspect="1"/>
          </p:cNvPicPr>
          <p:nvPr/>
        </p:nvPicPr>
        <p:blipFill>
          <a:blip r:embed="rId2"/>
          <a:stretch>
            <a:fillRect/>
          </a:stretch>
        </p:blipFill>
        <p:spPr>
          <a:xfrm>
            <a:off x="9792772" y="80921"/>
            <a:ext cx="2286198" cy="960203"/>
          </a:xfrm>
          <a:prstGeom prst="rect">
            <a:avLst/>
          </a:prstGeom>
        </p:spPr>
      </p:pic>
      <p:sp>
        <p:nvSpPr>
          <p:cNvPr id="10" name="Slide Number Placeholder 9"/>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50" y="365125"/>
            <a:ext cx="6463030" cy="946150"/>
          </a:xfrm>
        </p:spPr>
        <p:txBody>
          <a:bodyPr/>
          <a:lstStyle/>
          <a:p>
            <a:pPr algn="ctr"/>
            <a:r>
              <a:rPr lang="en-GB" altLang="en-US" sz="3600" b="1" dirty="0">
                <a:solidFill>
                  <a:srgbClr val="0070C0"/>
                </a:solidFill>
              </a:rPr>
              <a:t>Local Examples</a:t>
            </a:r>
            <a:endParaRPr lang="en-GB" altLang="en-US" sz="3600" b="1" dirty="0">
              <a:solidFill>
                <a:srgbClr val="0070C0"/>
              </a:solidFill>
            </a:endParaRPr>
          </a:p>
        </p:txBody>
      </p:sp>
      <p:pic>
        <p:nvPicPr>
          <p:cNvPr id="5" name="Picture 4"/>
          <p:cNvPicPr>
            <a:picLocks noChangeAspect="1"/>
          </p:cNvPicPr>
          <p:nvPr/>
        </p:nvPicPr>
        <p:blipFill>
          <a:blip r:embed="rId1"/>
          <a:stretch>
            <a:fillRect/>
          </a:stretch>
        </p:blipFill>
        <p:spPr>
          <a:xfrm>
            <a:off x="9760585" y="86995"/>
            <a:ext cx="2286000" cy="829310"/>
          </a:xfrm>
          <a:prstGeom prst="rect">
            <a:avLst/>
          </a:prstGeom>
        </p:spPr>
      </p:pic>
      <p:pic>
        <p:nvPicPr>
          <p:cNvPr id="3" name="Content Placeholder -2147482196" descr="MASW L300 with BHs"/>
          <p:cNvPicPr>
            <a:picLocks noChangeAspect="1"/>
          </p:cNvPicPr>
          <p:nvPr>
            <p:ph sz="half" idx="1"/>
          </p:nvPr>
        </p:nvPicPr>
        <p:blipFill>
          <a:blip r:embed="rId2"/>
          <a:stretch>
            <a:fillRect/>
          </a:stretch>
        </p:blipFill>
        <p:spPr>
          <a:xfrm>
            <a:off x="541655" y="1671955"/>
            <a:ext cx="5630545" cy="3672205"/>
          </a:xfrm>
          <a:prstGeom prst="rect">
            <a:avLst/>
          </a:prstGeom>
          <a:noFill/>
          <a:ln w="9525">
            <a:noFill/>
          </a:ln>
        </p:spPr>
      </p:pic>
      <p:sp>
        <p:nvSpPr>
          <p:cNvPr id="4" name="Text Box 3"/>
          <p:cNvSpPr txBox="1"/>
          <p:nvPr/>
        </p:nvSpPr>
        <p:spPr>
          <a:xfrm>
            <a:off x="770890" y="4861560"/>
            <a:ext cx="4507865" cy="645160"/>
          </a:xfrm>
          <a:prstGeom prst="rect">
            <a:avLst/>
          </a:prstGeom>
          <a:noFill/>
        </p:spPr>
        <p:txBody>
          <a:bodyPr wrap="square" rtlCol="0">
            <a:spAutoFit/>
          </a:bodyPr>
          <a:p>
            <a:pPr algn="ctr"/>
            <a:r>
              <a:rPr lang="en-GB" altLang="en-US" b="1">
                <a:sym typeface="+mn-ea"/>
              </a:rPr>
              <a:t>2-D Shear wave velocity section for MASW line L300, Ridge, Accra.</a:t>
            </a:r>
            <a:endParaRPr lang="en-GB" altLang="en-US"/>
          </a:p>
        </p:txBody>
      </p:sp>
      <p:pic>
        <p:nvPicPr>
          <p:cNvPr id="6" name="Content Placeholder -2147482349"/>
          <p:cNvPicPr>
            <a:picLocks noChangeAspect="1"/>
          </p:cNvPicPr>
          <p:nvPr>
            <p:ph sz="half" idx="2"/>
          </p:nvPr>
        </p:nvPicPr>
        <p:blipFill>
          <a:blip r:embed="rId3"/>
          <a:stretch>
            <a:fillRect/>
          </a:stretch>
        </p:blipFill>
        <p:spPr>
          <a:xfrm>
            <a:off x="6172200" y="1691005"/>
            <a:ext cx="5565140" cy="3520440"/>
          </a:xfrm>
          <a:prstGeom prst="rect">
            <a:avLst/>
          </a:prstGeom>
          <a:noFill/>
          <a:ln w="9525">
            <a:noFill/>
          </a:ln>
        </p:spPr>
      </p:pic>
      <p:sp>
        <p:nvSpPr>
          <p:cNvPr id="7" name="Text Box 6"/>
          <p:cNvSpPr txBox="1"/>
          <p:nvPr/>
        </p:nvSpPr>
        <p:spPr>
          <a:xfrm>
            <a:off x="6172200" y="5340350"/>
            <a:ext cx="5502275" cy="922020"/>
          </a:xfrm>
          <a:prstGeom prst="rect">
            <a:avLst/>
          </a:prstGeom>
          <a:noFill/>
        </p:spPr>
        <p:txBody>
          <a:bodyPr wrap="square" rtlCol="0">
            <a:spAutoFit/>
          </a:bodyPr>
          <a:p>
            <a:pPr algn="ctr"/>
            <a:r>
              <a:rPr lang="en-GB" altLang="en-US" b="1"/>
              <a:t>Seismic refraction velocity tomogram with Smooth Inversion, 20WET iterations, wavepath width 3.5%. RMS error is 3.6%, initial model for RL100.</a:t>
            </a:r>
            <a:endParaRPr lang="en-GB" altLang="en-US" b="1"/>
          </a:p>
        </p:txBody>
      </p:sp>
      <p:sp>
        <p:nvSpPr>
          <p:cNvPr id="8" name="Slide Number Placeholder 7"/>
          <p:cNvSpPr>
            <a:spLocks noGrp="1"/>
          </p:cNvSpPr>
          <p:nvPr>
            <p:ph type="sldNum" sz="quarter" idx="12"/>
          </p:nvPr>
        </p:nvSpPr>
        <p:spPr/>
        <p:txBody>
          <a:bodyPr/>
          <a:p>
            <a:fld id="{12D094B9-EB4C-4E96-8B93-E95CE03215C7}" type="slidenum">
              <a:rPr lang="en-US" smtClean="0"/>
            </a:fld>
            <a:endParaRPr lang="en-US"/>
          </a:p>
        </p:txBody>
      </p:sp>
      <p:cxnSp>
        <p:nvCxnSpPr>
          <p:cNvPr id="9" name="Straight Connector 8"/>
          <p:cNvCxnSpPr/>
          <p:nvPr/>
        </p:nvCxnSpPr>
        <p:spPr>
          <a:xfrm flipH="1">
            <a:off x="7734300" y="2244725"/>
            <a:ext cx="4054475" cy="440690"/>
          </a:xfrm>
          <a:prstGeom prst="line">
            <a:avLst/>
          </a:prstGeom>
          <a:ln w="47625">
            <a:solidFill>
              <a:srgbClr val="7030A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990" y="128905"/>
            <a:ext cx="8887460" cy="681355"/>
          </a:xfrm>
        </p:spPr>
        <p:txBody>
          <a:bodyPr>
            <a:normAutofit fontScale="90000"/>
          </a:bodyPr>
          <a:lstStyle/>
          <a:p>
            <a:pPr algn="ctr"/>
            <a:r>
              <a:rPr lang="en-GB" altLang="en-US" sz="3600" b="1" dirty="0">
                <a:solidFill>
                  <a:srgbClr val="0070C0"/>
                </a:solidFill>
              </a:rPr>
              <a:t>PASSIVE SEISMIC (HORIZONTAL TO VERTICAL SPECTRAL RATION-</a:t>
            </a:r>
            <a:r>
              <a:rPr lang="en-US" sz="3600" b="1" dirty="0">
                <a:solidFill>
                  <a:srgbClr val="0070C0"/>
                </a:solidFill>
              </a:rPr>
              <a:t>HVSR</a:t>
            </a:r>
            <a:r>
              <a:rPr lang="en-GB" altLang="en-US" sz="3600" b="1" dirty="0">
                <a:solidFill>
                  <a:srgbClr val="0070C0"/>
                </a:solidFill>
              </a:rPr>
              <a:t>)</a:t>
            </a:r>
            <a:endParaRPr lang="en-GB" altLang="en-US" sz="3600" b="1" dirty="0">
              <a:solidFill>
                <a:srgbClr val="0070C0"/>
              </a:solidFill>
            </a:endParaRPr>
          </a:p>
        </p:txBody>
      </p:sp>
      <p:sp>
        <p:nvSpPr>
          <p:cNvPr id="3" name="Content Placeholder 2"/>
          <p:cNvSpPr>
            <a:spLocks noGrp="1"/>
          </p:cNvSpPr>
          <p:nvPr>
            <p:ph idx="1"/>
          </p:nvPr>
        </p:nvSpPr>
        <p:spPr>
          <a:xfrm>
            <a:off x="142875" y="1045845"/>
            <a:ext cx="11776710" cy="5057775"/>
          </a:xfrm>
        </p:spPr>
        <p:txBody>
          <a:bodyPr>
            <a:noAutofit/>
          </a:bodyPr>
          <a:lstStyle/>
          <a:p>
            <a:pPr algn="just"/>
            <a:r>
              <a:rPr lang="en-US" sz="2400" dirty="0">
                <a:sym typeface="+mn-ea"/>
              </a:rPr>
              <a:t>The Horizontal-to-Vertical Spectral Ratio (HVSR) is a passive seismic </a:t>
            </a:r>
            <a:r>
              <a:rPr lang="en-GB" altLang="en-US" sz="2400" dirty="0">
                <a:sym typeface="+mn-ea"/>
              </a:rPr>
              <a:t>method</a:t>
            </a:r>
            <a:r>
              <a:rPr lang="en-US" sz="2400" dirty="0">
                <a:sym typeface="+mn-ea"/>
              </a:rPr>
              <a:t> </a:t>
            </a:r>
            <a:r>
              <a:rPr lang="en-GB" altLang="en-US" sz="2400" dirty="0">
                <a:sym typeface="+mn-ea"/>
              </a:rPr>
              <a:t>introduced by Nakamura (1989) measures ambient seismic </a:t>
            </a:r>
            <a:r>
              <a:rPr lang="en-US" sz="2400" dirty="0">
                <a:sym typeface="+mn-ea"/>
              </a:rPr>
              <a:t>noise </a:t>
            </a:r>
            <a:r>
              <a:rPr lang="en-GB" altLang="en-US" sz="2400" dirty="0">
                <a:sym typeface="+mn-ea"/>
              </a:rPr>
              <a:t>produced by wind and ocean waves. </a:t>
            </a:r>
            <a:endParaRPr lang="en-US" sz="2400" dirty="0"/>
          </a:p>
          <a:p>
            <a:pPr algn="just">
              <a:buFont typeface="Arial" panose="020B0604020202020204" pitchFamily="34" charset="0"/>
              <a:buChar char="•"/>
            </a:pPr>
            <a:r>
              <a:rPr lang="en-GB" altLang="en-US" sz="2400" dirty="0">
                <a:sym typeface="+mn-ea"/>
              </a:rPr>
              <a:t>HVSR exploits the ambient seismic noise signals to estimate properties of unconsolidated, overburden sediments overlying the bedrock.</a:t>
            </a:r>
            <a:endParaRPr lang="en-GB" altLang="en-US" sz="2400" dirty="0"/>
          </a:p>
          <a:p>
            <a:pPr algn="just">
              <a:buFont typeface="Arial" panose="020B0604020202020204" pitchFamily="34" charset="0"/>
              <a:buChar char="•"/>
            </a:pPr>
            <a:r>
              <a:rPr lang="en-GB" altLang="en-US" sz="2400" dirty="0">
                <a:sym typeface="+mn-ea"/>
              </a:rPr>
              <a:t>By measuring three components (UD-NS-EW) of seismic noise over time, HVSR can be used to determine the fundamental resonance frequency (</a:t>
            </a:r>
            <a:r>
              <a:rPr lang="en-GB" altLang="en-US" sz="2400" i="1" dirty="0">
                <a:sym typeface="+mn-ea"/>
              </a:rPr>
              <a:t>f</a:t>
            </a:r>
            <a:r>
              <a:rPr lang="en-GB" altLang="en-US" sz="2400" i="1" baseline="-25000" dirty="0">
                <a:sym typeface="+mn-ea"/>
              </a:rPr>
              <a:t>0</a:t>
            </a:r>
            <a:r>
              <a:rPr lang="en-GB" altLang="en-US" sz="2400" dirty="0">
                <a:sym typeface="+mn-ea"/>
              </a:rPr>
              <a:t>) of the overburden material at a point location.</a:t>
            </a:r>
            <a:endParaRPr lang="en-GB" altLang="en-US" sz="2400" dirty="0"/>
          </a:p>
          <a:p>
            <a:pPr algn="just">
              <a:buFont typeface="Arial" panose="020B0604020202020204" pitchFamily="34" charset="0"/>
              <a:buChar char="•"/>
            </a:pPr>
            <a:r>
              <a:rPr lang="en-GB" altLang="en-US" sz="2400" dirty="0"/>
              <a:t>Therefore, s</a:t>
            </a:r>
            <a:r>
              <a:rPr lang="en-US" sz="2400" dirty="0"/>
              <a:t>ite response analysis </a:t>
            </a:r>
            <a:r>
              <a:rPr lang="en-GB" altLang="en-US" sz="2400" dirty="0"/>
              <a:t>using H/V spectral ratios on ambient vibrations is</a:t>
            </a:r>
            <a:r>
              <a:rPr lang="en-US" sz="2400" dirty="0"/>
              <a:t> a fundamental part</a:t>
            </a:r>
            <a:r>
              <a:rPr lang="en-GB" altLang="en-US" sz="2400" dirty="0"/>
              <a:t> required to </a:t>
            </a:r>
            <a:r>
              <a:rPr lang="en-US" sz="2400" dirty="0">
                <a:sym typeface="+mn-ea"/>
              </a:rPr>
              <a:t>evaluat</a:t>
            </a:r>
            <a:r>
              <a:rPr lang="en-GB" altLang="en-US" sz="2400" dirty="0">
                <a:sym typeface="+mn-ea"/>
              </a:rPr>
              <a:t>e </a:t>
            </a:r>
            <a:r>
              <a:rPr lang="en-US" sz="2400" dirty="0">
                <a:sym typeface="+mn-ea"/>
              </a:rPr>
              <a:t>local site effects</a:t>
            </a:r>
            <a:r>
              <a:rPr lang="en-GB" altLang="en-US" sz="2400" dirty="0">
                <a:sym typeface="+mn-ea"/>
              </a:rPr>
              <a:t> and </a:t>
            </a:r>
            <a:r>
              <a:rPr lang="en-US" sz="2400" dirty="0"/>
              <a:t>assessing seismic hazard </a:t>
            </a:r>
            <a:r>
              <a:rPr lang="en-GB" altLang="en-US" sz="2400" dirty="0"/>
              <a:t>in earthquake prone areas.</a:t>
            </a:r>
            <a:r>
              <a:rPr lang="en-US" sz="2400" dirty="0">
                <a:sym typeface="+mn-ea"/>
              </a:rPr>
              <a:t> </a:t>
            </a:r>
            <a:endParaRPr lang="en-US" sz="2400" dirty="0"/>
          </a:p>
          <a:p>
            <a:pPr algn="just"/>
            <a:r>
              <a:rPr lang="en-GB" altLang="en-US" sz="2400" i="1" dirty="0">
                <a:sym typeface="+mn-ea"/>
              </a:rPr>
              <a:t>f</a:t>
            </a:r>
            <a:r>
              <a:rPr lang="en-GB" altLang="en-US" sz="2400" i="1" baseline="-25000" dirty="0">
                <a:sym typeface="+mn-ea"/>
              </a:rPr>
              <a:t>0</a:t>
            </a:r>
            <a:r>
              <a:rPr lang="en-GB" altLang="en-US" sz="2400" dirty="0">
                <a:sym typeface="+mn-ea"/>
              </a:rPr>
              <a:t> is related to layer thickness (</a:t>
            </a:r>
            <a:r>
              <a:rPr lang="en-GB" altLang="en-US" sz="2400" i="1" dirty="0">
                <a:sym typeface="+mn-ea"/>
              </a:rPr>
              <a:t>h</a:t>
            </a:r>
            <a:r>
              <a:rPr lang="en-GB" altLang="en-US" sz="2400" dirty="0">
                <a:sym typeface="+mn-ea"/>
              </a:rPr>
              <a:t>), which is the depth to bedrock and the average shear wave velocity (</a:t>
            </a:r>
            <a:r>
              <a:rPr lang="en-GB" altLang="en-US" sz="2400" i="1" dirty="0">
                <a:sym typeface="+mn-ea"/>
              </a:rPr>
              <a:t>V</a:t>
            </a:r>
            <a:r>
              <a:rPr lang="en-GB" altLang="en-US" sz="2400" i="1" baseline="-25000" dirty="0">
                <a:sym typeface="+mn-ea"/>
              </a:rPr>
              <a:t>s</a:t>
            </a:r>
            <a:r>
              <a:rPr lang="en-GB" altLang="en-US" sz="2400" dirty="0">
                <a:sym typeface="+mn-ea"/>
              </a:rPr>
              <a:t>) of the corresponding unconsolidated material.</a:t>
            </a:r>
            <a:endParaRPr lang="en-GB" altLang="en-US" sz="2400" dirty="0">
              <a:sym typeface="+mn-ea"/>
            </a:endParaRPr>
          </a:p>
          <a:p>
            <a:pPr algn="just"/>
            <a:endParaRPr lang="en-GB" altLang="en-US" sz="2400" dirty="0"/>
          </a:p>
          <a:p>
            <a:pPr marL="0" indent="0" algn="just">
              <a:buNone/>
            </a:pPr>
            <a:endParaRPr lang="en-GB" altLang="en-US" sz="2400" dirty="0"/>
          </a:p>
          <a:p>
            <a:pPr algn="just"/>
            <a:endParaRPr lang="en-GB" altLang="en-US" sz="2400" dirty="0"/>
          </a:p>
          <a:p>
            <a:pPr algn="just"/>
            <a:endParaRPr lang="en-US" sz="2400" dirty="0"/>
          </a:p>
        </p:txBody>
      </p:sp>
      <p:pic>
        <p:nvPicPr>
          <p:cNvPr id="5" name="Picture 4"/>
          <p:cNvPicPr>
            <a:picLocks noChangeAspect="1"/>
          </p:cNvPicPr>
          <p:nvPr/>
        </p:nvPicPr>
        <p:blipFill>
          <a:blip r:embed="rId1"/>
          <a:stretch>
            <a:fillRect/>
          </a:stretch>
        </p:blipFill>
        <p:spPr>
          <a:xfrm>
            <a:off x="9764395" y="0"/>
            <a:ext cx="2338070" cy="810260"/>
          </a:xfrm>
          <a:prstGeom prst="rect">
            <a:avLst/>
          </a:prstGeom>
        </p:spPr>
      </p:pic>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p:cNvSpPr>
            <a:spLocks noGrp="1" noRot="1" noChangeAspect="1" noMove="1" noResize="1" noEditPoints="1" noAdjustHandles="1" noChangeArrowheads="1" noChangeShapeType="1" noTextEdit="1"/>
          </p:cNvSpPr>
          <p:nvPr/>
        </p:nvSpPr>
        <p:spPr>
          <a:xfrm>
            <a:off x="0" y="0"/>
            <a:ext cx="12192000" cy="6721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1315" y="329565"/>
            <a:ext cx="3562350" cy="1093470"/>
          </a:xfrm>
        </p:spPr>
        <p:txBody>
          <a:bodyPr vert="horz" lIns="91440" tIns="45720" rIns="91440" bIns="45720" rtlCol="0" anchor="b">
            <a:noAutofit/>
          </a:bodyPr>
          <a:lstStyle/>
          <a:p>
            <a:r>
              <a:rPr lang="en-US" sz="3600" b="1">
                <a:solidFill>
                  <a:srgbClr val="0070C0"/>
                </a:solidFill>
              </a:rPr>
              <a:t>Set-up for HVSR acquisition</a:t>
            </a:r>
            <a:endParaRPr lang="en-US" sz="3600" b="1">
              <a:solidFill>
                <a:srgbClr val="0070C0"/>
              </a:solidFill>
            </a:endParaRPr>
          </a:p>
        </p:txBody>
      </p:sp>
      <p:sp>
        <p:nvSpPr>
          <p:cNvPr id="9" name="Content Placeholder 8"/>
          <p:cNvSpPr>
            <a:spLocks noGrp="1"/>
          </p:cNvSpPr>
          <p:nvPr>
            <p:ph sz="half" idx="1"/>
          </p:nvPr>
        </p:nvSpPr>
        <p:spPr>
          <a:xfrm>
            <a:off x="252730" y="1684020"/>
            <a:ext cx="3558540" cy="1592580"/>
          </a:xfrm>
        </p:spPr>
        <p:txBody>
          <a:bodyPr vert="horz" lIns="91440" tIns="45720" rIns="91440" bIns="45720" rtlCol="0">
            <a:normAutofit/>
          </a:bodyPr>
          <a:lstStyle/>
          <a:p>
            <a:pPr marL="0" indent="0" algn="just">
              <a:buNone/>
            </a:pPr>
            <a:r>
              <a:rPr lang="en-GB" altLang="en-US" sz="2400" dirty="0"/>
              <a:t>Holi </a:t>
            </a:r>
            <a:r>
              <a:rPr lang="en-US" sz="2400" dirty="0"/>
              <a:t>3C geophone which has three components: </a:t>
            </a:r>
            <a:r>
              <a:rPr lang="en-GB" altLang="en-US" sz="2400" dirty="0"/>
              <a:t>N</a:t>
            </a:r>
            <a:r>
              <a:rPr lang="en-US" sz="2400" dirty="0"/>
              <a:t>orth-</a:t>
            </a:r>
            <a:r>
              <a:rPr lang="en-GB" altLang="en-US" sz="2400" dirty="0"/>
              <a:t>S</a:t>
            </a:r>
            <a:r>
              <a:rPr lang="en-US" sz="2400" dirty="0"/>
              <a:t>outh (NS), </a:t>
            </a:r>
            <a:r>
              <a:rPr lang="en-GB" altLang="en-US" sz="2400" dirty="0"/>
              <a:t>E</a:t>
            </a:r>
            <a:r>
              <a:rPr lang="en-US" sz="2400" dirty="0"/>
              <a:t>ast-</a:t>
            </a:r>
            <a:r>
              <a:rPr lang="en-GB" altLang="en-US" sz="2400" dirty="0"/>
              <a:t>W</a:t>
            </a:r>
            <a:r>
              <a:rPr lang="en-US" sz="2400" dirty="0"/>
              <a:t>est (EW) &amp; </a:t>
            </a:r>
            <a:r>
              <a:rPr lang="en-GB" altLang="en-US" sz="2400" dirty="0"/>
              <a:t>V</a:t>
            </a:r>
            <a:r>
              <a:rPr lang="en-US" sz="2400" dirty="0"/>
              <a:t>ertical (UD)</a:t>
            </a:r>
            <a:endParaRPr lang="en-US" sz="2400" dirty="0"/>
          </a:p>
        </p:txBody>
      </p:sp>
      <p:pic>
        <p:nvPicPr>
          <p:cNvPr id="8" name="Picture 7" descr="A computer and a portable device on a table outside&#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r="420"/>
          <a:stretch>
            <a:fillRect/>
          </a:stretch>
        </p:blipFill>
        <p:spPr>
          <a:xfrm>
            <a:off x="3923665" y="1073785"/>
            <a:ext cx="7129780" cy="4462780"/>
          </a:xfrm>
          <a:prstGeom prst="rect">
            <a:avLst/>
          </a:prstGeom>
        </p:spPr>
      </p:pic>
      <p:sp>
        <p:nvSpPr>
          <p:cNvPr id="6" name="AutoShape 2"/>
          <p:cNvSpPr>
            <a:spLocks noChangeAspect="1" noChangeArrowheads="1"/>
          </p:cNvSpPr>
          <p:nvPr/>
        </p:nvSpPr>
        <p:spPr bwMode="auto">
          <a:xfrm>
            <a:off x="5943600" y="3276600"/>
            <a:ext cx="399403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 name="Picture 10"/>
          <p:cNvPicPr>
            <a:picLocks noChangeAspect="1"/>
          </p:cNvPicPr>
          <p:nvPr/>
        </p:nvPicPr>
        <p:blipFill>
          <a:blip r:embed="rId2"/>
          <a:stretch>
            <a:fillRect/>
          </a:stretch>
        </p:blipFill>
        <p:spPr>
          <a:xfrm>
            <a:off x="9813925" y="40640"/>
            <a:ext cx="2286000" cy="911860"/>
          </a:xfrm>
          <a:prstGeom prst="rect">
            <a:avLst/>
          </a:prstGeom>
        </p:spPr>
      </p:pic>
      <p:sp>
        <p:nvSpPr>
          <p:cNvPr id="13" name="Slide Number Placeholder 12"/>
          <p:cNvSpPr>
            <a:spLocks noGrp="1"/>
          </p:cNvSpPr>
          <p:nvPr>
            <p:ph type="sldNum" sz="quarter" idx="12"/>
          </p:nvPr>
        </p:nvSpPr>
        <p:spPr/>
        <p:txBody>
          <a:bodyPr/>
          <a:lstStyle/>
          <a:p>
            <a:fld id="{12D094B9-EB4C-4E96-8B93-E95CE03215C7}" type="slidenum">
              <a:rPr lang="en-US" smtClean="0"/>
            </a:fld>
            <a:endParaRPr lang="en-US"/>
          </a:p>
        </p:txBody>
      </p:sp>
      <p:sp>
        <p:nvSpPr>
          <p:cNvPr id="3" name="Text Box 2"/>
          <p:cNvSpPr txBox="1"/>
          <p:nvPr/>
        </p:nvSpPr>
        <p:spPr>
          <a:xfrm>
            <a:off x="4731385" y="5622925"/>
            <a:ext cx="6045835" cy="368300"/>
          </a:xfrm>
          <a:prstGeom prst="rect">
            <a:avLst/>
          </a:prstGeom>
          <a:noFill/>
        </p:spPr>
        <p:txBody>
          <a:bodyPr wrap="square" rtlCol="0">
            <a:spAutoFit/>
          </a:bodyPr>
          <a:p>
            <a:pPr algn="ctr"/>
            <a:r>
              <a:rPr lang="en-GB" altLang="en-US" b="1"/>
              <a:t>Passive Seismic data aquisition, Roman Ridge, Accra.</a:t>
            </a:r>
            <a:endParaRPr lang="en-GB"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415" y="365125"/>
            <a:ext cx="4187190" cy="966470"/>
          </a:xfrm>
        </p:spPr>
        <p:txBody>
          <a:bodyPr/>
          <a:lstStyle/>
          <a:p>
            <a:pPr algn="ctr"/>
            <a:r>
              <a:rPr lang="en-US" sz="3600" b="1" dirty="0">
                <a:solidFill>
                  <a:srgbClr val="0070C0"/>
                </a:solidFill>
              </a:rPr>
              <a:t>Application</a:t>
            </a:r>
            <a:endParaRPr lang="en-US" sz="3600" b="1" dirty="0">
              <a:solidFill>
                <a:srgbClr val="0070C0"/>
              </a:solidFill>
            </a:endParaRPr>
          </a:p>
        </p:txBody>
      </p:sp>
      <p:sp>
        <p:nvSpPr>
          <p:cNvPr id="3" name="Content Placeholder 2"/>
          <p:cNvSpPr>
            <a:spLocks noGrp="1"/>
          </p:cNvSpPr>
          <p:nvPr>
            <p:ph idx="1"/>
          </p:nvPr>
        </p:nvSpPr>
        <p:spPr>
          <a:xfrm>
            <a:off x="610870" y="1443355"/>
            <a:ext cx="11205845" cy="4436110"/>
          </a:xfrm>
        </p:spPr>
        <p:txBody>
          <a:bodyPr>
            <a:normAutofit/>
          </a:bodyPr>
          <a:lstStyle/>
          <a:p>
            <a:pPr algn="just"/>
            <a:r>
              <a:rPr lang="en-US" sz="2400" dirty="0"/>
              <a:t>The application of HVSR using passive seismic acquisition method is to determine site response parameters such as</a:t>
            </a:r>
            <a:r>
              <a:rPr lang="en-GB" altLang="en-US" sz="2400" dirty="0"/>
              <a:t>:</a:t>
            </a:r>
            <a:endParaRPr lang="en-GB" altLang="en-US" sz="2400" dirty="0"/>
          </a:p>
          <a:p>
            <a:pPr algn="just"/>
            <a:r>
              <a:rPr lang="en-GB" altLang="en-US" sz="2400" dirty="0"/>
              <a:t>Determine the impedance contrast between soft and stiff materials.</a:t>
            </a:r>
            <a:endParaRPr lang="en-GB" altLang="en-US" sz="2400" dirty="0"/>
          </a:p>
          <a:p>
            <a:pPr algn="just"/>
            <a:r>
              <a:rPr lang="en-US" sz="2400" dirty="0"/>
              <a:t> </a:t>
            </a:r>
            <a:r>
              <a:rPr lang="en-GB" altLang="en-US" sz="2400" dirty="0"/>
              <a:t>T</a:t>
            </a:r>
            <a:r>
              <a:rPr lang="en-US" sz="2400" dirty="0"/>
              <a:t>he </a:t>
            </a:r>
            <a:r>
              <a:rPr lang="en-GB" altLang="en-US" sz="2400" dirty="0"/>
              <a:t>resonance</a:t>
            </a:r>
            <a:r>
              <a:rPr lang="en-US" sz="2400" dirty="0"/>
              <a:t> frequency, natural </a:t>
            </a:r>
            <a:r>
              <a:rPr lang="en-GB" altLang="en-US" sz="2400" dirty="0"/>
              <a:t>peak </a:t>
            </a:r>
            <a:r>
              <a:rPr lang="en-US" sz="2400" dirty="0"/>
              <a:t>period</a:t>
            </a:r>
            <a:r>
              <a:rPr lang="en-GB" altLang="en-US" sz="2400" dirty="0"/>
              <a:t>, site </a:t>
            </a:r>
            <a:r>
              <a:rPr lang="en-US" sz="2400" dirty="0"/>
              <a:t>amplification factor</a:t>
            </a:r>
            <a:r>
              <a:rPr lang="en-GB" altLang="en-US" sz="2400" dirty="0"/>
              <a:t> (H/V), and vulnerability index (</a:t>
            </a:r>
            <a:r>
              <a:rPr lang="en-GB" altLang="en-US" sz="2400" i="1" dirty="0"/>
              <a:t>K</a:t>
            </a:r>
            <a:r>
              <a:rPr lang="en-GB" altLang="en-US" sz="2400" i="1" baseline="-25000" dirty="0"/>
              <a:t>g</a:t>
            </a:r>
            <a:r>
              <a:rPr lang="en-GB" altLang="en-US" sz="2400" dirty="0"/>
              <a:t>) </a:t>
            </a:r>
            <a:r>
              <a:rPr lang="en-US" sz="2400" dirty="0"/>
              <a:t>for the site. </a:t>
            </a:r>
            <a:endParaRPr lang="en-US" sz="2400" dirty="0"/>
          </a:p>
          <a:p>
            <a:pPr algn="just"/>
            <a:r>
              <a:rPr lang="en-GB" altLang="en-US" sz="2400" dirty="0"/>
              <a:t>HVSR can also be used to determine the dynamic characterisatics of structures through its modal frequencies (resonance frequencies, eigen-frequencies, natural frequencies...)</a:t>
            </a:r>
            <a:endParaRPr lang="en-GB" altLang="en-US" sz="2400" dirty="0"/>
          </a:p>
          <a:p>
            <a:pPr algn="just"/>
            <a:r>
              <a:rPr lang="en-GB" sz="2400" dirty="0"/>
              <a:t>Can be used for the vibration analysis. </a:t>
            </a:r>
            <a:endParaRPr lang="en-GB" sz="2400" dirty="0"/>
          </a:p>
          <a:p>
            <a:pPr algn="just"/>
            <a:r>
              <a:rPr lang="en-US" sz="2400" dirty="0"/>
              <a:t> </a:t>
            </a:r>
            <a:r>
              <a:rPr lang="en-US" sz="2400" dirty="0">
                <a:sym typeface="+mn-ea"/>
              </a:rPr>
              <a:t>Provide an estimate of the </a:t>
            </a:r>
            <a:r>
              <a:rPr lang="en-GB" altLang="en-US" sz="2400" dirty="0">
                <a:sym typeface="+mn-ea"/>
              </a:rPr>
              <a:t>layer thickness of sediment or </a:t>
            </a:r>
            <a:r>
              <a:rPr lang="en-US" sz="2400" dirty="0">
                <a:sym typeface="+mn-ea"/>
              </a:rPr>
              <a:t>shear wave velocity V</a:t>
            </a:r>
            <a:r>
              <a:rPr lang="en-US" sz="2400" baseline="-25000" dirty="0">
                <a:sym typeface="+mn-ea"/>
              </a:rPr>
              <a:t>s</a:t>
            </a:r>
            <a:r>
              <a:rPr lang="en-US" sz="2400" dirty="0">
                <a:sym typeface="+mn-ea"/>
              </a:rPr>
              <a:t> (if there is additional information on subsurface geological conditions</a:t>
            </a:r>
            <a:r>
              <a:rPr lang="en-GB" altLang="en-US" sz="2400" dirty="0">
                <a:sym typeface="+mn-ea"/>
              </a:rPr>
              <a:t> from geotechnical borings</a:t>
            </a:r>
            <a:r>
              <a:rPr lang="en-US" sz="2400" dirty="0">
                <a:sym typeface="+mn-ea"/>
              </a:rPr>
              <a:t>)</a:t>
            </a:r>
            <a:r>
              <a:rPr lang="en-GB" altLang="en-US" sz="2400" dirty="0">
                <a:sym typeface="+mn-ea"/>
              </a:rPr>
              <a:t>.</a:t>
            </a:r>
            <a:endParaRPr lang="en-US" sz="2400" dirty="0"/>
          </a:p>
          <a:p>
            <a:pPr marL="0" indent="0" algn="just">
              <a:buNone/>
            </a:pPr>
            <a:endParaRPr lang="en-US" sz="2400" dirty="0"/>
          </a:p>
        </p:txBody>
      </p:sp>
      <p:pic>
        <p:nvPicPr>
          <p:cNvPr id="5" name="Picture 4"/>
          <p:cNvPicPr>
            <a:picLocks noChangeAspect="1"/>
          </p:cNvPicPr>
          <p:nvPr/>
        </p:nvPicPr>
        <p:blipFill>
          <a:blip r:embed="rId1"/>
          <a:stretch>
            <a:fillRect/>
          </a:stretch>
        </p:blipFill>
        <p:spPr>
          <a:xfrm>
            <a:off x="9761583" y="67703"/>
            <a:ext cx="2286198" cy="960203"/>
          </a:xfrm>
          <a:prstGeom prst="rect">
            <a:avLst/>
          </a:prstGeom>
        </p:spPr>
      </p:pic>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72525" cy="1212850"/>
          </a:xfrm>
        </p:spPr>
        <p:txBody>
          <a:bodyPr vert="horz" lIns="91440" tIns="45720" rIns="91440" bIns="45720" rtlCol="0" anchor="ctr">
            <a:normAutofit/>
          </a:bodyPr>
          <a:lstStyle/>
          <a:p>
            <a:pPr algn="ctr"/>
            <a:r>
              <a:rPr lang="en-US" sz="3600" b="1" dirty="0">
                <a:solidFill>
                  <a:srgbClr val="0070C0"/>
                </a:solidFill>
              </a:rPr>
              <a:t>  HVSR </a:t>
            </a:r>
            <a:r>
              <a:rPr lang="en-GB" altLang="en-US" sz="3600" b="1" dirty="0">
                <a:solidFill>
                  <a:srgbClr val="0070C0"/>
                </a:solidFill>
              </a:rPr>
              <a:t>S</a:t>
            </a:r>
            <a:r>
              <a:rPr lang="en-US" sz="3600" b="1" dirty="0">
                <a:solidFill>
                  <a:srgbClr val="0070C0"/>
                </a:solidFill>
              </a:rPr>
              <a:t>pectra </a:t>
            </a:r>
            <a:r>
              <a:rPr lang="en-GB" altLang="en-US" sz="3600" b="1" dirty="0">
                <a:solidFill>
                  <a:srgbClr val="0070C0"/>
                </a:solidFill>
              </a:rPr>
              <a:t>C</a:t>
            </a:r>
            <a:r>
              <a:rPr lang="en-US" sz="3600" b="1" dirty="0">
                <a:solidFill>
                  <a:srgbClr val="0070C0"/>
                </a:solidFill>
              </a:rPr>
              <a:t>urve showing </a:t>
            </a:r>
            <a:r>
              <a:rPr lang="en-GB" altLang="en-US" sz="3600" b="1" dirty="0">
                <a:solidFill>
                  <a:srgbClr val="0070C0"/>
                </a:solidFill>
              </a:rPr>
              <a:t>P</a:t>
            </a:r>
            <a:r>
              <a:rPr lang="en-US" sz="3600" b="1" dirty="0">
                <a:solidFill>
                  <a:srgbClr val="0070C0"/>
                </a:solidFill>
              </a:rPr>
              <a:t>eak </a:t>
            </a:r>
            <a:r>
              <a:rPr lang="en-GB" altLang="en-US" sz="3600" b="1" dirty="0">
                <a:solidFill>
                  <a:srgbClr val="0070C0"/>
                </a:solidFill>
              </a:rPr>
              <a:t>F</a:t>
            </a:r>
            <a:r>
              <a:rPr lang="en-US" sz="3600" b="1" dirty="0">
                <a:solidFill>
                  <a:srgbClr val="0070C0"/>
                </a:solidFill>
              </a:rPr>
              <a:t>requency</a:t>
            </a:r>
            <a:endParaRPr lang="en-US" sz="3600" b="1" kern="1200" dirty="0">
              <a:solidFill>
                <a:srgbClr val="0070C0"/>
              </a:solidFill>
              <a:latin typeface="+mj-lt"/>
              <a:ea typeface="+mj-ea"/>
              <a:cs typeface="+mj-cs"/>
            </a:endParaRPr>
          </a:p>
        </p:txBody>
      </p:sp>
      <p:pic>
        <p:nvPicPr>
          <p:cNvPr id="7" name="Picture 6"/>
          <p:cNvPicPr>
            <a:picLocks noChangeAspect="1"/>
          </p:cNvPicPr>
          <p:nvPr/>
        </p:nvPicPr>
        <p:blipFill>
          <a:blip r:embed="rId1"/>
          <a:stretch>
            <a:fillRect/>
          </a:stretch>
        </p:blipFill>
        <p:spPr>
          <a:xfrm>
            <a:off x="9739630" y="78740"/>
            <a:ext cx="2291080" cy="900430"/>
          </a:xfrm>
          <a:prstGeom prst="rect">
            <a:avLst/>
          </a:prstGeom>
        </p:spPr>
      </p:pic>
      <p:sp>
        <p:nvSpPr>
          <p:cNvPr id="3" name="Text Box 2"/>
          <p:cNvSpPr txBox="1"/>
          <p:nvPr/>
        </p:nvSpPr>
        <p:spPr>
          <a:xfrm>
            <a:off x="5440045" y="5655310"/>
            <a:ext cx="4792345" cy="645160"/>
          </a:xfrm>
          <a:prstGeom prst="rect">
            <a:avLst/>
          </a:prstGeom>
          <a:noFill/>
        </p:spPr>
        <p:txBody>
          <a:bodyPr wrap="square" rtlCol="0">
            <a:spAutoFit/>
          </a:bodyPr>
          <a:p>
            <a:pPr algn="ctr"/>
            <a:r>
              <a:rPr lang="en-GB" altLang="en-US" b="1"/>
              <a:t>HVSR spectra curves for Site H/V1, Roman Ridge, Accra.</a:t>
            </a:r>
            <a:endParaRPr lang="en-GB" altLang="en-US" b="1"/>
          </a:p>
        </p:txBody>
      </p:sp>
      <p:sp>
        <p:nvSpPr>
          <p:cNvPr id="4" name="Slide Number Placeholder 3"/>
          <p:cNvSpPr>
            <a:spLocks noGrp="1"/>
          </p:cNvSpPr>
          <p:nvPr>
            <p:ph type="sldNum" sz="quarter" idx="12"/>
          </p:nvPr>
        </p:nvSpPr>
        <p:spPr/>
        <p:txBody>
          <a:bodyPr/>
          <a:p>
            <a:fld id="{12D094B9-EB4C-4E96-8B93-E95CE03215C7}" type="slidenum">
              <a:rPr lang="en-US" smtClean="0"/>
            </a:fld>
            <a:endParaRPr lang="en-US"/>
          </a:p>
        </p:txBody>
      </p:sp>
      <p:pic>
        <p:nvPicPr>
          <p:cNvPr id="5" name="Content Placeholder -2147482251"/>
          <p:cNvPicPr>
            <a:picLocks noChangeAspect="1"/>
          </p:cNvPicPr>
          <p:nvPr>
            <p:ph sz="half" idx="1"/>
          </p:nvPr>
        </p:nvPicPr>
        <p:blipFill>
          <a:blip r:embed="rId2"/>
          <a:stretch>
            <a:fillRect/>
          </a:stretch>
        </p:blipFill>
        <p:spPr>
          <a:xfrm>
            <a:off x="4606290" y="1756410"/>
            <a:ext cx="7343775" cy="3898900"/>
          </a:xfrm>
          <a:prstGeom prst="rect">
            <a:avLst/>
          </a:prstGeom>
          <a:noFill/>
          <a:ln w="9525">
            <a:noFill/>
          </a:ln>
        </p:spPr>
      </p:pic>
      <p:pic>
        <p:nvPicPr>
          <p:cNvPr id="9" name="Content Placeholder 8"/>
          <p:cNvPicPr>
            <a:picLocks noChangeAspect="1"/>
          </p:cNvPicPr>
          <p:nvPr>
            <p:ph sz="half" idx="2"/>
          </p:nvPr>
        </p:nvPicPr>
        <p:blipFill>
          <a:blip r:embed="rId3"/>
          <a:stretch>
            <a:fillRect/>
          </a:stretch>
        </p:blipFill>
        <p:spPr>
          <a:xfrm>
            <a:off x="407035" y="1844675"/>
            <a:ext cx="4276090" cy="1714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745" y="233680"/>
            <a:ext cx="4491990" cy="822960"/>
          </a:xfrm>
        </p:spPr>
        <p:txBody>
          <a:bodyPr/>
          <a:lstStyle/>
          <a:p>
            <a:pPr algn="ctr"/>
            <a:r>
              <a:rPr lang="en-US" sz="3600" b="1" dirty="0">
                <a:solidFill>
                  <a:srgbClr val="0070C0"/>
                </a:solidFill>
              </a:rPr>
              <a:t>Conclusion</a:t>
            </a:r>
            <a:endParaRPr lang="en-US" sz="3600" b="1" dirty="0">
              <a:solidFill>
                <a:srgbClr val="0070C0"/>
              </a:solidFill>
            </a:endParaRPr>
          </a:p>
        </p:txBody>
      </p:sp>
      <p:sp>
        <p:nvSpPr>
          <p:cNvPr id="3" name="Content Placeholder 2"/>
          <p:cNvSpPr>
            <a:spLocks noGrp="1"/>
          </p:cNvSpPr>
          <p:nvPr>
            <p:ph idx="1"/>
          </p:nvPr>
        </p:nvSpPr>
        <p:spPr>
          <a:xfrm>
            <a:off x="636905" y="1253490"/>
            <a:ext cx="11099800" cy="4846320"/>
          </a:xfrm>
        </p:spPr>
        <p:txBody>
          <a:bodyPr>
            <a:noAutofit/>
          </a:bodyPr>
          <a:lstStyle/>
          <a:p>
            <a:pPr algn="just"/>
            <a:r>
              <a:rPr lang="en-US" sz="2400" dirty="0"/>
              <a:t>The use of MASW &amp; HVSR methods in </a:t>
            </a:r>
            <a:r>
              <a:rPr lang="en-GB" altLang="en-US" sz="2400" dirty="0"/>
              <a:t>geotechnical site</a:t>
            </a:r>
            <a:r>
              <a:rPr lang="en-US" sz="2400" dirty="0"/>
              <a:t> investigations are efficient means of acquiring subsurface information</a:t>
            </a:r>
            <a:r>
              <a:rPr lang="en-GB" altLang="en-US" sz="2400" dirty="0"/>
              <a:t> to supplement available geotechnical boring data.</a:t>
            </a:r>
            <a:endParaRPr lang="en-GB" altLang="en-US" sz="2400" dirty="0"/>
          </a:p>
          <a:p>
            <a:pPr algn="just"/>
            <a:r>
              <a:rPr lang="en-GB" altLang="en-US" sz="2400" dirty="0"/>
              <a:t>Data acqusition is non-invasive and quick to gather.</a:t>
            </a:r>
            <a:endParaRPr lang="en-GB" altLang="en-US" sz="2400" dirty="0"/>
          </a:p>
          <a:p>
            <a:pPr algn="just"/>
            <a:r>
              <a:rPr lang="en-GB" altLang="en-US" sz="2400" dirty="0"/>
              <a:t>Less labour intensive and only 1-2 persons needed for the field work.</a:t>
            </a:r>
            <a:endParaRPr lang="en-GB" altLang="en-US" sz="2400" dirty="0"/>
          </a:p>
          <a:p>
            <a:pPr algn="just"/>
            <a:r>
              <a:rPr lang="en-GB" altLang="en-US" sz="2400" dirty="0"/>
              <a:t>The methods are a fast means of providing information for a site.</a:t>
            </a:r>
            <a:endParaRPr lang="en-GB" altLang="en-US" sz="2400" dirty="0"/>
          </a:p>
          <a:p>
            <a:pPr algn="just"/>
            <a:r>
              <a:rPr lang="en-GB" altLang="en-US" sz="2400" dirty="0"/>
              <a:t>Cheap compared with having to driil series of boreholes to provide information in a continuous profile.</a:t>
            </a:r>
            <a:r>
              <a:rPr lang="en-US" sz="2400" dirty="0"/>
              <a:t> </a:t>
            </a:r>
            <a:endParaRPr lang="en-US" sz="2400" dirty="0"/>
          </a:p>
          <a:p>
            <a:pPr algn="just"/>
            <a:r>
              <a:rPr lang="en-GB" altLang="en-US" sz="2400" dirty="0"/>
              <a:t>In-situ measurements of shear wave velocity, Vs can be used to estimate the load-settlement behaviour of shallow and deep foundations.</a:t>
            </a:r>
            <a:endParaRPr lang="en-GB" altLang="en-US" sz="2400" dirty="0"/>
          </a:p>
          <a:p>
            <a:pPr algn="just"/>
            <a:r>
              <a:rPr lang="en-US" sz="2400" dirty="0"/>
              <a:t>Vs is used to estimate the small-strain Young’s </a:t>
            </a:r>
            <a:r>
              <a:rPr lang="en-GB" altLang="en-US" sz="2400" dirty="0"/>
              <a:t> and Shear </a:t>
            </a:r>
            <a:r>
              <a:rPr lang="en-US" sz="2400" dirty="0"/>
              <a:t>modul</a:t>
            </a:r>
            <a:r>
              <a:rPr lang="en-GB" altLang="en-US" sz="2400" dirty="0"/>
              <a:t>i</a:t>
            </a:r>
            <a:r>
              <a:rPr lang="en-US" sz="2400" dirty="0"/>
              <a:t> of the underlying strata,  </a:t>
            </a:r>
            <a:r>
              <a:rPr lang="en-GB" altLang="en-US" sz="2400" dirty="0"/>
              <a:t>Poisson’s ration,</a:t>
            </a:r>
            <a:r>
              <a:rPr lang="en-US" sz="2400" dirty="0"/>
              <a:t> SPT</a:t>
            </a:r>
            <a:r>
              <a:rPr lang="en-GB" altLang="en-US" sz="2400" dirty="0"/>
              <a:t>-N values etc.</a:t>
            </a:r>
            <a:r>
              <a:rPr lang="en-US" sz="2400" dirty="0"/>
              <a:t> of these strata.</a:t>
            </a:r>
            <a:endParaRPr lang="en-US" sz="2400" dirty="0"/>
          </a:p>
          <a:p>
            <a:pPr marL="0" indent="0" algn="just">
              <a:buNone/>
            </a:pPr>
            <a:endParaRPr lang="en-US" sz="2400" dirty="0"/>
          </a:p>
        </p:txBody>
      </p:sp>
      <p:sp>
        <p:nvSpPr>
          <p:cNvPr id="4" name="Slide Number Placeholder 3"/>
          <p:cNvSpPr>
            <a:spLocks noGrp="1"/>
          </p:cNvSpPr>
          <p:nvPr>
            <p:ph type="sldNum" sz="quarter" idx="12"/>
          </p:nvPr>
        </p:nvSpPr>
        <p:spPr/>
        <p:txBody>
          <a:bodyPr/>
          <a:lstStyle/>
          <a:p>
            <a:fld id="{12D094B9-EB4C-4E96-8B93-E95CE03215C7}" type="slidenum">
              <a:rPr lang="en-US" smtClean="0"/>
            </a:fld>
            <a:endParaRPr lang="en-US"/>
          </a:p>
        </p:txBody>
      </p:sp>
      <p:pic>
        <p:nvPicPr>
          <p:cNvPr id="7" name="Picture 6"/>
          <p:cNvPicPr>
            <a:picLocks noChangeAspect="1"/>
          </p:cNvPicPr>
          <p:nvPr/>
        </p:nvPicPr>
        <p:blipFill>
          <a:blip r:embed="rId1"/>
          <a:stretch>
            <a:fillRect/>
          </a:stretch>
        </p:blipFill>
        <p:spPr>
          <a:xfrm>
            <a:off x="9801860" y="85725"/>
            <a:ext cx="2313940" cy="8039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fld id="{12D094B9-EB4C-4E96-8B93-E95CE03215C7}" type="slidenum">
              <a:rPr lang="en-US" smtClean="0"/>
            </a:fld>
            <a:endParaRPr lang="en-US"/>
          </a:p>
        </p:txBody>
      </p:sp>
      <p:pic>
        <p:nvPicPr>
          <p:cNvPr id="5" name="Content Placeholder 4"/>
          <p:cNvPicPr>
            <a:picLocks noChangeAspect="1"/>
          </p:cNvPicPr>
          <p:nvPr>
            <p:ph sz="half" idx="2"/>
          </p:nvPr>
        </p:nvPicPr>
        <p:blipFill>
          <a:blip r:embed="rId1"/>
          <a:stretch>
            <a:fillRect/>
          </a:stretch>
        </p:blipFill>
        <p:spPr>
          <a:xfrm>
            <a:off x="9518015" y="64770"/>
            <a:ext cx="2583180" cy="960120"/>
          </a:xfrm>
          <a:prstGeom prst="rect">
            <a:avLst/>
          </a:prstGeom>
        </p:spPr>
      </p:pic>
      <p:pic>
        <p:nvPicPr>
          <p:cNvPr id="7" name="Picture 6"/>
          <p:cNvPicPr>
            <a:picLocks noChangeAspect="1"/>
          </p:cNvPicPr>
          <p:nvPr/>
        </p:nvPicPr>
        <p:blipFill>
          <a:blip r:embed="rId2"/>
          <a:stretch>
            <a:fillRect/>
          </a:stretch>
        </p:blipFill>
        <p:spPr>
          <a:xfrm>
            <a:off x="1297940" y="1296670"/>
            <a:ext cx="8895715" cy="4291965"/>
          </a:xfrm>
          <a:prstGeom prst="rect">
            <a:avLst/>
          </a:prstGeom>
        </p:spPr>
      </p:pic>
      <p:sp>
        <p:nvSpPr>
          <p:cNvPr id="8" name="Text Box 7"/>
          <p:cNvSpPr txBox="1"/>
          <p:nvPr/>
        </p:nvSpPr>
        <p:spPr>
          <a:xfrm>
            <a:off x="4444365" y="5588635"/>
            <a:ext cx="2714625" cy="368300"/>
          </a:xfrm>
          <a:prstGeom prst="rect">
            <a:avLst/>
          </a:prstGeom>
          <a:noFill/>
        </p:spPr>
        <p:txBody>
          <a:bodyPr wrap="square" rtlCol="0">
            <a:spAutoFit/>
          </a:bodyPr>
          <a:p>
            <a:pPr marL="0" indent="0" algn="ctr">
              <a:buNone/>
            </a:pPr>
            <a:r>
              <a:rPr lang="en-GB" altLang="en-US" b="1" i="1">
                <a:solidFill>
                  <a:srgbClr val="0070C0"/>
                </a:solidFill>
                <a:sym typeface="+mn-ea"/>
              </a:rPr>
              <a:t>THANK YOU!</a:t>
            </a:r>
            <a:endParaRPr lang="en-GB" altLang="en-US"/>
          </a:p>
        </p:txBody>
      </p:sp>
      <p:sp>
        <p:nvSpPr>
          <p:cNvPr id="9" name="Text Box 8"/>
          <p:cNvSpPr txBox="1"/>
          <p:nvPr/>
        </p:nvSpPr>
        <p:spPr>
          <a:xfrm>
            <a:off x="3646805" y="6076315"/>
            <a:ext cx="5027930" cy="645160"/>
          </a:xfrm>
          <a:prstGeom prst="rect">
            <a:avLst/>
          </a:prstGeom>
          <a:noFill/>
        </p:spPr>
        <p:txBody>
          <a:bodyPr wrap="square" rtlCol="0">
            <a:spAutoFit/>
          </a:bodyPr>
          <a:p>
            <a:pPr marL="0" indent="0" algn="ctr">
              <a:buNone/>
            </a:pPr>
            <a:r>
              <a:rPr lang="en-GB" altLang="en-US" b="1" i="1">
                <a:solidFill>
                  <a:srgbClr val="0070C0"/>
                </a:solidFill>
                <a:sym typeface="+mn-ea"/>
              </a:rPr>
              <a:t>Contact: 0543701222/0207854667</a:t>
            </a:r>
            <a:endParaRPr lang="en-GB" altLang="en-US" b="1" i="1">
              <a:solidFill>
                <a:srgbClr val="0070C0"/>
              </a:solidFill>
            </a:endParaRPr>
          </a:p>
          <a:p>
            <a:pPr marL="0" indent="0" algn="ctr">
              <a:buNone/>
            </a:pPr>
            <a:r>
              <a:rPr lang="en-GB" altLang="en-US" b="1" i="1">
                <a:solidFill>
                  <a:srgbClr val="0070C0"/>
                </a:solidFill>
                <a:sym typeface="+mn-ea"/>
              </a:rPr>
              <a:t>email:info@hglconsultgh.com</a:t>
            </a:r>
            <a:endParaRPr lang="en-GB"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605" y="365125"/>
            <a:ext cx="6654165" cy="1080770"/>
          </a:xfrm>
        </p:spPr>
        <p:txBody>
          <a:bodyPr>
            <a:normAutofit/>
          </a:bodyPr>
          <a:lstStyle/>
          <a:p>
            <a:pPr algn="ctr"/>
            <a:r>
              <a:rPr lang="en-US" sz="3600" b="1" dirty="0">
                <a:solidFill>
                  <a:srgbClr val="0070C0"/>
                </a:solidFill>
              </a:rPr>
              <a:t>WHAT IS MASW?</a:t>
            </a:r>
            <a:endParaRPr lang="en-US" sz="3600" b="1" dirty="0">
              <a:solidFill>
                <a:srgbClr val="0070C0"/>
              </a:solidFill>
            </a:endParaRPr>
          </a:p>
        </p:txBody>
      </p:sp>
      <p:sp>
        <p:nvSpPr>
          <p:cNvPr id="3" name="Content Placeholder 2"/>
          <p:cNvSpPr>
            <a:spLocks noGrp="1"/>
          </p:cNvSpPr>
          <p:nvPr>
            <p:ph idx="1"/>
          </p:nvPr>
        </p:nvSpPr>
        <p:spPr>
          <a:xfrm>
            <a:off x="838200" y="1446530"/>
            <a:ext cx="10515600" cy="4801235"/>
          </a:xfrm>
        </p:spPr>
        <p:txBody>
          <a:bodyPr>
            <a:noAutofit/>
          </a:bodyPr>
          <a:lstStyle/>
          <a:p>
            <a:pPr algn="just"/>
            <a:r>
              <a:rPr lang="en-US" sz="2400" dirty="0"/>
              <a:t>MASW is an acronym of Multichannel Analysis of Surface Waves.  It is a seismic exploration technique first introduced in GEOPHYSICS by </a:t>
            </a:r>
            <a:r>
              <a:rPr lang="en-GB" altLang="en-US" sz="2400" dirty="0"/>
              <a:t>(</a:t>
            </a:r>
            <a:r>
              <a:rPr lang="en-US" sz="2400" dirty="0"/>
              <a:t>Park</a:t>
            </a:r>
            <a:r>
              <a:rPr lang="en-GB" altLang="en-US" sz="2400" dirty="0"/>
              <a:t>, Miller and Xia,</a:t>
            </a:r>
            <a:r>
              <a:rPr lang="en-US" sz="2400" dirty="0"/>
              <a:t>  1999). </a:t>
            </a:r>
            <a:endParaRPr lang="en-US" sz="2400" dirty="0"/>
          </a:p>
          <a:p>
            <a:pPr algn="just"/>
            <a:r>
              <a:rPr lang="en-US" sz="2400" dirty="0">
                <a:effectLst/>
                <a:ea typeface="Times New Roman" panose="02020603050405020304" pitchFamily="18" charset="0"/>
                <a:sym typeface="+mn-ea"/>
              </a:rPr>
              <a:t>A typical MASW survey requires a seismic source to generate surface waves, and a minimum of two geophone receivers to measure the ground response at some distance from the source. </a:t>
            </a:r>
            <a:endParaRPr lang="en-US" sz="2400" dirty="0">
              <a:effectLst/>
              <a:ea typeface="Times New Roman" panose="02020603050405020304" pitchFamily="18" charset="0"/>
              <a:sym typeface="+mn-ea"/>
            </a:endParaRPr>
          </a:p>
          <a:p>
            <a:pPr algn="just"/>
            <a:r>
              <a:rPr lang="en-US" sz="2400" dirty="0">
                <a:effectLst/>
                <a:ea typeface="Times New Roman" panose="02020603050405020304" pitchFamily="18" charset="0"/>
                <a:sym typeface="+mn-ea"/>
              </a:rPr>
              <a:t>The seismic source used can be either active or passive depending on the application and location of the survey. Examples of actives seismic sources include explosives, weight drops, sledgehammer, and vibrating pads; while that of passive sources are road traffic, microtremors and water wave action.</a:t>
            </a:r>
            <a:endParaRPr lang="en-US" sz="2400" dirty="0">
              <a:effectLst/>
              <a:ea typeface="Times New Roman" panose="02020603050405020304" pitchFamily="18" charset="0"/>
            </a:endParaRPr>
          </a:p>
          <a:p>
            <a:pPr algn="just"/>
            <a:r>
              <a:rPr lang="en-US" sz="2400" dirty="0"/>
              <a:t> </a:t>
            </a:r>
            <a:r>
              <a:rPr lang="en-GB" altLang="en-US" sz="2400" dirty="0"/>
              <a:t>T</a:t>
            </a:r>
            <a:r>
              <a:rPr lang="en-US" sz="2400" dirty="0"/>
              <a:t>he propagation velocities of surface waves</a:t>
            </a:r>
            <a:r>
              <a:rPr lang="en-GB" altLang="en-US" sz="2400" dirty="0"/>
              <a:t> through subsurface material are then analysed through their dispersion image, fundamental mode picking</a:t>
            </a:r>
            <a:r>
              <a:rPr lang="en-US" sz="2400" dirty="0"/>
              <a:t> </a:t>
            </a:r>
            <a:r>
              <a:rPr lang="en-GB" altLang="en-US" sz="2400" dirty="0"/>
              <a:t> and </a:t>
            </a:r>
            <a:r>
              <a:rPr lang="en-US" sz="2400" dirty="0"/>
              <a:t>then finally </a:t>
            </a:r>
            <a:r>
              <a:rPr lang="en-GB" altLang="en-US" sz="2400" dirty="0"/>
              <a:t>a </a:t>
            </a:r>
            <a:r>
              <a:rPr lang="en-US" sz="2400" dirty="0"/>
              <a:t>shear-wave velocity (Vs) </a:t>
            </a:r>
            <a:r>
              <a:rPr lang="en-GB" altLang="en-US" sz="2400" dirty="0"/>
              <a:t>depth profile for the subsurface.</a:t>
            </a:r>
            <a:endParaRPr lang="en-GB" altLang="en-US" sz="2400" dirty="0"/>
          </a:p>
          <a:p>
            <a:pPr marL="0" indent="0" algn="just">
              <a:buNone/>
            </a:pPr>
            <a:endParaRPr lang="en-GB" altLang="en-US" sz="2400" dirty="0"/>
          </a:p>
        </p:txBody>
      </p:sp>
      <p:pic>
        <p:nvPicPr>
          <p:cNvPr id="5" name="Picture 4"/>
          <p:cNvPicPr>
            <a:picLocks noChangeAspect="1"/>
          </p:cNvPicPr>
          <p:nvPr/>
        </p:nvPicPr>
        <p:blipFill>
          <a:blip r:embed="rId1"/>
          <a:stretch>
            <a:fillRect/>
          </a:stretch>
        </p:blipFill>
        <p:spPr>
          <a:xfrm>
            <a:off x="9512935" y="76835"/>
            <a:ext cx="2600325" cy="1125855"/>
          </a:xfrm>
          <a:prstGeom prst="rect">
            <a:avLst/>
          </a:prstGeom>
        </p:spPr>
      </p:pic>
      <p:sp>
        <p:nvSpPr>
          <p:cNvPr id="6" name="Slide Number Placeholder 5"/>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6145"/>
          </a:xfrm>
        </p:spPr>
        <p:txBody>
          <a:bodyPr/>
          <a:lstStyle/>
          <a:p>
            <a:pPr algn="ctr"/>
            <a:r>
              <a:rPr lang="en-US" sz="3600" b="1" dirty="0">
                <a:solidFill>
                  <a:srgbClr val="0070C0"/>
                </a:solidFill>
              </a:rPr>
              <a:t>How is it acquired</a:t>
            </a:r>
            <a:r>
              <a:rPr lang="en-GB" altLang="en-US" sz="3600" b="1" dirty="0">
                <a:solidFill>
                  <a:srgbClr val="0070C0"/>
                </a:solidFill>
              </a:rPr>
              <a:t>-Field Setup</a:t>
            </a:r>
            <a:r>
              <a:rPr lang="en-US" sz="3600" b="1" dirty="0">
                <a:solidFill>
                  <a:srgbClr val="0070C0"/>
                </a:solidFill>
              </a:rPr>
              <a:t>?</a:t>
            </a:r>
            <a:endParaRPr lang="en-US" sz="3600" b="1" dirty="0">
              <a:solidFill>
                <a:srgbClr val="0070C0"/>
              </a:solidFill>
            </a:endParaRPr>
          </a:p>
        </p:txBody>
      </p:sp>
      <p:pic>
        <p:nvPicPr>
          <p:cNvPr id="5" name="Content Placeholder 4"/>
          <p:cNvPicPr>
            <a:picLocks noGrp="1" noChangeAspect="1"/>
          </p:cNvPicPr>
          <p:nvPr>
            <p:ph sz="half" idx="1"/>
          </p:nvPr>
        </p:nvPicPr>
        <p:blipFill>
          <a:blip r:embed="rId1"/>
          <a:stretch>
            <a:fillRect/>
          </a:stretch>
        </p:blipFill>
        <p:spPr>
          <a:xfrm>
            <a:off x="8297545" y="1527810"/>
            <a:ext cx="3556000" cy="4376420"/>
          </a:xfrm>
        </p:spPr>
      </p:pic>
      <p:pic>
        <p:nvPicPr>
          <p:cNvPr id="7" name="Picture 6"/>
          <p:cNvPicPr>
            <a:picLocks noChangeAspect="1"/>
          </p:cNvPicPr>
          <p:nvPr/>
        </p:nvPicPr>
        <p:blipFill>
          <a:blip r:embed="rId2"/>
          <a:stretch>
            <a:fillRect/>
          </a:stretch>
        </p:blipFill>
        <p:spPr>
          <a:xfrm>
            <a:off x="9700260" y="150495"/>
            <a:ext cx="2353310" cy="960120"/>
          </a:xfrm>
          <a:prstGeom prst="rect">
            <a:avLst/>
          </a:prstGeom>
        </p:spPr>
      </p:pic>
      <p:sp>
        <p:nvSpPr>
          <p:cNvPr id="8" name="Slide Number Placeholder 7"/>
          <p:cNvSpPr>
            <a:spLocks noGrp="1"/>
          </p:cNvSpPr>
          <p:nvPr>
            <p:ph type="sldNum" sz="quarter" idx="12"/>
          </p:nvPr>
        </p:nvSpPr>
        <p:spPr/>
        <p:txBody>
          <a:bodyPr/>
          <a:lstStyle/>
          <a:p>
            <a:fld id="{12D094B9-EB4C-4E96-8B93-E95CE03215C7}" type="slidenum">
              <a:rPr lang="en-US" smtClean="0"/>
            </a:fld>
            <a:endParaRPr lang="en-US"/>
          </a:p>
        </p:txBody>
      </p:sp>
      <p:sp>
        <p:nvSpPr>
          <p:cNvPr id="3" name="Text Box 2"/>
          <p:cNvSpPr txBox="1"/>
          <p:nvPr/>
        </p:nvSpPr>
        <p:spPr>
          <a:xfrm>
            <a:off x="2190115" y="6019165"/>
            <a:ext cx="7811770" cy="368300"/>
          </a:xfrm>
          <a:prstGeom prst="rect">
            <a:avLst/>
          </a:prstGeom>
          <a:noFill/>
        </p:spPr>
        <p:txBody>
          <a:bodyPr wrap="square" rtlCol="0">
            <a:spAutoFit/>
          </a:bodyPr>
          <a:p>
            <a:pPr algn="ctr"/>
            <a:r>
              <a:rPr lang="en-GB" altLang="en-US" b="1"/>
              <a:t>1-D &amp; 2-D MASW field data acquisition at Dabakala, TUC &amp; Old Sekondi College.</a:t>
            </a:r>
            <a:endParaRPr lang="en-GB" altLang="en-US" b="1"/>
          </a:p>
        </p:txBody>
      </p:sp>
      <p:pic>
        <p:nvPicPr>
          <p:cNvPr id="4" name="Content Placeholder 3"/>
          <p:cNvPicPr>
            <a:picLocks noChangeAspect="1"/>
          </p:cNvPicPr>
          <p:nvPr>
            <p:ph sz="half" idx="2"/>
          </p:nvPr>
        </p:nvPicPr>
        <p:blipFill>
          <a:blip r:embed="rId3"/>
          <a:stretch>
            <a:fillRect/>
          </a:stretch>
        </p:blipFill>
        <p:spPr>
          <a:xfrm>
            <a:off x="340995" y="1520190"/>
            <a:ext cx="3837305" cy="4351655"/>
          </a:xfrm>
          <a:prstGeom prst="rect">
            <a:avLst/>
          </a:prstGeom>
        </p:spPr>
      </p:pic>
      <p:pic>
        <p:nvPicPr>
          <p:cNvPr id="6" name="Picture 5"/>
          <p:cNvPicPr>
            <a:picLocks noChangeAspect="1"/>
          </p:cNvPicPr>
          <p:nvPr/>
        </p:nvPicPr>
        <p:blipFill>
          <a:blip r:embed="rId4"/>
          <a:stretch>
            <a:fillRect/>
          </a:stretch>
        </p:blipFill>
        <p:spPr>
          <a:xfrm>
            <a:off x="4178935" y="1518285"/>
            <a:ext cx="4117340" cy="43541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765" y="277495"/>
            <a:ext cx="8711565" cy="512445"/>
          </a:xfrm>
        </p:spPr>
        <p:txBody>
          <a:bodyPr>
            <a:normAutofit fontScale="90000"/>
          </a:bodyPr>
          <a:lstStyle/>
          <a:p>
            <a:pPr algn="ctr"/>
            <a:r>
              <a:rPr lang="en-GB" altLang="en-US" sz="4000" b="1" dirty="0">
                <a:solidFill>
                  <a:srgbClr val="0070C0"/>
                </a:solidFill>
              </a:rPr>
              <a:t>Cont. </a:t>
            </a:r>
            <a:r>
              <a:rPr lang="en-US" sz="4000" b="1" dirty="0">
                <a:solidFill>
                  <a:srgbClr val="0070C0"/>
                </a:solidFill>
                <a:sym typeface="+mn-ea"/>
              </a:rPr>
              <a:t>How is it acquired</a:t>
            </a:r>
            <a:r>
              <a:rPr lang="en-GB" altLang="en-US" sz="4000" b="1" dirty="0">
                <a:solidFill>
                  <a:srgbClr val="0070C0"/>
                </a:solidFill>
                <a:sym typeface="+mn-ea"/>
              </a:rPr>
              <a:t>-Field Setup</a:t>
            </a:r>
            <a:r>
              <a:rPr lang="en-US" sz="4000" b="1" dirty="0">
                <a:solidFill>
                  <a:srgbClr val="0070C0"/>
                </a:solidFill>
                <a:sym typeface="+mn-ea"/>
              </a:rPr>
              <a:t>?</a:t>
            </a:r>
            <a:r>
              <a:rPr lang="en-GB" altLang="en-US" sz="4000" b="1" dirty="0">
                <a:solidFill>
                  <a:srgbClr val="0070C0"/>
                </a:solidFill>
                <a:sym typeface="+mn-ea"/>
              </a:rPr>
              <a:t> </a:t>
            </a:r>
            <a:endParaRPr lang="en-US" sz="4000" b="1" dirty="0">
              <a:solidFill>
                <a:srgbClr val="0070C0"/>
              </a:solidFill>
            </a:endParaRPr>
          </a:p>
        </p:txBody>
      </p:sp>
      <p:pic>
        <p:nvPicPr>
          <p:cNvPr id="6" name="Picture 5"/>
          <p:cNvPicPr>
            <a:picLocks noChangeAspect="1"/>
          </p:cNvPicPr>
          <p:nvPr/>
        </p:nvPicPr>
        <p:blipFill>
          <a:blip r:embed="rId1"/>
          <a:stretch>
            <a:fillRect/>
          </a:stretch>
        </p:blipFill>
        <p:spPr>
          <a:xfrm>
            <a:off x="9801860" y="0"/>
            <a:ext cx="2286000" cy="916305"/>
          </a:xfrm>
          <a:prstGeom prst="rect">
            <a:avLst/>
          </a:prstGeom>
        </p:spPr>
      </p:pic>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pic>
        <p:nvPicPr>
          <p:cNvPr id="5" name="Content Placeholder 4"/>
          <p:cNvPicPr>
            <a:picLocks noChangeAspect="1"/>
          </p:cNvPicPr>
          <p:nvPr>
            <p:ph idx="1"/>
          </p:nvPr>
        </p:nvPicPr>
        <p:blipFill>
          <a:blip r:embed="rId2"/>
          <a:stretch>
            <a:fillRect/>
          </a:stretch>
        </p:blipFill>
        <p:spPr>
          <a:xfrm>
            <a:off x="1167765" y="938530"/>
            <a:ext cx="10478770" cy="4980305"/>
          </a:xfrm>
          <a:prstGeom prst="rect">
            <a:avLst/>
          </a:prstGeom>
        </p:spPr>
      </p:pic>
      <p:sp>
        <p:nvSpPr>
          <p:cNvPr id="8" name="Text Box 7"/>
          <p:cNvSpPr txBox="1"/>
          <p:nvPr/>
        </p:nvSpPr>
        <p:spPr>
          <a:xfrm>
            <a:off x="1859915" y="5979795"/>
            <a:ext cx="9094470" cy="645160"/>
          </a:xfrm>
          <a:prstGeom prst="rect">
            <a:avLst/>
          </a:prstGeom>
          <a:noFill/>
        </p:spPr>
        <p:txBody>
          <a:bodyPr wrap="square" rtlCol="0">
            <a:spAutoFit/>
          </a:bodyPr>
          <a:p>
            <a:pPr algn="ctr"/>
            <a:r>
              <a:rPr lang="en-GB" altLang="en-US" b="1"/>
              <a:t>2-D MASW Survey at  the Primary &amp; Secondary Crusher Area, Lafigué Gold Project, Endeavour Mining, Dabakala, Cote D’Ivoire.</a:t>
            </a:r>
            <a:endParaRPr lang="en-GB" altLang="en-US"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9717883" y="53067"/>
            <a:ext cx="2286198" cy="960203"/>
          </a:xfrm>
          <a:prstGeom prst="rect">
            <a:avLst/>
          </a:prstGeom>
        </p:spPr>
      </p:pic>
      <p:sp>
        <p:nvSpPr>
          <p:cNvPr id="7" name="Slide Number Placeholder 6"/>
          <p:cNvSpPr>
            <a:spLocks noGrp="1"/>
          </p:cNvSpPr>
          <p:nvPr>
            <p:ph type="sldNum" sz="quarter" idx="12"/>
          </p:nvPr>
        </p:nvSpPr>
        <p:spPr/>
        <p:txBody>
          <a:bodyPr/>
          <a:lstStyle/>
          <a:p>
            <a:fld id="{12D094B9-EB4C-4E96-8B93-E95CE03215C7}" type="slidenum">
              <a:rPr lang="en-US" smtClean="0"/>
            </a:fld>
            <a:endParaRPr lang="en-US"/>
          </a:p>
        </p:txBody>
      </p:sp>
      <p:pic>
        <p:nvPicPr>
          <p:cNvPr id="8" name="Content Placeholder 7"/>
          <p:cNvPicPr>
            <a:picLocks noChangeAspect="1"/>
          </p:cNvPicPr>
          <p:nvPr>
            <p:ph idx="1"/>
          </p:nvPr>
        </p:nvPicPr>
        <p:blipFill>
          <a:blip r:embed="rId2"/>
          <a:stretch>
            <a:fillRect/>
          </a:stretch>
        </p:blipFill>
        <p:spPr>
          <a:xfrm>
            <a:off x="1340485" y="1173480"/>
            <a:ext cx="10335260" cy="4994275"/>
          </a:xfrm>
          <a:prstGeom prst="rect">
            <a:avLst/>
          </a:prstGeom>
        </p:spPr>
      </p:pic>
      <p:sp>
        <p:nvSpPr>
          <p:cNvPr id="9" name="Text Box 8"/>
          <p:cNvSpPr txBox="1"/>
          <p:nvPr/>
        </p:nvSpPr>
        <p:spPr>
          <a:xfrm>
            <a:off x="1633855" y="6167755"/>
            <a:ext cx="9834880" cy="645160"/>
          </a:xfrm>
          <a:prstGeom prst="rect">
            <a:avLst/>
          </a:prstGeom>
          <a:noFill/>
        </p:spPr>
        <p:txBody>
          <a:bodyPr wrap="square" rtlCol="0">
            <a:spAutoFit/>
          </a:bodyPr>
          <a:p>
            <a:pPr algn="ctr"/>
            <a:r>
              <a:rPr lang="en-GB" altLang="en-US" b="1">
                <a:sym typeface="+mn-ea"/>
              </a:rPr>
              <a:t>2-D MASW Survey at the Secondary Screening Area, </a:t>
            </a:r>
            <a:r>
              <a:rPr lang="en-GB" altLang="en-US" b="1">
                <a:sym typeface="+mn-ea"/>
              </a:rPr>
              <a:t> Lafigué Gold Project, Endeavour Mining</a:t>
            </a:r>
            <a:r>
              <a:rPr lang="en-GB" altLang="en-US" b="1">
                <a:sym typeface="+mn-ea"/>
              </a:rPr>
              <a:t>, Dabakala, Cote D’Ivoire.</a:t>
            </a:r>
            <a:endParaRPr lang="en-GB" altLang="en-US"/>
          </a:p>
        </p:txBody>
      </p:sp>
      <p:sp>
        <p:nvSpPr>
          <p:cNvPr id="2" name="Text Box 1"/>
          <p:cNvSpPr txBox="1"/>
          <p:nvPr/>
        </p:nvSpPr>
        <p:spPr>
          <a:xfrm>
            <a:off x="2044065" y="210820"/>
            <a:ext cx="7401560" cy="645160"/>
          </a:xfrm>
          <a:prstGeom prst="rect">
            <a:avLst/>
          </a:prstGeom>
          <a:noFill/>
        </p:spPr>
        <p:txBody>
          <a:bodyPr wrap="square" rtlCol="0">
            <a:spAutoFit/>
          </a:bodyPr>
          <a:p>
            <a:pPr algn="ctr"/>
            <a:r>
              <a:rPr lang="en-GB" altLang="en-US" sz="3600" b="1" dirty="0">
                <a:solidFill>
                  <a:srgbClr val="0070C0"/>
                </a:solidFill>
                <a:sym typeface="+mn-ea"/>
              </a:rPr>
              <a:t>Cont. </a:t>
            </a:r>
            <a:r>
              <a:rPr lang="en-US" sz="3600" b="1" dirty="0">
                <a:solidFill>
                  <a:srgbClr val="0070C0"/>
                </a:solidFill>
                <a:sym typeface="+mn-ea"/>
              </a:rPr>
              <a:t>How is it acquired</a:t>
            </a:r>
            <a:r>
              <a:rPr lang="en-GB" altLang="en-US" sz="3600" b="1" dirty="0">
                <a:solidFill>
                  <a:srgbClr val="0070C0"/>
                </a:solidFill>
                <a:sym typeface="+mn-ea"/>
              </a:rPr>
              <a:t>-Field Setup</a:t>
            </a:r>
            <a:r>
              <a:rPr lang="en-US" sz="3600" b="1" dirty="0">
                <a:solidFill>
                  <a:srgbClr val="0070C0"/>
                </a:solidFill>
                <a:sym typeface="+mn-ea"/>
              </a:rPr>
              <a:t>?</a:t>
            </a:r>
            <a:endParaRPr lang="en-GB" altLang="en-US"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1772285" y="356235"/>
            <a:ext cx="7952105" cy="1077595"/>
          </a:xfrm>
        </p:spPr>
        <p:txBody>
          <a:bodyPr>
            <a:normAutofit/>
          </a:bodyPr>
          <a:p>
            <a:pPr algn="ctr"/>
            <a:r>
              <a:rPr lang="en-GB" altLang="en-US" sz="3600" b="1" dirty="0">
                <a:solidFill>
                  <a:srgbClr val="0070C0"/>
                </a:solidFill>
                <a:sym typeface="+mn-ea"/>
              </a:rPr>
              <a:t>Cont. </a:t>
            </a:r>
            <a:r>
              <a:rPr lang="en-US" sz="3600" b="1" dirty="0">
                <a:solidFill>
                  <a:srgbClr val="0070C0"/>
                </a:solidFill>
                <a:sym typeface="+mn-ea"/>
              </a:rPr>
              <a:t>How is it acquired</a:t>
            </a:r>
            <a:r>
              <a:rPr lang="en-GB" altLang="en-US" sz="3600" b="1" dirty="0">
                <a:solidFill>
                  <a:srgbClr val="0070C0"/>
                </a:solidFill>
                <a:sym typeface="+mn-ea"/>
              </a:rPr>
              <a:t>-Field Setup</a:t>
            </a:r>
            <a:r>
              <a:rPr lang="en-US" sz="3600" b="1" dirty="0">
                <a:solidFill>
                  <a:srgbClr val="0070C0"/>
                </a:solidFill>
                <a:sym typeface="+mn-ea"/>
              </a:rPr>
              <a:t>?</a:t>
            </a:r>
            <a:endParaRPr lang="en-US" altLang="en-US" sz="3600" b="1" dirty="0">
              <a:solidFill>
                <a:srgbClr val="0070C0"/>
              </a:solidFill>
              <a:sym typeface="+mn-ea"/>
            </a:endParaRPr>
          </a:p>
        </p:txBody>
      </p:sp>
      <p:sp>
        <p:nvSpPr>
          <p:cNvPr id="4" name="Slide Number Placeholder 3"/>
          <p:cNvSpPr>
            <a:spLocks noGrp="1"/>
          </p:cNvSpPr>
          <p:nvPr>
            <p:ph type="sldNum" sz="quarter" idx="12"/>
          </p:nvPr>
        </p:nvSpPr>
        <p:spPr/>
        <p:txBody>
          <a:bodyPr/>
          <a:p>
            <a:fld id="{12D094B9-EB4C-4E96-8B93-E95CE03215C7}" type="slidenum">
              <a:rPr lang="en-US" smtClean="0"/>
            </a:fld>
            <a:endParaRPr lang="en-US"/>
          </a:p>
        </p:txBody>
      </p:sp>
      <p:pic>
        <p:nvPicPr>
          <p:cNvPr id="5" name="Picture 1"/>
          <p:cNvPicPr>
            <a:picLocks noChangeAspect="1"/>
          </p:cNvPicPr>
          <p:nvPr>
            <p:ph sz="half" idx="1"/>
          </p:nvPr>
        </p:nvPicPr>
        <p:blipFill>
          <a:blip r:embed="rId1"/>
          <a:stretch>
            <a:fillRect/>
          </a:stretch>
        </p:blipFill>
        <p:spPr>
          <a:xfrm>
            <a:off x="483870" y="1941195"/>
            <a:ext cx="3758565" cy="4269740"/>
          </a:xfrm>
          <a:prstGeom prst="rect">
            <a:avLst/>
          </a:prstGeom>
          <a:noFill/>
          <a:ln>
            <a:noFill/>
          </a:ln>
        </p:spPr>
      </p:pic>
      <p:pic>
        <p:nvPicPr>
          <p:cNvPr id="6" name="Picture 2"/>
          <p:cNvPicPr>
            <a:picLocks noChangeAspect="1"/>
          </p:cNvPicPr>
          <p:nvPr>
            <p:ph sz="half" idx="2"/>
          </p:nvPr>
        </p:nvPicPr>
        <p:blipFill>
          <a:blip r:embed="rId2"/>
          <a:stretch>
            <a:fillRect/>
          </a:stretch>
        </p:blipFill>
        <p:spPr>
          <a:xfrm>
            <a:off x="4592320" y="1941830"/>
            <a:ext cx="3275330" cy="4269105"/>
          </a:xfrm>
          <a:prstGeom prst="rect">
            <a:avLst/>
          </a:prstGeom>
          <a:solidFill>
            <a:schemeClr val="tx1"/>
          </a:solidFill>
          <a:ln w="12700" cmpd="sng">
            <a:solidFill>
              <a:schemeClr val="accent1">
                <a:shade val="50000"/>
              </a:schemeClr>
            </a:solidFill>
            <a:prstDash val="solid"/>
          </a:ln>
        </p:spPr>
      </p:pic>
      <p:pic>
        <p:nvPicPr>
          <p:cNvPr id="2" name="Picture -2147482251"/>
          <p:cNvPicPr>
            <a:picLocks noChangeAspect="1"/>
          </p:cNvPicPr>
          <p:nvPr/>
        </p:nvPicPr>
        <p:blipFill>
          <a:blip r:embed="rId3"/>
          <a:stretch>
            <a:fillRect/>
          </a:stretch>
        </p:blipFill>
        <p:spPr>
          <a:xfrm>
            <a:off x="8254365" y="1941830"/>
            <a:ext cx="3650615" cy="4270375"/>
          </a:xfrm>
          <a:prstGeom prst="rect">
            <a:avLst/>
          </a:prstGeom>
          <a:noFill/>
          <a:ln w="9525">
            <a:noFill/>
          </a:ln>
        </p:spPr>
      </p:pic>
      <p:sp>
        <p:nvSpPr>
          <p:cNvPr id="8" name="Right Arrow 7"/>
          <p:cNvSpPr/>
          <p:nvPr/>
        </p:nvSpPr>
        <p:spPr>
          <a:xfrm>
            <a:off x="7898130" y="3778885"/>
            <a:ext cx="325755" cy="182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ltLang="en-US"/>
          </a:p>
        </p:txBody>
      </p:sp>
      <p:sp>
        <p:nvSpPr>
          <p:cNvPr id="9" name="Right Arrow 8"/>
          <p:cNvSpPr/>
          <p:nvPr/>
        </p:nvSpPr>
        <p:spPr>
          <a:xfrm>
            <a:off x="4242435" y="3874135"/>
            <a:ext cx="325755" cy="182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ltLang="en-US"/>
          </a:p>
        </p:txBody>
      </p:sp>
      <p:sp>
        <p:nvSpPr>
          <p:cNvPr id="10" name="Text Box 9"/>
          <p:cNvSpPr txBox="1"/>
          <p:nvPr/>
        </p:nvSpPr>
        <p:spPr>
          <a:xfrm>
            <a:off x="1772285" y="1503680"/>
            <a:ext cx="824230" cy="368300"/>
          </a:xfrm>
          <a:prstGeom prst="rect">
            <a:avLst/>
          </a:prstGeom>
          <a:noFill/>
        </p:spPr>
        <p:txBody>
          <a:bodyPr wrap="square" rtlCol="0">
            <a:spAutoFit/>
          </a:bodyPr>
          <a:p>
            <a:pPr algn="ctr"/>
            <a:r>
              <a:rPr lang="en-GB" altLang="en-US" b="1"/>
              <a:t>(A)</a:t>
            </a:r>
            <a:endParaRPr lang="en-GB" altLang="en-US" b="1"/>
          </a:p>
        </p:txBody>
      </p:sp>
      <p:sp>
        <p:nvSpPr>
          <p:cNvPr id="11" name="Text Box 10"/>
          <p:cNvSpPr txBox="1"/>
          <p:nvPr/>
        </p:nvSpPr>
        <p:spPr>
          <a:xfrm>
            <a:off x="5784215" y="1503680"/>
            <a:ext cx="824230" cy="368300"/>
          </a:xfrm>
          <a:prstGeom prst="rect">
            <a:avLst/>
          </a:prstGeom>
          <a:noFill/>
        </p:spPr>
        <p:txBody>
          <a:bodyPr wrap="square" rtlCol="0">
            <a:spAutoFit/>
          </a:bodyPr>
          <a:p>
            <a:pPr algn="ctr"/>
            <a:r>
              <a:rPr lang="en-GB" altLang="en-US" b="1"/>
              <a:t>(B)</a:t>
            </a:r>
            <a:endParaRPr lang="en-GB" altLang="en-US" b="1"/>
          </a:p>
        </p:txBody>
      </p:sp>
      <p:sp>
        <p:nvSpPr>
          <p:cNvPr id="12" name="Text Box 11"/>
          <p:cNvSpPr txBox="1"/>
          <p:nvPr/>
        </p:nvSpPr>
        <p:spPr>
          <a:xfrm>
            <a:off x="9570085" y="1503680"/>
            <a:ext cx="824230" cy="368300"/>
          </a:xfrm>
          <a:prstGeom prst="rect">
            <a:avLst/>
          </a:prstGeom>
          <a:noFill/>
        </p:spPr>
        <p:txBody>
          <a:bodyPr wrap="square" rtlCol="0">
            <a:spAutoFit/>
          </a:bodyPr>
          <a:p>
            <a:pPr algn="ctr"/>
            <a:r>
              <a:rPr lang="en-GB" altLang="en-US" b="1"/>
              <a:t>(C)</a:t>
            </a:r>
            <a:endParaRPr lang="en-GB" altLang="en-US" b="1"/>
          </a:p>
        </p:txBody>
      </p:sp>
      <p:pic>
        <p:nvPicPr>
          <p:cNvPr id="13" name="Picture 12"/>
          <p:cNvPicPr>
            <a:picLocks noChangeAspect="1"/>
          </p:cNvPicPr>
          <p:nvPr/>
        </p:nvPicPr>
        <p:blipFill>
          <a:blip r:embed="rId4"/>
          <a:stretch>
            <a:fillRect/>
          </a:stretch>
        </p:blipFill>
        <p:spPr>
          <a:xfrm>
            <a:off x="9818172" y="156485"/>
            <a:ext cx="2286198" cy="8704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0" y="651117"/>
            <a:ext cx="12192000" cy="736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8280" y="358140"/>
            <a:ext cx="9697720" cy="831850"/>
          </a:xfrm>
        </p:spPr>
        <p:txBody>
          <a:bodyPr vert="horz" lIns="91440" tIns="45720" rIns="91440" bIns="45720" rtlCol="0" anchor="ctr">
            <a:noAutofit/>
          </a:bodyPr>
          <a:lstStyle/>
          <a:p>
            <a:pPr algn="ctr"/>
            <a:r>
              <a:rPr lang="en-US" sz="3600" b="1" kern="1200">
                <a:solidFill>
                  <a:srgbClr val="0070C0"/>
                </a:solidFill>
                <a:latin typeface="+mj-lt"/>
                <a:ea typeface="+mj-ea"/>
                <a:cs typeface="+mj-cs"/>
              </a:rPr>
              <a:t>Result of MASW Survey</a:t>
            </a:r>
            <a:r>
              <a:rPr lang="en-GB" altLang="en-US" sz="3600" b="1" kern="1200">
                <a:solidFill>
                  <a:srgbClr val="0070C0"/>
                </a:solidFill>
                <a:latin typeface="+mj-lt"/>
                <a:ea typeface="+mj-ea"/>
                <a:cs typeface="+mj-cs"/>
              </a:rPr>
              <a:t>, 2-D Shear Wave Velocity (V</a:t>
            </a:r>
            <a:r>
              <a:rPr lang="en-GB" altLang="en-US" sz="3600" b="1" kern="1200" baseline="-25000">
                <a:solidFill>
                  <a:srgbClr val="0070C0"/>
                </a:solidFill>
                <a:latin typeface="+mj-lt"/>
                <a:ea typeface="+mj-ea"/>
                <a:cs typeface="+mj-cs"/>
              </a:rPr>
              <a:t>s</a:t>
            </a:r>
            <a:r>
              <a:rPr lang="en-GB" altLang="en-US" sz="3600" b="1" kern="1200">
                <a:solidFill>
                  <a:srgbClr val="0070C0"/>
                </a:solidFill>
                <a:latin typeface="+mj-lt"/>
                <a:ea typeface="+mj-ea"/>
                <a:cs typeface="+mj-cs"/>
              </a:rPr>
              <a:t>) Section</a:t>
            </a:r>
            <a:endParaRPr lang="en-GB" altLang="en-US" sz="3600" b="1" kern="1200">
              <a:solidFill>
                <a:srgbClr val="0070C0"/>
              </a:solidFill>
              <a:latin typeface="+mj-lt"/>
              <a:ea typeface="+mj-ea"/>
              <a:cs typeface="+mj-cs"/>
            </a:endParaRPr>
          </a:p>
        </p:txBody>
      </p:sp>
      <p:pic>
        <p:nvPicPr>
          <p:cNvPr id="5" name="Content Placeholder 4" descr="A diagram of a heat wave&#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43890" y="1430655"/>
            <a:ext cx="10904855" cy="3910330"/>
          </a:xfrm>
          <a:prstGeom prst="rect">
            <a:avLst/>
          </a:prstGeom>
        </p:spPr>
      </p:pic>
      <p:sp>
        <p:nvSpPr>
          <p:cNvPr id="8" name="Slide Number Placeholder 7"/>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2D094B9-EB4C-4E96-8B93-E95CE03215C7}" type="slidenum">
              <a:rPr lang="en-US" smtClean="0"/>
            </a:fld>
            <a:endParaRPr lang="en-US"/>
          </a:p>
        </p:txBody>
      </p:sp>
      <p:pic>
        <p:nvPicPr>
          <p:cNvPr id="7" name="Picture 6"/>
          <p:cNvPicPr>
            <a:picLocks noChangeAspect="1"/>
          </p:cNvPicPr>
          <p:nvPr/>
        </p:nvPicPr>
        <p:blipFill>
          <a:blip r:embed="rId2"/>
          <a:stretch>
            <a:fillRect/>
          </a:stretch>
        </p:blipFill>
        <p:spPr>
          <a:xfrm>
            <a:off x="9906132" y="135328"/>
            <a:ext cx="2286198" cy="960203"/>
          </a:xfrm>
          <a:prstGeom prst="rect">
            <a:avLst/>
          </a:prstGeom>
        </p:spPr>
      </p:pic>
      <p:sp>
        <p:nvSpPr>
          <p:cNvPr id="3" name="Text Box 2"/>
          <p:cNvSpPr txBox="1"/>
          <p:nvPr/>
        </p:nvSpPr>
        <p:spPr>
          <a:xfrm>
            <a:off x="831215" y="5384165"/>
            <a:ext cx="10530205" cy="645160"/>
          </a:xfrm>
          <a:prstGeom prst="rect">
            <a:avLst/>
          </a:prstGeom>
          <a:noFill/>
        </p:spPr>
        <p:txBody>
          <a:bodyPr wrap="square" rtlCol="0">
            <a:spAutoFit/>
          </a:bodyPr>
          <a:p>
            <a:pPr algn="ctr"/>
            <a:r>
              <a:rPr lang="en-GB" altLang="en-US" b="1"/>
              <a:t>2-D Shear wave velocity section for MASW line BL100_CL, Primary &amp; Secondary Crusher Area, </a:t>
            </a:r>
            <a:r>
              <a:rPr lang="en-GB" altLang="en-US" b="1">
                <a:sym typeface="+mn-ea"/>
              </a:rPr>
              <a:t> Lafigué Gold Project, Endeavour Mining</a:t>
            </a:r>
            <a:r>
              <a:rPr lang="en-GB" altLang="en-US" b="1"/>
              <a:t>, Dabakala, Cote D’Ivoire.</a:t>
            </a:r>
            <a:endParaRPr lang="en-GB" altLang="en-US"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141730"/>
            <a:ext cx="3234690" cy="4595495"/>
          </a:xfrm>
        </p:spPr>
        <p:txBody>
          <a:bodyPr vert="horz" lIns="91440" tIns="45720" rIns="91440" bIns="45720" rtlCol="0" anchor="t">
            <a:normAutofit/>
          </a:bodyPr>
          <a:lstStyle/>
          <a:p>
            <a:r>
              <a:rPr lang="en-US" sz="2400" b="1" kern="1200" dirty="0">
                <a:solidFill>
                  <a:srgbClr val="0070C0"/>
                </a:solidFill>
                <a:latin typeface="+mj-lt"/>
                <a:ea typeface="+mj-ea"/>
                <a:cs typeface="+mj-cs"/>
              </a:rPr>
              <a:t>Borehole logs </a:t>
            </a:r>
            <a:r>
              <a:rPr lang="en-GB" altLang="en-US" sz="2400" b="1" kern="1200" dirty="0">
                <a:solidFill>
                  <a:srgbClr val="0070C0"/>
                </a:solidFill>
                <a:latin typeface="+mj-lt"/>
                <a:ea typeface="+mj-ea"/>
                <a:cs typeface="+mj-cs"/>
              </a:rPr>
              <a:t>correlation with </a:t>
            </a:r>
            <a:r>
              <a:rPr lang="en-US" sz="2400" b="1" kern="1200" dirty="0">
                <a:solidFill>
                  <a:srgbClr val="0070C0"/>
                </a:solidFill>
                <a:latin typeface="+mj-lt"/>
                <a:ea typeface="+mj-ea"/>
                <a:cs typeface="+mj-cs"/>
              </a:rPr>
              <a:t> MASW</a:t>
            </a:r>
            <a:r>
              <a:rPr lang="en-GB" altLang="en-US" sz="2400" b="1" kern="1200" dirty="0">
                <a:solidFill>
                  <a:srgbClr val="0070C0"/>
                </a:solidFill>
                <a:latin typeface="+mj-lt"/>
                <a:ea typeface="+mj-ea"/>
                <a:cs typeface="+mj-cs"/>
              </a:rPr>
              <a:t> results.</a:t>
            </a:r>
            <a:r>
              <a:rPr lang="en-US" sz="2665" kern="1200" dirty="0">
                <a:solidFill>
                  <a:schemeClr val="tx1"/>
                </a:solidFill>
                <a:latin typeface="+mj-lt"/>
                <a:ea typeface="+mj-ea"/>
                <a:cs typeface="+mj-cs"/>
              </a:rPr>
              <a:t> </a:t>
            </a:r>
            <a:br>
              <a:rPr lang="en-US" sz="2665" kern="1200" dirty="0">
                <a:solidFill>
                  <a:schemeClr val="tx1"/>
                </a:solidFill>
                <a:latin typeface="+mj-lt"/>
                <a:ea typeface="+mj-ea"/>
                <a:cs typeface="+mj-cs"/>
              </a:rPr>
            </a:br>
            <a:br>
              <a:rPr lang="en-US" sz="2665" kern="1200" dirty="0">
                <a:solidFill>
                  <a:schemeClr val="tx1"/>
                </a:solidFill>
                <a:latin typeface="+mj-lt"/>
                <a:ea typeface="+mj-ea"/>
                <a:cs typeface="+mj-cs"/>
              </a:rPr>
            </a:br>
            <a:r>
              <a:rPr lang="en-US" sz="2400" kern="1200" dirty="0">
                <a:solidFill>
                  <a:schemeClr val="tx1"/>
                </a:solidFill>
                <a:latin typeface="+mj-lt"/>
                <a:ea typeface="+mj-ea"/>
                <a:cs typeface="+mj-cs"/>
              </a:rPr>
              <a:t>The rock starts from approxi</a:t>
            </a:r>
            <a:r>
              <a:rPr lang="en-US" sz="2400" dirty="0"/>
              <a:t>mately 8m though the material gets stiffer from 5-6m. This is also seen from the MASW </a:t>
            </a:r>
            <a:r>
              <a:rPr lang="en-GB" altLang="en-US" sz="2400" dirty="0"/>
              <a:t>2-D </a:t>
            </a:r>
            <a:r>
              <a:rPr lang="en-US" sz="2400" dirty="0"/>
              <a:t>section</a:t>
            </a:r>
            <a:r>
              <a:rPr lang="en-GB" altLang="en-US" sz="2400" dirty="0"/>
              <a:t> above.</a:t>
            </a:r>
            <a:br>
              <a:rPr lang="en-US" sz="2665" kern="1200" dirty="0">
                <a:solidFill>
                  <a:schemeClr val="tx1"/>
                </a:solidFill>
                <a:latin typeface="+mj-lt"/>
                <a:ea typeface="+mj-ea"/>
                <a:cs typeface="+mj-cs"/>
              </a:rPr>
            </a:br>
            <a:endParaRPr lang="en-US" sz="2665" kern="1200" dirty="0">
              <a:solidFill>
                <a:schemeClr val="tx1"/>
              </a:solidFill>
              <a:latin typeface="+mj-lt"/>
              <a:ea typeface="+mj-ea"/>
              <a:cs typeface="+mj-cs"/>
            </a:endParaRPr>
          </a:p>
        </p:txBody>
      </p:sp>
      <p:pic>
        <p:nvPicPr>
          <p:cNvPr id="4" name="Content Placeholder 3"/>
          <p:cNvPicPr>
            <a:picLocks noGrp="1" noChangeAspect="1"/>
          </p:cNvPicPr>
          <p:nvPr>
            <p:ph idx="1"/>
          </p:nvPr>
        </p:nvPicPr>
        <p:blipFill>
          <a:blip r:embed="rId1"/>
          <a:stretch>
            <a:fillRect/>
          </a:stretch>
        </p:blipFill>
        <p:spPr>
          <a:xfrm>
            <a:off x="3996690" y="140970"/>
            <a:ext cx="6661150" cy="6597015"/>
          </a:xfrm>
          <a:prstGeom prst="rect">
            <a:avLst/>
          </a:prstGeom>
        </p:spPr>
      </p:pic>
      <p:cxnSp>
        <p:nvCxnSpPr>
          <p:cNvPr id="6" name="Straight Connector 5"/>
          <p:cNvCxnSpPr/>
          <p:nvPr/>
        </p:nvCxnSpPr>
        <p:spPr>
          <a:xfrm flipV="1">
            <a:off x="7841673" y="3528204"/>
            <a:ext cx="0" cy="5865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9906000" y="57150"/>
            <a:ext cx="2219325" cy="960120"/>
          </a:xfrm>
          <a:prstGeom prst="rect">
            <a:avLst/>
          </a:prstGeom>
        </p:spPr>
      </p:pic>
      <p:sp>
        <p:nvSpPr>
          <p:cNvPr id="30" name="Slide Number Placeholder 29"/>
          <p:cNvSpPr>
            <a:spLocks noGrp="1"/>
          </p:cNvSpPr>
          <p:nvPr>
            <p:ph type="sldNum" sz="quarter" idx="12"/>
          </p:nvPr>
        </p:nvSpPr>
        <p:spPr/>
        <p:txBody>
          <a:bodyPr/>
          <a:lstStyle/>
          <a:p>
            <a:fld id="{12D094B9-EB4C-4E96-8B93-E95CE03215C7}" type="slidenum">
              <a:rPr lang="en-US" smtClean="0"/>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8039</Words>
  <Application>WPS Presentation</Application>
  <PresentationFormat>Widescreen</PresentationFormat>
  <Paragraphs>239</Paragraphs>
  <Slides>27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Arial</vt:lpstr>
      <vt:lpstr>SimSun</vt:lpstr>
      <vt:lpstr>Wingdings</vt:lpstr>
      <vt:lpstr>Times New Roman</vt:lpstr>
      <vt:lpstr>Calibri</vt:lpstr>
      <vt:lpstr>Calibri Light</vt:lpstr>
      <vt:lpstr>Microsoft YaHei</vt:lpstr>
      <vt:lpstr>Arial Unicode MS</vt:lpstr>
      <vt:lpstr>Calibri</vt:lpstr>
      <vt:lpstr>Office Theme</vt:lpstr>
      <vt:lpstr>GEOTECHNICAL SITE CHARACTERIZATION USING MULTICHANNEL ANALYSIS OF SURFACE WAVES(MASW) &amp; PASSIVE SEISMIC (HORIZONTAL TO VERTICAL SPECTRAL RATIO-HVSR)</vt:lpstr>
      <vt:lpstr>(“Near Surface Geophysics and Beyond”)</vt:lpstr>
      <vt:lpstr>WHAT IS MASW?</vt:lpstr>
      <vt:lpstr>How is it acquired-Field Setup?</vt:lpstr>
      <vt:lpstr>Cont. How is it acquired-Field Setup? </vt:lpstr>
      <vt:lpstr>PowerPoint 演示文稿</vt:lpstr>
      <vt:lpstr>Cont. How is it acquired-Field Setup?</vt:lpstr>
      <vt:lpstr>Result of MASW Survey, 2-D Shear Wave Velocity (Vs) Section</vt:lpstr>
      <vt:lpstr>Borehole logs correlation with  MASW results.   The rock starts from approximately 8m though the material gets stiffer from 5-6m. This is also seen from the MASW 2-D section above. </vt:lpstr>
      <vt:lpstr>Borehole logs from 11.7-22m</vt:lpstr>
      <vt:lpstr>Borehole logs from 22m – 28m</vt:lpstr>
      <vt:lpstr>What Information Does MASW Provide?</vt:lpstr>
      <vt:lpstr>Application of MASW</vt:lpstr>
      <vt:lpstr>Application of MASW</vt:lpstr>
      <vt:lpstr>Cont. Application of MASW </vt:lpstr>
      <vt:lpstr>Cont. Application of MASW</vt:lpstr>
      <vt:lpstr>Cont. Application of MASW</vt:lpstr>
      <vt:lpstr>Cont. Application of MASW</vt:lpstr>
      <vt:lpstr>Some  Advantages of MASW</vt:lpstr>
      <vt:lpstr>Comparison of Conventional Drilling Method and the MASW Method</vt:lpstr>
      <vt:lpstr>Local Examples</vt:lpstr>
      <vt:lpstr>PASSIVE SEISMIC (HORIZONTAL TO VERTICAL SPECTRAL RATION-HVSR)</vt:lpstr>
      <vt:lpstr>Set-up for HVSR acquisition</vt:lpstr>
      <vt:lpstr>Application</vt:lpstr>
      <vt:lpstr>  HVSR Spectra Curve showing Peak Frequency</vt:lpstr>
      <vt:lpstr>Conclusion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GEOTECHNICAL SITE CHARACTERIZATION USING MULTICHANNEL ANALYSIS OF SURFACE WAVES(MASW) &amp; SITE RESPONSE PARAMETERS USING HORIZONTAL TO VERTICAL SITE RATIO(HVSR)</dc:title>
  <dc:creator>Samuel Ampomah Boateng</dc:creator>
  <cp:lastModifiedBy>Ing. Kofi Boateng</cp:lastModifiedBy>
  <cp:revision>374</cp:revision>
  <dcterms:created xsi:type="dcterms:W3CDTF">2023-07-18T09:27:00Z</dcterms:created>
  <dcterms:modified xsi:type="dcterms:W3CDTF">2023-07-27T16:44:09Z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1888E10003704C30AB102FBA54496C2C</vt:lpwstr>
  </property>
  <property fmtid="{D5CDD505-2E9C-101B-9397-08002B2CF9AE}" pid="3" name="KSOProductBuildVer">
    <vt:lpwstr>2057-11.2.0.11537</vt:lpwstr>
  </property>
</Properties>
</file>