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8" r:id="rId4"/>
    <p:sldId id="285" r:id="rId5"/>
    <p:sldId id="283" r:id="rId6"/>
    <p:sldId id="284" r:id="rId7"/>
    <p:sldId id="274" r:id="rId8"/>
    <p:sldId id="267" r:id="rId9"/>
    <p:sldId id="269" r:id="rId10"/>
    <p:sldId id="259" r:id="rId11"/>
    <p:sldId id="270" r:id="rId12"/>
    <p:sldId id="257" r:id="rId13"/>
    <p:sldId id="260" r:id="rId14"/>
    <p:sldId id="261" r:id="rId15"/>
    <p:sldId id="266" r:id="rId16"/>
    <p:sldId id="289" r:id="rId17"/>
    <p:sldId id="291" r:id="rId18"/>
    <p:sldId id="277" r:id="rId19"/>
    <p:sldId id="262" r:id="rId20"/>
    <p:sldId id="294" r:id="rId21"/>
    <p:sldId id="287" r:id="rId22"/>
    <p:sldId id="264" r:id="rId23"/>
    <p:sldId id="276" r:id="rId24"/>
    <p:sldId id="279" r:id="rId25"/>
    <p:sldId id="280" r:id="rId26"/>
    <p:sldId id="281" r:id="rId27"/>
    <p:sldId id="282" r:id="rId28"/>
    <p:sldId id="271" r:id="rId29"/>
    <p:sldId id="263" r:id="rId30"/>
    <p:sldId id="295"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9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0127B6-FE73-431F-A7D2-0F89243AABBA}" type="datetimeFigureOut">
              <a:rPr lang="en-US" smtClean="0"/>
              <a:t>27-Jul-23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122580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127B6-FE73-431F-A7D2-0F89243AABBA}" type="datetimeFigureOut">
              <a:rPr lang="en-US" smtClean="0"/>
              <a:t>27-Jul-23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10989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127B6-FE73-431F-A7D2-0F89243AABBA}" type="datetimeFigureOut">
              <a:rPr lang="en-US" smtClean="0"/>
              <a:t>27-Jul-23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297624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127B6-FE73-431F-A7D2-0F89243AABBA}" type="datetimeFigureOut">
              <a:rPr lang="en-US" smtClean="0"/>
              <a:t>27-Jul-23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45447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127B6-FE73-431F-A7D2-0F89243AABBA}" type="datetimeFigureOut">
              <a:rPr lang="en-US" smtClean="0"/>
              <a:t>27-Jul-23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324373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127B6-FE73-431F-A7D2-0F89243AABBA}" type="datetimeFigureOut">
              <a:rPr lang="en-US" smtClean="0"/>
              <a:t>27-Jul-23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386730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127B6-FE73-431F-A7D2-0F89243AABBA}" type="datetimeFigureOut">
              <a:rPr lang="en-US" smtClean="0"/>
              <a:t>27-Jul-23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357983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0127B6-FE73-431F-A7D2-0F89243AABBA}" type="datetimeFigureOut">
              <a:rPr lang="en-US" smtClean="0"/>
              <a:t>27-Jul-23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39584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127B6-FE73-431F-A7D2-0F89243AABBA}" type="datetimeFigureOut">
              <a:rPr lang="en-US" smtClean="0"/>
              <a:t>27-Jul-23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242324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127B6-FE73-431F-A7D2-0F89243AABBA}" type="datetimeFigureOut">
              <a:rPr lang="en-US" smtClean="0"/>
              <a:t>27-Jul-23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270734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127B6-FE73-431F-A7D2-0F89243AABBA}" type="datetimeFigureOut">
              <a:rPr lang="en-US" smtClean="0"/>
              <a:t>27-Jul-23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C44FE-B221-4DDC-8193-A411E54084CE}" type="slidenum">
              <a:rPr lang="en-US" smtClean="0"/>
              <a:t>‹#›</a:t>
            </a:fld>
            <a:endParaRPr lang="en-US"/>
          </a:p>
        </p:txBody>
      </p:sp>
    </p:spTree>
    <p:extLst>
      <p:ext uri="{BB962C8B-B14F-4D97-AF65-F5344CB8AC3E}">
        <p14:creationId xmlns:p14="http://schemas.microsoft.com/office/powerpoint/2010/main" val="143707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127B6-FE73-431F-A7D2-0F89243AABBA}" type="datetimeFigureOut">
              <a:rPr lang="en-US" smtClean="0"/>
              <a:t>27-Jul-23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C44FE-B221-4DDC-8193-A411E54084CE}" type="slidenum">
              <a:rPr lang="en-US" smtClean="0"/>
              <a:t>‹#›</a:t>
            </a:fld>
            <a:endParaRPr lang="en-US"/>
          </a:p>
        </p:txBody>
      </p:sp>
    </p:spTree>
    <p:extLst>
      <p:ext uri="{BB962C8B-B14F-4D97-AF65-F5344CB8AC3E}">
        <p14:creationId xmlns:p14="http://schemas.microsoft.com/office/powerpoint/2010/main" val="240851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IMPROVING STANDARD OF GEOTECHNICAL INVESTIGATION FIELD TESTING IN GHANA</a:t>
            </a:r>
            <a:endParaRPr lang="en-US" dirty="0"/>
          </a:p>
        </p:txBody>
      </p:sp>
      <p:sp>
        <p:nvSpPr>
          <p:cNvPr id="3" name="Subtitle 2"/>
          <p:cNvSpPr>
            <a:spLocks noGrp="1"/>
          </p:cNvSpPr>
          <p:nvPr>
            <p:ph type="subTitle" idx="1"/>
          </p:nvPr>
        </p:nvSpPr>
        <p:spPr/>
        <p:txBody>
          <a:bodyPr/>
          <a:lstStyle/>
          <a:p>
            <a:r>
              <a:rPr lang="en-US" dirty="0" smtClean="0"/>
              <a:t>CASE OF INAPPROPRIATE USE OF DCP TEST EQUIPMENT FOR GEOTECHNICAL INVESTIGATIONS FOR DESIGN OF FOUNDATIONS OF LARGE STRUCTURES</a:t>
            </a:r>
            <a:endParaRPr lang="en-US" dirty="0"/>
          </a:p>
        </p:txBody>
      </p:sp>
    </p:spTree>
    <p:extLst>
      <p:ext uri="{BB962C8B-B14F-4D97-AF65-F5344CB8AC3E}">
        <p14:creationId xmlns:p14="http://schemas.microsoft.com/office/powerpoint/2010/main" val="251425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anose="020F0502020204030204" pitchFamily="34" charset="0"/>
                <a:ea typeface="Calibri" panose="020F0502020204030204" pitchFamily="34" charset="0"/>
                <a:cs typeface="Times New Roman" panose="02020603050405020304" pitchFamily="18" charset="0"/>
              </a:rPr>
              <a:t>DIMENSIONS </a:t>
            </a:r>
            <a:r>
              <a:rPr lang="en-US" sz="3200" dirty="0">
                <a:latin typeface="Calibri" panose="020F0502020204030204" pitchFamily="34" charset="0"/>
                <a:ea typeface="Calibri" panose="020F0502020204030204" pitchFamily="34" charset="0"/>
                <a:cs typeface="Times New Roman" panose="02020603050405020304" pitchFamily="18" charset="0"/>
              </a:rPr>
              <a:t>FOR 4 TYPES OF DYNAMIC PROBING </a:t>
            </a:r>
            <a:r>
              <a:rPr lang="en-US" sz="3200" dirty="0" smtClean="0">
                <a:latin typeface="Calibri" panose="020F0502020204030204" pitchFamily="34" charset="0"/>
                <a:ea typeface="Calibri" panose="020F0502020204030204" pitchFamily="34" charset="0"/>
                <a:cs typeface="Times New Roman" panose="02020603050405020304" pitchFamily="18" charset="0"/>
              </a:rPr>
              <a:t>APPARATUS (</a:t>
            </a:r>
            <a:r>
              <a:rPr lang="en-US" sz="2000" dirty="0" smtClean="0">
                <a:latin typeface="Calibri" panose="020F0502020204030204" pitchFamily="34" charset="0"/>
                <a:ea typeface="Calibri" panose="020F0502020204030204" pitchFamily="34" charset="0"/>
                <a:cs typeface="Times New Roman" panose="02020603050405020304" pitchFamily="18" charset="0"/>
              </a:rPr>
              <a:t>ref; BS EN ISO 22476-2: 2005)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438001"/>
              </p:ext>
            </p:extLst>
          </p:nvPr>
        </p:nvGraphicFramePr>
        <p:xfrm>
          <a:off x="1223683" y="1842245"/>
          <a:ext cx="6804211" cy="4155140"/>
        </p:xfrm>
        <a:graphic>
          <a:graphicData uri="http://schemas.openxmlformats.org/drawingml/2006/table">
            <a:tbl>
              <a:tblPr firstRow="1" firstCol="1" bandRow="1">
                <a:tableStyleId>{5C22544A-7EE6-4342-B048-85BDC9FD1C3A}</a:tableStyleId>
              </a:tblPr>
              <a:tblGrid>
                <a:gridCol w="1780883"/>
                <a:gridCol w="906396"/>
                <a:gridCol w="1033170"/>
                <a:gridCol w="1038344"/>
                <a:gridCol w="942617"/>
                <a:gridCol w="1102801"/>
              </a:tblGrid>
              <a:tr h="593592">
                <a:tc>
                  <a:txBody>
                    <a:bodyPr/>
                    <a:lstStyle/>
                    <a:p>
                      <a:pPr marL="0" marR="0">
                        <a:lnSpc>
                          <a:spcPct val="107000"/>
                        </a:lnSpc>
                        <a:spcBef>
                          <a:spcPts val="0"/>
                        </a:spcBef>
                        <a:spcAft>
                          <a:spcPts val="0"/>
                        </a:spcAft>
                      </a:pPr>
                      <a:r>
                        <a:rPr lang="en-US" sz="1100" dirty="0">
                          <a:effectLst/>
                        </a:rPr>
                        <a:t>Dynamic Probing Apparatus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Units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DPL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DPSH-B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0080">
                <a:tc>
                  <a:txBody>
                    <a:bodyPr/>
                    <a:lstStyle/>
                    <a:p>
                      <a:pPr marL="0" marR="0">
                        <a:lnSpc>
                          <a:spcPct val="107000"/>
                        </a:lnSpc>
                        <a:spcBef>
                          <a:spcPts val="0"/>
                        </a:spcBef>
                        <a:spcAft>
                          <a:spcPts val="0"/>
                        </a:spcAft>
                      </a:pPr>
                      <a:r>
                        <a:rPr lang="en-US" sz="1100" dirty="0">
                          <a:effectLst/>
                        </a:rPr>
                        <a:t>Hammer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kg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10 ± 0.1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30 ±0.3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50 ±0.5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63.5 ±0.5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0080">
                <a:tc>
                  <a:txBody>
                    <a:bodyPr/>
                    <a:lstStyle/>
                    <a:p>
                      <a:pPr marL="0" marR="0">
                        <a:lnSpc>
                          <a:spcPct val="107000"/>
                        </a:lnSpc>
                        <a:spcBef>
                          <a:spcPts val="0"/>
                        </a:spcBef>
                        <a:spcAft>
                          <a:spcPts val="0"/>
                        </a:spcAft>
                      </a:pPr>
                      <a:r>
                        <a:rPr lang="en-US" sz="1100" dirty="0">
                          <a:effectLst/>
                        </a:rPr>
                        <a:t>Height of fall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500 ± 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500 ± 100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500 ± 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750 ± 20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3592">
                <a:tc>
                  <a:txBody>
                    <a:bodyPr/>
                    <a:lstStyle/>
                    <a:p>
                      <a:pPr marL="0" marR="0">
                        <a:lnSpc>
                          <a:spcPct val="107000"/>
                        </a:lnSpc>
                        <a:spcBef>
                          <a:spcPts val="0"/>
                        </a:spcBef>
                        <a:spcAft>
                          <a:spcPts val="0"/>
                        </a:spcAft>
                      </a:pPr>
                      <a:r>
                        <a:rPr lang="en-US" sz="1100" dirty="0">
                          <a:effectLst/>
                        </a:rPr>
                        <a:t>Anvil &amp; guide rod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18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18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30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7102">
                <a:tc>
                  <a:txBody>
                    <a:bodyPr/>
                    <a:lstStyle/>
                    <a:p>
                      <a:pPr marL="0" marR="0">
                        <a:lnSpc>
                          <a:spcPct val="107000"/>
                        </a:lnSpc>
                        <a:spcBef>
                          <a:spcPts val="0"/>
                        </a:spcBef>
                        <a:spcAft>
                          <a:spcPts val="0"/>
                        </a:spcAft>
                      </a:pPr>
                      <a:r>
                        <a:rPr lang="en-US" sz="1100" dirty="0">
                          <a:effectLst/>
                        </a:rPr>
                        <a:t>Cone angle</a:t>
                      </a:r>
                    </a:p>
                    <a:p>
                      <a:pPr marL="0" marR="0">
                        <a:lnSpc>
                          <a:spcPct val="107000"/>
                        </a:lnSpc>
                        <a:spcBef>
                          <a:spcPts val="0"/>
                        </a:spcBef>
                        <a:spcAft>
                          <a:spcPts val="0"/>
                        </a:spcAft>
                      </a:pPr>
                      <a:r>
                        <a:rPr lang="en-US" sz="1100" dirty="0">
                          <a:effectLst/>
                        </a:rPr>
                        <a:t>Cone base area (A)</a:t>
                      </a:r>
                    </a:p>
                    <a:p>
                      <a:pPr marL="0" marR="0">
                        <a:lnSpc>
                          <a:spcPct val="107000"/>
                        </a:lnSpc>
                        <a:spcBef>
                          <a:spcPts val="0"/>
                        </a:spcBef>
                        <a:spcAft>
                          <a:spcPts val="0"/>
                        </a:spcAft>
                      </a:pPr>
                      <a:r>
                        <a:rPr lang="en-US" sz="1100" dirty="0">
                          <a:effectLst/>
                        </a:rPr>
                        <a:t>Cone base </a:t>
                      </a:r>
                      <a:r>
                        <a:rPr lang="en-US" sz="1100" dirty="0" err="1">
                          <a:effectLst/>
                        </a:rPr>
                        <a:t>dia</a:t>
                      </a:r>
                      <a:r>
                        <a:rPr lang="en-US" sz="1100" dirty="0">
                          <a:effectLst/>
                        </a:rPr>
                        <a:t> (min)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deg</a:t>
                      </a:r>
                    </a:p>
                    <a:p>
                      <a:pPr marL="0" marR="0">
                        <a:lnSpc>
                          <a:spcPct val="107000"/>
                        </a:lnSpc>
                        <a:spcBef>
                          <a:spcPts val="0"/>
                        </a:spcBef>
                        <a:spcAft>
                          <a:spcPts val="0"/>
                        </a:spcAft>
                      </a:pPr>
                      <a:r>
                        <a:rPr lang="en-US" sz="1100">
                          <a:effectLst/>
                        </a:rPr>
                        <a:t>cm</a:t>
                      </a:r>
                      <a:r>
                        <a:rPr lang="en-US" sz="1100" baseline="30000">
                          <a:effectLst/>
                        </a:rPr>
                        <a:t>2</a:t>
                      </a:r>
                      <a:endParaRPr lang="en-US" sz="1100">
                        <a:effectLst/>
                      </a:endParaRPr>
                    </a:p>
                    <a:p>
                      <a:pPr marL="0" marR="0">
                        <a:lnSpc>
                          <a:spcPct val="107000"/>
                        </a:lnSpc>
                        <a:spcBef>
                          <a:spcPts val="0"/>
                        </a:spcBef>
                        <a:spcAft>
                          <a:spcPts val="0"/>
                        </a:spcAft>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90</a:t>
                      </a:r>
                    </a:p>
                    <a:p>
                      <a:pPr marL="0" marR="0" algn="ctr">
                        <a:lnSpc>
                          <a:spcPct val="107000"/>
                        </a:lnSpc>
                        <a:spcBef>
                          <a:spcPts val="0"/>
                        </a:spcBef>
                        <a:spcAft>
                          <a:spcPts val="0"/>
                        </a:spcAft>
                      </a:pPr>
                      <a:r>
                        <a:rPr lang="en-US" sz="1200" b="1" dirty="0">
                          <a:effectLst/>
                        </a:rPr>
                        <a:t>10</a:t>
                      </a:r>
                    </a:p>
                    <a:p>
                      <a:pPr marL="0" marR="0" algn="ctr">
                        <a:lnSpc>
                          <a:spcPct val="107000"/>
                        </a:lnSpc>
                        <a:spcBef>
                          <a:spcPts val="0"/>
                        </a:spcBef>
                        <a:spcAft>
                          <a:spcPts val="0"/>
                        </a:spcAft>
                      </a:pPr>
                      <a:r>
                        <a:rPr lang="en-US" sz="1200" b="1" dirty="0" smtClean="0">
                          <a:effectLst/>
                        </a:rPr>
                        <a:t>35.7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90</a:t>
                      </a:r>
                    </a:p>
                    <a:p>
                      <a:pPr marL="0" marR="0" algn="ctr">
                        <a:lnSpc>
                          <a:spcPct val="107000"/>
                        </a:lnSpc>
                        <a:spcBef>
                          <a:spcPts val="0"/>
                        </a:spcBef>
                        <a:spcAft>
                          <a:spcPts val="0"/>
                        </a:spcAft>
                      </a:pPr>
                      <a:r>
                        <a:rPr lang="en-US" sz="1200" b="1" dirty="0">
                          <a:effectLst/>
                        </a:rPr>
                        <a:t>15</a:t>
                      </a:r>
                    </a:p>
                    <a:p>
                      <a:pPr marL="0" marR="0" algn="ctr">
                        <a:lnSpc>
                          <a:spcPct val="107000"/>
                        </a:lnSpc>
                        <a:spcBef>
                          <a:spcPts val="0"/>
                        </a:spcBef>
                        <a:spcAft>
                          <a:spcPts val="0"/>
                        </a:spcAft>
                      </a:pPr>
                      <a:r>
                        <a:rPr lang="en-US" sz="1200" b="1" dirty="0" smtClean="0">
                          <a:effectLst/>
                        </a:rPr>
                        <a:t>4</a:t>
                      </a:r>
                      <a:r>
                        <a:rPr lang="en-US" sz="1200" b="1" dirty="0" smtClean="0">
                          <a:effectLst/>
                          <a:latin typeface="Calibri" panose="020F0502020204030204" pitchFamily="34" charset="0"/>
                          <a:cs typeface="Times New Roman" panose="02020603050405020304" pitchFamily="18" charset="0"/>
                        </a:rPr>
                        <a:t>3.7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90</a:t>
                      </a:r>
                    </a:p>
                    <a:p>
                      <a:pPr marL="0" marR="0" algn="ctr">
                        <a:lnSpc>
                          <a:spcPct val="107000"/>
                        </a:lnSpc>
                        <a:spcBef>
                          <a:spcPts val="0"/>
                        </a:spcBef>
                        <a:spcAft>
                          <a:spcPts val="0"/>
                        </a:spcAft>
                      </a:pPr>
                      <a:r>
                        <a:rPr lang="en-US" sz="1200" b="1" dirty="0">
                          <a:effectLst/>
                        </a:rPr>
                        <a:t>16</a:t>
                      </a:r>
                    </a:p>
                    <a:p>
                      <a:pPr marL="0" marR="0" algn="ctr">
                        <a:lnSpc>
                          <a:spcPct val="107000"/>
                        </a:lnSpc>
                        <a:spcBef>
                          <a:spcPts val="0"/>
                        </a:spcBef>
                        <a:spcAft>
                          <a:spcPts val="0"/>
                        </a:spcAft>
                      </a:pPr>
                      <a:r>
                        <a:rPr lang="en-US" sz="1200" b="1" dirty="0" smtClean="0">
                          <a:effectLst/>
                        </a:rPr>
                        <a:t>4</a:t>
                      </a:r>
                      <a:r>
                        <a:rPr lang="en-US" sz="1200" b="1" dirty="0" smtClean="0">
                          <a:effectLst/>
                          <a:latin typeface="Calibri" panose="020F0502020204030204" pitchFamily="34" charset="0"/>
                          <a:cs typeface="Times New Roman" panose="02020603050405020304" pitchFamily="18" charset="0"/>
                        </a:rPr>
                        <a:t>3.7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90</a:t>
                      </a:r>
                    </a:p>
                    <a:p>
                      <a:pPr marL="0" marR="0" algn="ctr">
                        <a:lnSpc>
                          <a:spcPct val="107000"/>
                        </a:lnSpc>
                        <a:spcBef>
                          <a:spcPts val="0"/>
                        </a:spcBef>
                        <a:spcAft>
                          <a:spcPts val="0"/>
                        </a:spcAft>
                      </a:pPr>
                      <a:r>
                        <a:rPr lang="en-US" sz="1200" b="1" dirty="0">
                          <a:effectLst/>
                        </a:rPr>
                        <a:t>20</a:t>
                      </a:r>
                    </a:p>
                    <a:p>
                      <a:pPr marL="0" marR="0" algn="ctr">
                        <a:lnSpc>
                          <a:spcPct val="107000"/>
                        </a:lnSpc>
                        <a:spcBef>
                          <a:spcPts val="0"/>
                        </a:spcBef>
                        <a:spcAft>
                          <a:spcPts val="0"/>
                        </a:spcAft>
                      </a:pPr>
                      <a:r>
                        <a:rPr lang="en-US" sz="1200" b="1" dirty="0" smtClean="0">
                          <a:effectLst/>
                        </a:rPr>
                        <a:t>450.5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7102">
                <a:tc>
                  <a:txBody>
                    <a:bodyPr/>
                    <a:lstStyle/>
                    <a:p>
                      <a:pPr marL="0" marR="0">
                        <a:lnSpc>
                          <a:spcPct val="107000"/>
                        </a:lnSpc>
                        <a:spcBef>
                          <a:spcPts val="0"/>
                        </a:spcBef>
                        <a:spcAft>
                          <a:spcPts val="0"/>
                        </a:spcAft>
                      </a:pPr>
                      <a:r>
                        <a:rPr lang="en-US" sz="1100" dirty="0">
                          <a:effectLst/>
                        </a:rPr>
                        <a:t>Drive rod mass</a:t>
                      </a:r>
                    </a:p>
                    <a:p>
                      <a:pPr marL="0" marR="0">
                        <a:lnSpc>
                          <a:spcPct val="107000"/>
                        </a:lnSpc>
                        <a:spcBef>
                          <a:spcPts val="0"/>
                        </a:spcBef>
                        <a:spcAft>
                          <a:spcPts val="0"/>
                        </a:spcAft>
                      </a:pPr>
                      <a:r>
                        <a:rPr lang="en-US" sz="1100" dirty="0">
                          <a:effectLst/>
                        </a:rPr>
                        <a:t>Drive rod </a:t>
                      </a:r>
                      <a:r>
                        <a:rPr lang="en-US" sz="1100" dirty="0" err="1">
                          <a:effectLst/>
                        </a:rPr>
                        <a:t>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Kg/m</a:t>
                      </a:r>
                    </a:p>
                    <a:p>
                      <a:pPr marL="0" marR="0">
                        <a:lnSpc>
                          <a:spcPct val="107000"/>
                        </a:lnSpc>
                        <a:spcBef>
                          <a:spcPts val="0"/>
                        </a:spcBef>
                        <a:spcAft>
                          <a:spcPts val="0"/>
                        </a:spcAft>
                      </a:pPr>
                      <a:r>
                        <a:rPr lang="en-US"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3</a:t>
                      </a:r>
                    </a:p>
                    <a:p>
                      <a:pPr marL="0" marR="0" algn="ctr">
                        <a:lnSpc>
                          <a:spcPct val="107000"/>
                        </a:lnSpc>
                        <a:spcBef>
                          <a:spcPts val="0"/>
                        </a:spcBef>
                        <a:spcAft>
                          <a:spcPts val="0"/>
                        </a:spcAft>
                      </a:pPr>
                      <a:r>
                        <a:rPr lang="en-US" sz="1200" b="1" dirty="0">
                          <a:effectLst/>
                        </a:rPr>
                        <a:t>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6</a:t>
                      </a:r>
                    </a:p>
                    <a:p>
                      <a:pPr marL="0" marR="0" algn="ctr">
                        <a:lnSpc>
                          <a:spcPct val="107000"/>
                        </a:lnSpc>
                        <a:spcBef>
                          <a:spcPts val="0"/>
                        </a:spcBef>
                        <a:spcAft>
                          <a:spcPts val="0"/>
                        </a:spcAft>
                      </a:pPr>
                      <a:r>
                        <a:rPr lang="en-US" sz="1200" b="1">
                          <a:effectLst/>
                        </a:rPr>
                        <a:t>32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6</a:t>
                      </a:r>
                    </a:p>
                    <a:p>
                      <a:pPr marL="0" marR="0" algn="ctr">
                        <a:lnSpc>
                          <a:spcPct val="107000"/>
                        </a:lnSpc>
                        <a:spcBef>
                          <a:spcPts val="0"/>
                        </a:spcBef>
                        <a:spcAft>
                          <a:spcPts val="0"/>
                        </a:spcAft>
                      </a:pPr>
                      <a:r>
                        <a:rPr lang="en-US" sz="1200" b="1">
                          <a:effectLst/>
                        </a:rPr>
                        <a:t>32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rPr>
                        <a:t>8</a:t>
                      </a:r>
                    </a:p>
                    <a:p>
                      <a:pPr marL="0" marR="0" algn="ctr">
                        <a:lnSpc>
                          <a:spcPct val="107000"/>
                        </a:lnSpc>
                        <a:spcBef>
                          <a:spcPts val="0"/>
                        </a:spcBef>
                        <a:spcAft>
                          <a:spcPts val="0"/>
                        </a:spcAft>
                      </a:pPr>
                      <a:r>
                        <a:rPr lang="en-US" sz="1200" b="1">
                          <a:effectLst/>
                        </a:rPr>
                        <a:t>35</a:t>
                      </a:r>
                    </a:p>
                    <a:p>
                      <a:pPr marL="0" marR="0" algn="ctr">
                        <a:lnSpc>
                          <a:spcPct val="107000"/>
                        </a:lnSpc>
                        <a:spcBef>
                          <a:spcPts val="0"/>
                        </a:spcBef>
                        <a:spcAft>
                          <a:spcPts val="0"/>
                        </a:spcAft>
                      </a:pPr>
                      <a:r>
                        <a:rPr lang="en-US" sz="1200" b="1">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3592">
                <a:tc>
                  <a:txBody>
                    <a:bodyPr/>
                    <a:lstStyle/>
                    <a:p>
                      <a:pPr marL="0" marR="0">
                        <a:lnSpc>
                          <a:spcPct val="107000"/>
                        </a:lnSpc>
                        <a:spcBef>
                          <a:spcPts val="0"/>
                        </a:spcBef>
                        <a:spcAft>
                          <a:spcPts val="0"/>
                        </a:spcAft>
                      </a:pPr>
                      <a:r>
                        <a:rPr lang="en-US" sz="1100" dirty="0">
                          <a:effectLst/>
                        </a:rPr>
                        <a:t>Specific work/blow</a:t>
                      </a:r>
                    </a:p>
                    <a:p>
                      <a:pPr marL="0" marR="0">
                        <a:lnSpc>
                          <a:spcPct val="107000"/>
                        </a:lnSpc>
                        <a:spcBef>
                          <a:spcPts val="0"/>
                        </a:spcBef>
                        <a:spcAft>
                          <a:spcPts val="0"/>
                        </a:spcAft>
                      </a:pPr>
                      <a:r>
                        <a:rPr lang="en-US" sz="1100" dirty="0" err="1">
                          <a:effectLst/>
                        </a:rPr>
                        <a:t>E</a:t>
                      </a:r>
                      <a:r>
                        <a:rPr lang="en-US" sz="1100" baseline="-25000" dirty="0" err="1">
                          <a:effectLst/>
                        </a:rPr>
                        <a:t>n</a:t>
                      </a:r>
                      <a:r>
                        <a:rPr lang="en-US" sz="1100" dirty="0">
                          <a:effectLst/>
                        </a:rPr>
                        <a:t>=</a:t>
                      </a:r>
                      <a:r>
                        <a:rPr lang="en-US" sz="1100" dirty="0" err="1">
                          <a:effectLst/>
                        </a:rPr>
                        <a:t>mgh</a:t>
                      </a:r>
                      <a:r>
                        <a:rPr lang="en-US" sz="1100" dirty="0">
                          <a:effectLst/>
                        </a:rPr>
                        <a:t>/A =</a:t>
                      </a:r>
                      <a:r>
                        <a:rPr lang="en-US" sz="1100" dirty="0" err="1">
                          <a:effectLst/>
                        </a:rPr>
                        <a:t>E</a:t>
                      </a:r>
                      <a:r>
                        <a:rPr lang="en-US" sz="1100" baseline="-25000" dirty="0" err="1">
                          <a:effectLst/>
                        </a:rPr>
                        <a:t>theo</a:t>
                      </a:r>
                      <a:r>
                        <a:rPr lang="en-US" sz="11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kJ/m</a:t>
                      </a:r>
                      <a:r>
                        <a:rPr lang="en-US"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50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100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167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238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768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EVALUATION OF DYNAMIC PROBING RESULTS</a:t>
            </a:r>
            <a:endParaRPr lang="en-US" dirty="0"/>
          </a:p>
        </p:txBody>
      </p:sp>
      <p:sp>
        <p:nvSpPr>
          <p:cNvPr id="3" name="Content Placeholder 2"/>
          <p:cNvSpPr>
            <a:spLocks noGrp="1"/>
          </p:cNvSpPr>
          <p:nvPr>
            <p:ph idx="1"/>
          </p:nvPr>
        </p:nvSpPr>
        <p:spPr/>
        <p:txBody>
          <a:bodyPr>
            <a:normAutofit/>
          </a:bodyPr>
          <a:lstStyle/>
          <a:p>
            <a:pPr lvl="1"/>
            <a:r>
              <a:rPr lang="en-US" dirty="0" smtClean="0"/>
              <a:t>Because </a:t>
            </a:r>
            <a:r>
              <a:rPr lang="en-US" dirty="0"/>
              <a:t>of hammer fall energy losses, it is recommended to know by calibration, the actual energy transmitted to the drive rods (</a:t>
            </a:r>
            <a:r>
              <a:rPr lang="en-US" dirty="0" err="1"/>
              <a:t>E</a:t>
            </a:r>
            <a:r>
              <a:rPr lang="en-US" sz="1600" i="1" dirty="0" err="1"/>
              <a:t>theo</a:t>
            </a:r>
            <a:r>
              <a:rPr lang="en-US" dirty="0"/>
              <a:t>) when this test is used for quantitative evaluation purposes. </a:t>
            </a:r>
            <a:endParaRPr lang="en-US" dirty="0" smtClean="0"/>
          </a:p>
          <a:p>
            <a:pPr lvl="1"/>
            <a:r>
              <a:rPr lang="en-US" dirty="0" smtClean="0"/>
              <a:t> Consideration shall be given to the influence of rod friction by side adhesion and rod bending on the recorded test values.</a:t>
            </a:r>
          </a:p>
          <a:p>
            <a:pPr lvl="1"/>
            <a:r>
              <a:rPr lang="en-US" dirty="0"/>
              <a:t>The dynamic point resistance (</a:t>
            </a:r>
            <a:r>
              <a:rPr lang="en-US" dirty="0" err="1"/>
              <a:t>q</a:t>
            </a:r>
            <a:r>
              <a:rPr lang="en-US" sz="1200" dirty="0" err="1"/>
              <a:t>d</a:t>
            </a:r>
            <a:r>
              <a:rPr lang="en-US" dirty="0"/>
              <a:t>)may be determined for quantitative interpretation of the results.</a:t>
            </a:r>
            <a:endParaRPr lang="en-US" dirty="0" smtClean="0"/>
          </a:p>
          <a:p>
            <a:pPr lvl="1"/>
            <a:endParaRPr lang="en-US" dirty="0" smtClean="0"/>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0868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DESCRIPTION OF DCP</a:t>
            </a:r>
            <a:endParaRPr lang="en-US" dirty="0"/>
          </a:p>
        </p:txBody>
      </p:sp>
      <p:sp>
        <p:nvSpPr>
          <p:cNvPr id="3" name="Content Placeholder 2"/>
          <p:cNvSpPr>
            <a:spLocks noGrp="1"/>
          </p:cNvSpPr>
          <p:nvPr>
            <p:ph idx="1"/>
          </p:nvPr>
        </p:nvSpPr>
        <p:spPr/>
        <p:txBody>
          <a:bodyPr>
            <a:normAutofit fontScale="92500"/>
          </a:bodyPr>
          <a:lstStyle/>
          <a:p>
            <a:r>
              <a:rPr lang="en-US" dirty="0" smtClean="0"/>
              <a:t>DROP WEIGHT: 8KG</a:t>
            </a:r>
          </a:p>
          <a:p>
            <a:r>
              <a:rPr lang="en-US" dirty="0" smtClean="0"/>
              <a:t>ANVIL &amp; GUIDE ROD WEIGHT: 6KG</a:t>
            </a:r>
          </a:p>
          <a:p>
            <a:r>
              <a:rPr lang="en-US" dirty="0" smtClean="0"/>
              <a:t>DROP HEIGHT: 575MM    MAX ENERGY: 46 J</a:t>
            </a:r>
          </a:p>
          <a:p>
            <a:r>
              <a:rPr lang="en-US" dirty="0" smtClean="0"/>
              <a:t>ROD DIA: 20MM</a:t>
            </a:r>
          </a:p>
          <a:p>
            <a:r>
              <a:rPr lang="en-US" dirty="0" smtClean="0"/>
              <a:t>CONE ANGLE: 60 DEG</a:t>
            </a:r>
          </a:p>
          <a:p>
            <a:r>
              <a:rPr lang="en-US" dirty="0" smtClean="0"/>
              <a:t>EFFECTIVE INVESTIGATION DEPTH: 800MM</a:t>
            </a:r>
          </a:p>
          <a:p>
            <a:r>
              <a:rPr lang="en-US" dirty="0" smtClean="0"/>
              <a:t>MAX INVESTIGATION DEPTH: 1500MM</a:t>
            </a:r>
          </a:p>
          <a:p>
            <a:r>
              <a:rPr lang="en-US" dirty="0" smtClean="0"/>
              <a:t>PRIMARY USE: ASSESSMENT OF IN-SITU STRENGTH OF FLEXIBLE PAVEMENTS MADE OF UNBOUND MATERIALS</a:t>
            </a:r>
            <a:endParaRPr lang="en-US" dirty="0"/>
          </a:p>
        </p:txBody>
      </p:sp>
    </p:spTree>
    <p:extLst>
      <p:ext uri="{BB962C8B-B14F-4D97-AF65-F5344CB8AC3E}">
        <p14:creationId xmlns:p14="http://schemas.microsoft.com/office/powerpoint/2010/main" val="295432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DCP-DPL COMPARISON</a:t>
            </a:r>
            <a:endParaRPr lang="en-US" dirty="0"/>
          </a:p>
        </p:txBody>
      </p:sp>
      <p:sp>
        <p:nvSpPr>
          <p:cNvPr id="5" name="Content Placeholder 4"/>
          <p:cNvSpPr>
            <a:spLocks noGrp="1"/>
          </p:cNvSpPr>
          <p:nvPr>
            <p:ph idx="1"/>
          </p:nvPr>
        </p:nvSpPr>
        <p:spPr>
          <a:xfrm>
            <a:off x="546588" y="1504577"/>
            <a:ext cx="7886700" cy="4351338"/>
          </a:xfrm>
        </p:spPr>
        <p:txBody>
          <a:bodyPr/>
          <a:lstStyle/>
          <a:p>
            <a:endParaRPr lang="en-US" dirty="0" smtClean="0"/>
          </a:p>
          <a:p>
            <a:endParaRPr lang="en-US" dirty="0"/>
          </a:p>
          <a:p>
            <a:endParaRPr lang="en-US" dirty="0" smtClean="0"/>
          </a:p>
          <a:p>
            <a:pPr marL="0" indent="0">
              <a:buNone/>
            </a:pPr>
            <a:endParaRPr lang="en-US" dirty="0" smtClean="0"/>
          </a:p>
          <a:p>
            <a:r>
              <a:rPr lang="en-US" dirty="0" smtClean="0"/>
              <a:t>DPL cone area = 2 x DCP cone area</a:t>
            </a:r>
            <a:endParaRPr lang="en-US" dirty="0"/>
          </a:p>
          <a:p>
            <a:r>
              <a:rPr lang="en-US" dirty="0" smtClean="0"/>
              <a:t>DCP side friction &gt;&gt;&gt; DPL  </a:t>
            </a:r>
            <a:r>
              <a:rPr lang="en-US" dirty="0" smtClean="0">
                <a:sym typeface="Wingdings" panose="05000000000000000000" pitchFamily="2" charset="2"/>
              </a:rPr>
              <a:t></a:t>
            </a:r>
            <a:r>
              <a:rPr lang="en-US" dirty="0" smtClean="0"/>
              <a:t> greater energy losses</a:t>
            </a:r>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40740625"/>
              </p:ext>
            </p:extLst>
          </p:nvPr>
        </p:nvGraphicFramePr>
        <p:xfrm>
          <a:off x="779377" y="1504577"/>
          <a:ext cx="7250932" cy="1656080"/>
        </p:xfrm>
        <a:graphic>
          <a:graphicData uri="http://schemas.openxmlformats.org/drawingml/2006/table">
            <a:tbl>
              <a:tblPr firstRow="1" bandRow="1">
                <a:tableStyleId>{5C22544A-7EE6-4342-B048-85BDC9FD1C3A}</a:tableStyleId>
              </a:tblPr>
              <a:tblGrid>
                <a:gridCol w="763995"/>
                <a:gridCol w="1047428"/>
                <a:gridCol w="710500"/>
                <a:gridCol w="1065639"/>
                <a:gridCol w="981568"/>
                <a:gridCol w="756577"/>
                <a:gridCol w="1925225"/>
              </a:tblGrid>
              <a:tr h="370840">
                <a:tc>
                  <a:txBody>
                    <a:bodyPr/>
                    <a:lstStyle/>
                    <a:p>
                      <a:r>
                        <a:rPr lang="en-US" dirty="0" smtClean="0"/>
                        <a:t>Device </a:t>
                      </a:r>
                      <a:endParaRPr lang="en-US" dirty="0"/>
                    </a:p>
                  </a:txBody>
                  <a:tcPr/>
                </a:tc>
                <a:tc>
                  <a:txBody>
                    <a:bodyPr/>
                    <a:lstStyle/>
                    <a:p>
                      <a:pPr algn="ctr"/>
                      <a:r>
                        <a:rPr lang="en-US" dirty="0" smtClean="0"/>
                        <a:t>Hammer</a:t>
                      </a:r>
                      <a:r>
                        <a:rPr lang="en-US" baseline="0" dirty="0" smtClean="0"/>
                        <a:t> mass (kg)</a:t>
                      </a:r>
                      <a:endParaRPr lang="en-US" dirty="0"/>
                    </a:p>
                  </a:txBody>
                  <a:tcPr/>
                </a:tc>
                <a:tc>
                  <a:txBody>
                    <a:bodyPr/>
                    <a:lstStyle/>
                    <a:p>
                      <a:pPr algn="ctr"/>
                      <a:r>
                        <a:rPr lang="en-US" dirty="0" smtClean="0"/>
                        <a:t>Drop </a:t>
                      </a:r>
                      <a:r>
                        <a:rPr lang="en-US" dirty="0" err="1" smtClean="0"/>
                        <a:t>ht</a:t>
                      </a:r>
                      <a:r>
                        <a:rPr lang="en-US" dirty="0" smtClean="0"/>
                        <a:t> (mm)</a:t>
                      </a:r>
                      <a:endParaRPr lang="en-US" dirty="0"/>
                    </a:p>
                  </a:txBody>
                  <a:tcPr/>
                </a:tc>
                <a:tc>
                  <a:txBody>
                    <a:bodyPr/>
                    <a:lstStyle/>
                    <a:p>
                      <a:pPr algn="ctr"/>
                      <a:r>
                        <a:rPr lang="en-US" dirty="0" smtClean="0"/>
                        <a:t>Cone area (cm2)</a:t>
                      </a:r>
                      <a:endParaRPr lang="en-US" dirty="0"/>
                    </a:p>
                  </a:txBody>
                  <a:tcPr/>
                </a:tc>
                <a:tc>
                  <a:txBody>
                    <a:bodyPr/>
                    <a:lstStyle/>
                    <a:p>
                      <a:pPr algn="ctr"/>
                      <a:r>
                        <a:rPr lang="en-US" dirty="0" smtClean="0"/>
                        <a:t>Cone</a:t>
                      </a:r>
                      <a:r>
                        <a:rPr lang="en-US" baseline="0" dirty="0" smtClean="0"/>
                        <a:t> </a:t>
                      </a:r>
                      <a:r>
                        <a:rPr lang="en-US" baseline="0" dirty="0" err="1" smtClean="0"/>
                        <a:t>dia</a:t>
                      </a:r>
                      <a:r>
                        <a:rPr lang="en-US" baseline="0" dirty="0" smtClean="0"/>
                        <a:t> (mm)</a:t>
                      </a:r>
                      <a:endParaRPr lang="en-US" dirty="0"/>
                    </a:p>
                  </a:txBody>
                  <a:tcPr/>
                </a:tc>
                <a:tc>
                  <a:txBody>
                    <a:bodyPr/>
                    <a:lstStyle/>
                    <a:p>
                      <a:pPr algn="ctr"/>
                      <a:r>
                        <a:rPr lang="en-US" dirty="0" smtClean="0"/>
                        <a:t>Rod </a:t>
                      </a:r>
                      <a:r>
                        <a:rPr lang="en-US" dirty="0" err="1" smtClean="0"/>
                        <a:t>dia</a:t>
                      </a:r>
                      <a:r>
                        <a:rPr lang="en-US" dirty="0" smtClean="0"/>
                        <a:t> (mm)</a:t>
                      </a:r>
                      <a:endParaRPr lang="en-US" dirty="0"/>
                    </a:p>
                  </a:txBody>
                  <a:tcPr/>
                </a:tc>
                <a:tc>
                  <a:txBody>
                    <a:bodyPr/>
                    <a:lstStyle/>
                    <a:p>
                      <a:pPr algn="ctr"/>
                      <a:r>
                        <a:rPr lang="en-US" dirty="0" smtClean="0"/>
                        <a:t>Specific</a:t>
                      </a:r>
                      <a:r>
                        <a:rPr lang="en-US" baseline="0" dirty="0" smtClean="0"/>
                        <a:t> </a:t>
                      </a:r>
                    </a:p>
                    <a:p>
                      <a:pPr algn="ctr"/>
                      <a:r>
                        <a:rPr lang="en-US" baseline="0" dirty="0" smtClean="0"/>
                        <a:t>work/blow</a:t>
                      </a:r>
                      <a:r>
                        <a:rPr lang="en-US" dirty="0" smtClean="0"/>
                        <a:t> (kJ/m2)</a:t>
                      </a:r>
                      <a:endParaRPr lang="en-US" dirty="0"/>
                    </a:p>
                  </a:txBody>
                  <a:tcPr/>
                </a:tc>
              </a:tr>
              <a:tr h="370840">
                <a:tc>
                  <a:txBody>
                    <a:bodyPr/>
                    <a:lstStyle/>
                    <a:p>
                      <a:r>
                        <a:rPr lang="en-US" dirty="0" smtClean="0"/>
                        <a:t>DCP</a:t>
                      </a:r>
                      <a:endParaRPr lang="en-US" dirty="0"/>
                    </a:p>
                  </a:txBody>
                  <a:tcPr/>
                </a:tc>
                <a:tc>
                  <a:txBody>
                    <a:bodyPr/>
                    <a:lstStyle/>
                    <a:p>
                      <a:pPr algn="ctr"/>
                      <a:r>
                        <a:rPr lang="en-US" dirty="0" smtClean="0"/>
                        <a:t>8</a:t>
                      </a:r>
                      <a:endParaRPr lang="en-US" dirty="0"/>
                    </a:p>
                  </a:txBody>
                  <a:tcPr/>
                </a:tc>
                <a:tc>
                  <a:txBody>
                    <a:bodyPr/>
                    <a:lstStyle/>
                    <a:p>
                      <a:pPr algn="ctr"/>
                      <a:r>
                        <a:rPr lang="en-US" dirty="0" smtClean="0"/>
                        <a:t>575</a:t>
                      </a:r>
                      <a:endParaRPr lang="en-US" dirty="0"/>
                    </a:p>
                  </a:txBody>
                  <a:tcPr/>
                </a:tc>
                <a:tc>
                  <a:txBody>
                    <a:bodyPr/>
                    <a:lstStyle/>
                    <a:p>
                      <a:pPr algn="ctr"/>
                      <a:r>
                        <a:rPr lang="en-US" dirty="0" smtClean="0"/>
                        <a:t>5</a:t>
                      </a:r>
                      <a:endParaRPr lang="en-US" dirty="0"/>
                    </a:p>
                  </a:txBody>
                  <a:tcPr/>
                </a:tc>
                <a:tc>
                  <a:txBody>
                    <a:bodyPr/>
                    <a:lstStyle/>
                    <a:p>
                      <a:pPr algn="ctr"/>
                      <a:r>
                        <a:rPr lang="en-US" dirty="0" smtClean="0"/>
                        <a:t>20</a:t>
                      </a:r>
                      <a:endParaRPr lang="en-US" dirty="0"/>
                    </a:p>
                  </a:txBody>
                  <a:tcPr/>
                </a:tc>
                <a:tc>
                  <a:txBody>
                    <a:bodyPr/>
                    <a:lstStyle/>
                    <a:p>
                      <a:pPr algn="ctr"/>
                      <a:r>
                        <a:rPr lang="en-US" dirty="0" smtClean="0"/>
                        <a:t>16</a:t>
                      </a:r>
                      <a:endParaRPr lang="en-US" dirty="0"/>
                    </a:p>
                  </a:txBody>
                  <a:tcPr/>
                </a:tc>
                <a:tc>
                  <a:txBody>
                    <a:bodyPr/>
                    <a:lstStyle/>
                    <a:p>
                      <a:pPr algn="ctr"/>
                      <a:r>
                        <a:rPr lang="en-US" dirty="0" smtClean="0"/>
                        <a:t>92</a:t>
                      </a:r>
                      <a:endParaRPr lang="en-US" dirty="0"/>
                    </a:p>
                  </a:txBody>
                  <a:tcPr/>
                </a:tc>
              </a:tr>
              <a:tr h="370840">
                <a:tc>
                  <a:txBody>
                    <a:bodyPr/>
                    <a:lstStyle/>
                    <a:p>
                      <a:r>
                        <a:rPr lang="en-US" dirty="0" smtClean="0"/>
                        <a:t>DPL</a:t>
                      </a:r>
                      <a:endParaRPr lang="en-US" dirty="0"/>
                    </a:p>
                  </a:txBody>
                  <a:tcPr/>
                </a:tc>
                <a:tc>
                  <a:txBody>
                    <a:bodyPr/>
                    <a:lstStyle/>
                    <a:p>
                      <a:pPr algn="ctr"/>
                      <a:r>
                        <a:rPr lang="en-US" dirty="0" smtClean="0"/>
                        <a:t>10</a:t>
                      </a:r>
                      <a:endParaRPr lang="en-US" dirty="0"/>
                    </a:p>
                  </a:txBody>
                  <a:tcPr/>
                </a:tc>
                <a:tc>
                  <a:txBody>
                    <a:bodyPr/>
                    <a:lstStyle/>
                    <a:p>
                      <a:pPr algn="ctr"/>
                      <a:r>
                        <a:rPr lang="en-US" dirty="0" smtClean="0"/>
                        <a:t>500</a:t>
                      </a:r>
                      <a:endParaRPr lang="en-US" dirty="0"/>
                    </a:p>
                  </a:txBody>
                  <a:tcPr/>
                </a:tc>
                <a:tc>
                  <a:txBody>
                    <a:bodyPr/>
                    <a:lstStyle/>
                    <a:p>
                      <a:pPr algn="ctr"/>
                      <a:r>
                        <a:rPr lang="en-US" dirty="0" smtClean="0"/>
                        <a:t>10</a:t>
                      </a:r>
                      <a:endParaRPr lang="en-US" dirty="0"/>
                    </a:p>
                  </a:txBody>
                  <a:tcPr/>
                </a:tc>
                <a:tc>
                  <a:txBody>
                    <a:bodyPr/>
                    <a:lstStyle/>
                    <a:p>
                      <a:pPr algn="ctr"/>
                      <a:r>
                        <a:rPr lang="en-US" dirty="0" smtClean="0"/>
                        <a:t>35.7</a:t>
                      </a:r>
                      <a:endParaRPr lang="en-US" dirty="0"/>
                    </a:p>
                  </a:txBody>
                  <a:tcPr/>
                </a:tc>
                <a:tc>
                  <a:txBody>
                    <a:bodyPr/>
                    <a:lstStyle/>
                    <a:p>
                      <a:pPr algn="ctr"/>
                      <a:r>
                        <a:rPr lang="en-US" dirty="0" smtClean="0"/>
                        <a:t>22</a:t>
                      </a:r>
                      <a:endParaRPr lang="en-US" dirty="0"/>
                    </a:p>
                  </a:txBody>
                  <a:tcPr/>
                </a:tc>
                <a:tc>
                  <a:txBody>
                    <a:bodyPr/>
                    <a:lstStyle/>
                    <a:p>
                      <a:pPr algn="ctr"/>
                      <a:r>
                        <a:rPr lang="en-US" dirty="0" smtClean="0"/>
                        <a:t>50</a:t>
                      </a:r>
                      <a:endParaRPr lang="en-US" dirty="0"/>
                    </a:p>
                  </a:txBody>
                  <a:tcPr/>
                </a:tc>
              </a:tr>
            </a:tbl>
          </a:graphicData>
        </a:graphic>
      </p:graphicFrame>
    </p:spTree>
    <p:extLst>
      <p:ext uri="{BB962C8B-B14F-4D97-AF65-F5344CB8AC3E}">
        <p14:creationId xmlns:p14="http://schemas.microsoft.com/office/powerpoint/2010/main" val="248753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DCP (Annex D)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The low driving energy (theoretical maximum of 92kJ/m2), is not able to penetrate dense soil strata including formations containing pockets of sandy gravel or decomposed rocks even at shallow depth</a:t>
            </a:r>
            <a:r>
              <a:rPr lang="en-US" dirty="0"/>
              <a:t> </a:t>
            </a:r>
            <a:r>
              <a:rPr lang="en-US" dirty="0">
                <a:sym typeface="Wingdings" panose="05000000000000000000" pitchFamily="2" charset="2"/>
              </a:rPr>
              <a:t></a:t>
            </a:r>
            <a:r>
              <a:rPr lang="en-US" dirty="0" smtClean="0"/>
              <a:t> inability to detect underlying weak zones.</a:t>
            </a:r>
          </a:p>
          <a:p>
            <a:pPr marL="514350" indent="-514350">
              <a:buFont typeface="+mj-lt"/>
              <a:buAutoNum type="arabicPeriod"/>
            </a:pPr>
            <a:r>
              <a:rPr lang="en-US" dirty="0" smtClean="0"/>
              <a:t>There are significant </a:t>
            </a:r>
            <a:r>
              <a:rPr lang="en-US" dirty="0"/>
              <a:t>energy losses to side friction due to extremely small clearance around drive </a:t>
            </a:r>
            <a:r>
              <a:rPr lang="en-US" dirty="0" smtClean="0"/>
              <a:t>rods. Increasing blow count after 1m depth will not be directly attributable to increasing formation density.</a:t>
            </a:r>
          </a:p>
        </p:txBody>
      </p:sp>
    </p:spTree>
    <p:extLst>
      <p:ext uri="{BB962C8B-B14F-4D97-AF65-F5344CB8AC3E}">
        <p14:creationId xmlns:p14="http://schemas.microsoft.com/office/powerpoint/2010/main" val="297634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DCP</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4"/>
            </a:pPr>
            <a:r>
              <a:rPr lang="en-US" dirty="0" smtClean="0"/>
              <a:t>Cumulative energy losses from inertia (total probe weight), hammer efficiency, and side friction, restrict DCP from effectively testing the full depth of the influence zone for a typical pad footing (</a:t>
            </a:r>
            <a:r>
              <a:rPr lang="en-US" dirty="0" err="1" smtClean="0"/>
              <a:t>eg</a:t>
            </a:r>
            <a:r>
              <a:rPr lang="en-US" dirty="0" smtClean="0"/>
              <a:t>. w=1.2m) placed at a shallow depth of 1.0m (d</a:t>
            </a:r>
            <a:r>
              <a:rPr lang="en-US" baseline="-25000" dirty="0" smtClean="0"/>
              <a:t>i</a:t>
            </a:r>
            <a:r>
              <a:rPr lang="en-US" dirty="0" smtClean="0"/>
              <a:t>= 4m).</a:t>
            </a:r>
          </a:p>
          <a:p>
            <a:pPr marL="514350" indent="-514350">
              <a:buFont typeface="+mj-lt"/>
              <a:buAutoNum type="arabicPeriod" startAt="4"/>
            </a:pPr>
            <a:r>
              <a:rPr lang="en-US" dirty="0" smtClean="0"/>
              <a:t>Limited penetration depth prevents detection of underlying weak zones typically between 2m to 4m depth.</a:t>
            </a:r>
          </a:p>
          <a:p>
            <a:pPr marL="0" indent="0">
              <a:buNone/>
            </a:pPr>
            <a:r>
              <a:rPr lang="en-US" dirty="0" smtClean="0"/>
              <a:t>The overall effect is that the DCP test is not able to accurately generate information about the ground strength conditions of soil formations below 2m penetration depth.</a:t>
            </a:r>
            <a:endParaRPr lang="en-US" dirty="0"/>
          </a:p>
        </p:txBody>
      </p:sp>
    </p:spTree>
    <p:extLst>
      <p:ext uri="{BB962C8B-B14F-4D97-AF65-F5344CB8AC3E}">
        <p14:creationId xmlns:p14="http://schemas.microsoft.com/office/powerpoint/2010/main" val="2760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from DCP reports</a:t>
            </a:r>
            <a:endParaRPr lang="en-US" dirty="0"/>
          </a:p>
        </p:txBody>
      </p:sp>
      <p:sp>
        <p:nvSpPr>
          <p:cNvPr id="3" name="Content Placeholder 2"/>
          <p:cNvSpPr>
            <a:spLocks noGrp="1"/>
          </p:cNvSpPr>
          <p:nvPr>
            <p:ph idx="1"/>
          </p:nvPr>
        </p:nvSpPr>
        <p:spPr/>
        <p:txBody>
          <a:bodyPr>
            <a:normAutofit fontScale="92500"/>
          </a:bodyPr>
          <a:lstStyle/>
          <a:p>
            <a:r>
              <a:rPr lang="en-US" dirty="0" smtClean="0"/>
              <a:t>2-3pts and 1 test pit typically used for investigations for buildings from 3-storeys to 6-storeys.</a:t>
            </a:r>
          </a:p>
          <a:p>
            <a:r>
              <a:rPr lang="en-US" dirty="0" smtClean="0"/>
              <a:t>Typical probing depths mainly between 0.5 and 1.5m.</a:t>
            </a:r>
          </a:p>
          <a:p>
            <a:r>
              <a:rPr lang="en-US" dirty="0" smtClean="0"/>
              <a:t>Typical pit depths between 1 and 1.2m.</a:t>
            </a:r>
          </a:p>
          <a:p>
            <a:r>
              <a:rPr lang="en-US" dirty="0" smtClean="0"/>
              <a:t>Typically high bearing capacities assigned to shallow depths (0.5-1.2m) mainly in gravelly sand/sandy clay.</a:t>
            </a:r>
          </a:p>
          <a:p>
            <a:r>
              <a:rPr lang="en-US" dirty="0"/>
              <a:t> </a:t>
            </a:r>
            <a:r>
              <a:rPr lang="en-US" dirty="0" smtClean="0"/>
              <a:t>Photographs always of DCP but details of equipment </a:t>
            </a:r>
            <a:r>
              <a:rPr lang="en-US" dirty="0"/>
              <a:t>dimensions </a:t>
            </a:r>
            <a:r>
              <a:rPr lang="en-US" dirty="0" smtClean="0"/>
              <a:t>mainly a mix of DCP &amp; DPL dimensions.</a:t>
            </a:r>
          </a:p>
          <a:p>
            <a:r>
              <a:rPr lang="en-US" dirty="0" smtClean="0"/>
              <a:t>Bearing Capacity calculations based 2 formulae </a:t>
            </a:r>
          </a:p>
          <a:p>
            <a:pPr marL="457200" lvl="1" indent="0">
              <a:buNone/>
            </a:pPr>
            <a:r>
              <a:rPr lang="en-US" b="1" dirty="0" err="1" smtClean="0">
                <a:solidFill>
                  <a:srgbClr val="FF0000"/>
                </a:solidFill>
              </a:rPr>
              <a:t>Q</a:t>
            </a:r>
            <a:r>
              <a:rPr lang="en-US" sz="1800" b="1" dirty="0" err="1" smtClean="0">
                <a:solidFill>
                  <a:srgbClr val="FF0000"/>
                </a:solidFill>
              </a:rPr>
              <a:t>ult</a:t>
            </a:r>
            <a:r>
              <a:rPr lang="en-US" b="1" dirty="0" smtClean="0">
                <a:solidFill>
                  <a:srgbClr val="FF0000"/>
                </a:solidFill>
              </a:rPr>
              <a:t>=30r or </a:t>
            </a:r>
            <a:r>
              <a:rPr lang="en-US" b="1" dirty="0" err="1" smtClean="0">
                <a:solidFill>
                  <a:srgbClr val="FF0000"/>
                </a:solidFill>
              </a:rPr>
              <a:t>Q</a:t>
            </a:r>
            <a:r>
              <a:rPr lang="en-US" sz="1800" b="1" dirty="0" err="1" smtClean="0">
                <a:solidFill>
                  <a:srgbClr val="FF0000"/>
                </a:solidFill>
              </a:rPr>
              <a:t>all</a:t>
            </a:r>
            <a:r>
              <a:rPr lang="en-US" b="1" dirty="0" smtClean="0">
                <a:solidFill>
                  <a:srgbClr val="FF0000"/>
                </a:solidFill>
              </a:rPr>
              <a:t>=30r</a:t>
            </a:r>
            <a:endParaRPr lang="en-US" b="1" dirty="0">
              <a:solidFill>
                <a:srgbClr val="FF0000"/>
              </a:solidFill>
            </a:endParaRPr>
          </a:p>
        </p:txBody>
      </p:sp>
    </p:spTree>
    <p:extLst>
      <p:ext uri="{BB962C8B-B14F-4D97-AF65-F5344CB8AC3E}">
        <p14:creationId xmlns:p14="http://schemas.microsoft.com/office/powerpoint/2010/main" val="397496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1: BC FORMULA: </a:t>
            </a:r>
            <a:r>
              <a:rPr lang="en-US" dirty="0" err="1" smtClean="0"/>
              <a:t>Q</a:t>
            </a:r>
            <a:r>
              <a:rPr lang="en-US" sz="2400" dirty="0" err="1" smtClean="0"/>
              <a:t>all</a:t>
            </a:r>
            <a:r>
              <a:rPr lang="en-US" dirty="0" smtClean="0"/>
              <a:t>=30r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Dutch formula: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𝐷</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r>
                          <a:rPr lang="en-US" i="1">
                            <a:latin typeface="Cambria Math" panose="02040503050406030204" pitchFamily="18" charset="0"/>
                          </a:rPr>
                          <m:t>𝐻</m:t>
                        </m:r>
                      </m:num>
                      <m:den>
                        <m:r>
                          <a:rPr lang="en-US" i="1">
                            <a:latin typeface="Cambria Math" panose="02040503050406030204" pitchFamily="18" charset="0"/>
                          </a:rPr>
                          <m:t>𝐴𝑒</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𝑃</m:t>
                            </m:r>
                          </m:e>
                        </m:d>
                      </m:den>
                    </m:f>
                  </m:oMath>
                </a14:m>
                <a:r>
                  <a:rPr lang="en-US" dirty="0"/>
                  <a:t> </a:t>
                </a:r>
                <a:r>
                  <a:rPr lang="en-US" dirty="0" smtClean="0">
                    <a:solidFill>
                      <a:srgbClr val="FF0000"/>
                    </a:solidFill>
                  </a:rPr>
                  <a:t>[</a:t>
                </a:r>
                <a:r>
                  <a:rPr lang="en-US" dirty="0" err="1" smtClean="0">
                    <a:solidFill>
                      <a:srgbClr val="FF0000"/>
                    </a:solidFill>
                  </a:rPr>
                  <a:t>daN</a:t>
                </a:r>
                <a:r>
                  <a:rPr lang="en-US" dirty="0" smtClean="0">
                    <a:solidFill>
                      <a:srgbClr val="FF0000"/>
                    </a:solidFill>
                  </a:rPr>
                  <a:t>/cm2] or bar</a:t>
                </a:r>
              </a:p>
              <a:p>
                <a:pPr marL="0" indent="0">
                  <a:buNone/>
                </a:pPr>
                <a:r>
                  <a:rPr lang="en-US" dirty="0" smtClean="0">
                    <a:solidFill>
                      <a:srgbClr val="FF0000"/>
                    </a:solidFill>
                  </a:rPr>
                  <a:t>      m(kg), P(kg), H(cm), A(cm2), e(10cm/blow)</a:t>
                </a:r>
              </a:p>
              <a:p>
                <a:pPr marL="0" indent="0">
                  <a:buNone/>
                </a:pPr>
                <a:r>
                  <a:rPr lang="en-US" dirty="0" smtClean="0"/>
                  <a:t>Commonly quoted derivation</a:t>
                </a:r>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𝐷</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smtClean="0">
                                <a:latin typeface="Cambria Math" panose="02040503050406030204" pitchFamily="18" charset="0"/>
                              </a:rPr>
                              <m:t>𝑚</m:t>
                            </m:r>
                          </m:e>
                          <m:sup>
                            <m:r>
                              <a:rPr lang="en-US" i="1">
                                <a:latin typeface="Cambria Math" panose="02040503050406030204" pitchFamily="18" charset="0"/>
                              </a:rPr>
                              <m:t>2</m:t>
                            </m:r>
                          </m:sup>
                        </m:sSup>
                        <m:r>
                          <a:rPr lang="en-US" i="1">
                            <a:latin typeface="Cambria Math" panose="02040503050406030204" pitchFamily="18" charset="0"/>
                          </a:rPr>
                          <m:t>𝐻</m:t>
                        </m:r>
                      </m:num>
                      <m:den>
                        <m:r>
                          <a:rPr lang="en-US" i="1">
                            <a:latin typeface="Cambria Math" panose="02040503050406030204" pitchFamily="18" charset="0"/>
                          </a:rPr>
                          <m:t>𝐴𝑒</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𝑃</m:t>
                            </m:r>
                          </m:e>
                        </m:d>
                      </m:den>
                    </m:f>
                  </m:oMath>
                </a14:m>
                <a:r>
                  <a:rPr lang="en-US" dirty="0" smtClean="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6250</m:t>
                        </m:r>
                      </m:num>
                      <m:den>
                        <m:r>
                          <a:rPr lang="en-US" i="1" dirty="0">
                            <a:latin typeface="Cambria Math" panose="02040503050406030204" pitchFamily="18" charset="0"/>
                          </a:rPr>
                          <m:t>𝑒</m:t>
                        </m:r>
                      </m:den>
                    </m:f>
                  </m:oMath>
                </a14:m>
                <a:r>
                  <a:rPr lang="en-US" dirty="0"/>
                  <a:t> =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6250</m:t>
                        </m:r>
                      </m:num>
                      <m:den>
                        <m:f>
                          <m:fPr>
                            <m:ctrlPr>
                              <a:rPr lang="en-US" i="1" dirty="0">
                                <a:latin typeface="Cambria Math" panose="02040503050406030204" pitchFamily="18" charset="0"/>
                              </a:rPr>
                            </m:ctrlPr>
                          </m:fPr>
                          <m:num>
                            <m:r>
                              <a:rPr lang="en-US" i="1" dirty="0">
                                <a:latin typeface="Cambria Math" panose="02040503050406030204" pitchFamily="18" charset="0"/>
                              </a:rPr>
                              <m:t>10</m:t>
                            </m:r>
                          </m:num>
                          <m:den>
                            <m:r>
                              <a:rPr lang="en-US" i="1" dirty="0">
                                <a:latin typeface="Cambria Math" panose="02040503050406030204" pitchFamily="18" charset="0"/>
                              </a:rPr>
                              <m:t>𝑟</m:t>
                            </m:r>
                          </m:den>
                        </m:f>
                      </m:den>
                    </m:f>
                    <m:r>
                      <a:rPr lang="en-US" i="1" dirty="0">
                        <a:latin typeface="Cambria Math" panose="02040503050406030204" pitchFamily="18" charset="0"/>
                      </a:rPr>
                      <m:t> </m:t>
                    </m:r>
                  </m:oMath>
                </a14:m>
                <a:r>
                  <a:rPr lang="en-US" dirty="0"/>
                  <a:t>=</a:t>
                </a:r>
                <a14:m>
                  <m:oMath xmlns:m="http://schemas.openxmlformats.org/officeDocument/2006/math">
                    <m:r>
                      <a:rPr lang="en-US" dirty="0">
                        <a:latin typeface="Cambria Math" panose="02040503050406030204" pitchFamily="18" charset="0"/>
                      </a:rPr>
                      <m:t> 625</m:t>
                    </m:r>
                    <m:r>
                      <m:rPr>
                        <m:sty m:val="p"/>
                      </m:rPr>
                      <a:rPr lang="en-US" dirty="0">
                        <a:latin typeface="Cambria Math" panose="02040503050406030204" pitchFamily="18" charset="0"/>
                      </a:rPr>
                      <m:t>r</m:t>
                    </m:r>
                  </m:oMath>
                </a14:m>
                <a:r>
                  <a:rPr lang="en-US" dirty="0" smtClean="0"/>
                  <a:t> </a:t>
                </a:r>
              </a:p>
              <a:p>
                <a:r>
                  <a:rPr lang="en-US" b="1" i="1" dirty="0"/>
                  <a:t>Valid if (</a:t>
                </a:r>
                <a:r>
                  <a:rPr lang="en-US" b="1" i="1" dirty="0">
                    <a:solidFill>
                      <a:srgbClr val="FF0000"/>
                    </a:solidFill>
                  </a:rPr>
                  <a:t>A= .0005m</a:t>
                </a:r>
                <a:r>
                  <a:rPr lang="en-US" b="1" i="1" baseline="30000" dirty="0">
                    <a:solidFill>
                      <a:srgbClr val="FF0000"/>
                    </a:solidFill>
                  </a:rPr>
                  <a:t>2</a:t>
                </a:r>
                <a:r>
                  <a:rPr lang="en-US" b="1" i="1" dirty="0">
                    <a:solidFill>
                      <a:srgbClr val="FF0000"/>
                    </a:solidFill>
                  </a:rPr>
                  <a:t>, </a:t>
                </a:r>
                <a:r>
                  <a:rPr lang="en-US" b="1" i="1" dirty="0"/>
                  <a:t>m=10kg</a:t>
                </a:r>
                <a:r>
                  <a:rPr lang="en-US" b="1" i="1" dirty="0">
                    <a:solidFill>
                      <a:srgbClr val="FF0000"/>
                    </a:solidFill>
                  </a:rPr>
                  <a:t>, H=0.5m, , </a:t>
                </a:r>
                <a:r>
                  <a:rPr lang="en-US" b="1" i="1" dirty="0" err="1" smtClean="0"/>
                  <a:t>m+P</a:t>
                </a:r>
                <a:r>
                  <a:rPr lang="en-US" b="1" i="1" dirty="0" smtClean="0"/>
                  <a:t>=16  </a:t>
                </a:r>
                <a:r>
                  <a:rPr lang="en-US" b="1" i="1" dirty="0"/>
                  <a:t>kg</a:t>
                </a:r>
                <a:r>
                  <a:rPr lang="en-US" b="1" i="1" dirty="0" smtClean="0"/>
                  <a:t>,)</a:t>
                </a:r>
                <a:r>
                  <a:rPr lang="en-US" b="1" i="1" dirty="0" smtClean="0">
                    <a:solidFill>
                      <a:srgbClr val="FF0000"/>
                    </a:solidFill>
                  </a:rPr>
                  <a:t> </a:t>
                </a:r>
                <a:endParaRPr lang="en-US" dirty="0"/>
              </a:p>
              <a:p>
                <a:pPr marL="0" indent="0">
                  <a:buNone/>
                </a:pPr>
                <a:r>
                  <a:rPr lang="en-US" dirty="0" smtClean="0">
                    <a:solidFill>
                      <a:srgbClr val="FF0000"/>
                    </a:solidFill>
                  </a:rPr>
                  <a:t>   Problem!!! Units not consistent with reference formula</a:t>
                </a:r>
                <a:r>
                  <a:rPr lang="en-US" dirty="0" smtClean="0"/>
                  <a:t>.</a:t>
                </a:r>
              </a:p>
              <a:p>
                <a:pPr marL="0" indent="0">
                  <a:buNone/>
                </a:pPr>
                <a:r>
                  <a:rPr lang="en-US" dirty="0" smtClean="0"/>
                  <a:t>   </a:t>
                </a:r>
                <a:r>
                  <a:rPr lang="en-US" dirty="0" err="1" smtClean="0"/>
                  <a:t>m</a:t>
                </a:r>
                <a:r>
                  <a:rPr lang="en-US" sz="1500" dirty="0" err="1" smtClean="0"/>
                  <a:t>DPL</a:t>
                </a:r>
                <a:r>
                  <a:rPr lang="en-US" dirty="0" smtClean="0"/>
                  <a:t>=10kg, H</a:t>
                </a:r>
                <a:r>
                  <a:rPr lang="en-US" sz="1500" dirty="0" smtClean="0"/>
                  <a:t>DPL</a:t>
                </a:r>
                <a:r>
                  <a:rPr lang="en-US" dirty="0" smtClean="0"/>
                  <a:t>=0.5m, A</a:t>
                </a:r>
                <a:r>
                  <a:rPr lang="en-US" sz="1200" dirty="0" smtClean="0"/>
                  <a:t>DCP</a:t>
                </a:r>
                <a:r>
                  <a:rPr lang="en-US" dirty="0" smtClean="0"/>
                  <a:t>=0.0005m</a:t>
                </a:r>
                <a:r>
                  <a:rPr lang="en-US" baseline="30000" dirty="0" smtClean="0"/>
                  <a:t>2</a:t>
                </a:r>
              </a:p>
              <a:p>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𝐵𝐶</m:t>
                        </m:r>
                      </m:e>
                      <m:sub>
                        <m:r>
                          <a:rPr lang="en-US" i="1">
                            <a:latin typeface="Cambria Math" panose="02040503050406030204" pitchFamily="18" charset="0"/>
                          </a:rPr>
                          <m:t>𝑎𝑙𝑙</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𝐷</m:t>
                            </m:r>
                          </m:sub>
                        </m:sSub>
                      </m:num>
                      <m:den>
                        <m:r>
                          <a:rPr lang="en-US" i="1">
                            <a:latin typeface="Cambria Math" panose="02040503050406030204" pitchFamily="18" charset="0"/>
                          </a:rPr>
                          <m:t>20 </m:t>
                        </m:r>
                      </m:den>
                    </m:f>
                    <m:r>
                      <a:rPr lang="en-US" i="1">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625</m:t>
                        </m:r>
                        <m:r>
                          <a:rPr lang="en-US" i="1">
                            <a:latin typeface="Cambria Math" panose="02040503050406030204" pitchFamily="18" charset="0"/>
                          </a:rPr>
                          <m:t>𝑟</m:t>
                        </m:r>
                      </m:num>
                      <m:den>
                        <m:r>
                          <a:rPr lang="en-US" i="1">
                            <a:latin typeface="Cambria Math" panose="02040503050406030204" pitchFamily="18" charset="0"/>
                          </a:rPr>
                          <m:t>20</m:t>
                        </m:r>
                      </m:den>
                    </m:f>
                  </m:oMath>
                </a14:m>
                <a:r>
                  <a:rPr lang="en-US" dirty="0"/>
                  <a:t> =</a:t>
                </a:r>
                <a14:m>
                  <m:oMath xmlns:m="http://schemas.openxmlformats.org/officeDocument/2006/math">
                    <m:r>
                      <a:rPr lang="en-US" dirty="0">
                        <a:latin typeface="Cambria Math" panose="02040503050406030204" pitchFamily="18" charset="0"/>
                      </a:rPr>
                      <m:t> 31.3</m:t>
                    </m:r>
                    <m:r>
                      <m:rPr>
                        <m:sty m:val="p"/>
                      </m:rPr>
                      <a:rPr lang="en-US" dirty="0">
                        <a:latin typeface="Cambria Math" panose="02040503050406030204" pitchFamily="18" charset="0"/>
                      </a:rPr>
                      <m:t>r</m:t>
                    </m:r>
                    <m:r>
                      <a:rPr lang="en-US" i="1" dirty="0">
                        <a:latin typeface="Cambria Math" panose="02040503050406030204" pitchFamily="18" charset="0"/>
                      </a:rPr>
                      <m:t> </m:t>
                    </m:r>
                  </m:oMath>
                </a14:m>
                <a:r>
                  <a:rPr lang="en-US" dirty="0" smtClean="0">
                    <a:sym typeface="Wingdings" panose="05000000000000000000" pitchFamily="2" charset="2"/>
                  </a:rPr>
                  <a:t>30r</a:t>
                </a:r>
                <a:r>
                  <a:rPr lang="en-US" dirty="0" smtClean="0"/>
                  <a:t>(</a:t>
                </a:r>
                <a:r>
                  <a:rPr lang="en-US" b="1" dirty="0" err="1" smtClean="0">
                    <a:solidFill>
                      <a:srgbClr val="FF0000"/>
                    </a:solidFill>
                  </a:rPr>
                  <a:t>kPa</a:t>
                </a:r>
                <a:r>
                  <a:rPr lang="en-US" dirty="0" smtClean="0"/>
                  <a:t>) </a:t>
                </a:r>
                <a:r>
                  <a:rPr lang="en-US" b="1" dirty="0" smtClean="0">
                    <a:solidFill>
                      <a:srgbClr val="FF0000"/>
                    </a:solidFill>
                  </a:rPr>
                  <a:t>???</a:t>
                </a:r>
                <a:endParaRPr lang="en-US" b="1"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1401" r="-773"/>
                </a:stretch>
              </a:blipFill>
            </p:spPr>
            <p:txBody>
              <a:bodyPr/>
              <a:lstStyle/>
              <a:p>
                <a:r>
                  <a:rPr lang="en-US">
                    <a:noFill/>
                  </a:rPr>
                  <a:t> </a:t>
                </a:r>
              </a:p>
            </p:txBody>
          </p:sp>
        </mc:Fallback>
      </mc:AlternateContent>
    </p:spTree>
    <p:extLst>
      <p:ext uri="{BB962C8B-B14F-4D97-AF65-F5344CB8AC3E}">
        <p14:creationId xmlns:p14="http://schemas.microsoft.com/office/powerpoint/2010/main" val="268926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Issue 2: CUMMULATIVE EFFECT OF ROD WEIGHTS</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6861739"/>
              </p:ext>
            </p:extLst>
          </p:nvPr>
        </p:nvGraphicFramePr>
        <p:xfrm>
          <a:off x="972670" y="2405529"/>
          <a:ext cx="6096000" cy="21234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t>Depth (m)</a:t>
                      </a:r>
                      <a:endParaRPr lang="en-US" dirty="0"/>
                    </a:p>
                  </a:txBody>
                  <a:tcPr/>
                </a:tc>
                <a:tc>
                  <a:txBody>
                    <a:bodyPr/>
                    <a:lstStyle/>
                    <a:p>
                      <a:r>
                        <a:rPr lang="en-US" dirty="0" smtClean="0"/>
                        <a:t>Rod </a:t>
                      </a:r>
                      <a:r>
                        <a:rPr lang="en-US" dirty="0" err="1" smtClean="0"/>
                        <a:t>wt</a:t>
                      </a:r>
                      <a:r>
                        <a:rPr lang="en-US" dirty="0" smtClean="0"/>
                        <a:t> (kg)</a:t>
                      </a:r>
                      <a:endParaRPr lang="en-US" dirty="0"/>
                    </a:p>
                  </a:txBody>
                  <a:tcPr/>
                </a:tc>
                <a:tc>
                  <a:txBody>
                    <a:bodyPr/>
                    <a:lstStyle/>
                    <a:p>
                      <a:r>
                        <a:rPr lang="en-US" dirty="0" smtClean="0"/>
                        <a:t>M+P (kg)</a:t>
                      </a:r>
                      <a:endParaRPr lang="en-US" dirty="0"/>
                    </a:p>
                  </a:txBody>
                  <a:tcPr/>
                </a:tc>
                <a:tc>
                  <a:txBody>
                    <a:bodyPr/>
                    <a:lstStyle/>
                    <a:p>
                      <a:r>
                        <a:rPr lang="en-US" dirty="0" smtClean="0"/>
                        <a:t>R</a:t>
                      </a:r>
                      <a:r>
                        <a:rPr lang="en-US" baseline="-25000" dirty="0" smtClean="0"/>
                        <a:t>D</a:t>
                      </a:r>
                      <a:endParaRPr lang="en-US" baseline="-25000" dirty="0"/>
                    </a:p>
                  </a:txBody>
                  <a:tcPr/>
                </a:tc>
                <a:tc>
                  <a:txBody>
                    <a:bodyPr/>
                    <a:lstStyle/>
                    <a:p>
                      <a:r>
                        <a:rPr lang="en-US" dirty="0" err="1" smtClean="0"/>
                        <a:t>BC</a:t>
                      </a:r>
                      <a:r>
                        <a:rPr lang="en-US" baseline="-25000" dirty="0" err="1" smtClean="0"/>
                        <a:t>all</a:t>
                      </a:r>
                      <a:endParaRPr lang="en-US" baseline="-25000" dirty="0"/>
                    </a:p>
                  </a:txBody>
                  <a:tcPr/>
                </a:tc>
              </a:tr>
              <a:tr h="370840">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16</a:t>
                      </a:r>
                      <a:endParaRPr lang="en-US" dirty="0"/>
                    </a:p>
                  </a:txBody>
                  <a:tcPr/>
                </a:tc>
                <a:tc>
                  <a:txBody>
                    <a:bodyPr/>
                    <a:lstStyle/>
                    <a:p>
                      <a:r>
                        <a:rPr lang="en-US" dirty="0" smtClean="0"/>
                        <a:t>625r</a:t>
                      </a:r>
                      <a:endParaRPr lang="en-US" dirty="0"/>
                    </a:p>
                  </a:txBody>
                  <a:tcPr/>
                </a:tc>
                <a:tc>
                  <a:txBody>
                    <a:bodyPr/>
                    <a:lstStyle/>
                    <a:p>
                      <a:r>
                        <a:rPr lang="en-US" dirty="0" smtClean="0"/>
                        <a:t>30r</a:t>
                      </a:r>
                      <a:endParaRPr lang="en-US" dirty="0"/>
                    </a:p>
                  </a:txBody>
                  <a:tcPr/>
                </a:tc>
              </a:tr>
              <a:tr h="370840">
                <a:tc>
                  <a:txBody>
                    <a:bodyPr/>
                    <a:lstStyle/>
                    <a:p>
                      <a:r>
                        <a:rPr lang="en-US" dirty="0" smtClean="0"/>
                        <a:t>2</a:t>
                      </a:r>
                      <a:endParaRPr lang="en-US" dirty="0"/>
                    </a:p>
                  </a:txBody>
                  <a:tcPr/>
                </a:tc>
                <a:tc>
                  <a:txBody>
                    <a:bodyPr/>
                    <a:lstStyle/>
                    <a:p>
                      <a:r>
                        <a:rPr lang="en-US" dirty="0" smtClean="0"/>
                        <a:t>6</a:t>
                      </a:r>
                      <a:endParaRPr lang="en-US" dirty="0"/>
                    </a:p>
                  </a:txBody>
                  <a:tcPr/>
                </a:tc>
                <a:tc>
                  <a:txBody>
                    <a:bodyPr/>
                    <a:lstStyle/>
                    <a:p>
                      <a:r>
                        <a:rPr lang="en-US" dirty="0" smtClean="0"/>
                        <a:t>19</a:t>
                      </a:r>
                      <a:endParaRPr lang="en-US" dirty="0"/>
                    </a:p>
                  </a:txBody>
                  <a:tcPr/>
                </a:tc>
                <a:tc>
                  <a:txBody>
                    <a:bodyPr/>
                    <a:lstStyle/>
                    <a:p>
                      <a:r>
                        <a:rPr lang="en-US" dirty="0" smtClean="0"/>
                        <a:t>526r</a:t>
                      </a:r>
                      <a:endParaRPr lang="en-US" dirty="0"/>
                    </a:p>
                  </a:txBody>
                  <a:tcPr/>
                </a:tc>
                <a:tc>
                  <a:txBody>
                    <a:bodyPr/>
                    <a:lstStyle/>
                    <a:p>
                      <a:r>
                        <a:rPr lang="en-US" dirty="0" smtClean="0"/>
                        <a:t>26r</a:t>
                      </a:r>
                      <a:endParaRPr lang="en-US" dirty="0"/>
                    </a:p>
                  </a:txBody>
                  <a:tcPr/>
                </a:tc>
              </a:tr>
              <a:tr h="370840">
                <a:tc>
                  <a:txBody>
                    <a:bodyPr/>
                    <a:lstStyle/>
                    <a:p>
                      <a:r>
                        <a:rPr lang="en-US" dirty="0" smtClean="0"/>
                        <a:t>3</a:t>
                      </a:r>
                      <a:endParaRPr lang="en-US" dirty="0"/>
                    </a:p>
                  </a:txBody>
                  <a:tcPr/>
                </a:tc>
                <a:tc>
                  <a:txBody>
                    <a:bodyPr/>
                    <a:lstStyle/>
                    <a:p>
                      <a:r>
                        <a:rPr lang="en-US" dirty="0" smtClean="0"/>
                        <a:t>9</a:t>
                      </a:r>
                      <a:endParaRPr lang="en-US" dirty="0"/>
                    </a:p>
                  </a:txBody>
                  <a:tcPr/>
                </a:tc>
                <a:tc>
                  <a:txBody>
                    <a:bodyPr/>
                    <a:lstStyle/>
                    <a:p>
                      <a:r>
                        <a:rPr lang="en-US" dirty="0" smtClean="0"/>
                        <a:t>21</a:t>
                      </a:r>
                      <a:endParaRPr lang="en-US" dirty="0"/>
                    </a:p>
                  </a:txBody>
                  <a:tcPr/>
                </a:tc>
                <a:tc>
                  <a:txBody>
                    <a:bodyPr/>
                    <a:lstStyle/>
                    <a:p>
                      <a:r>
                        <a:rPr lang="en-US" dirty="0" smtClean="0"/>
                        <a:t>476r</a:t>
                      </a:r>
                      <a:endParaRPr lang="en-US" dirty="0"/>
                    </a:p>
                  </a:txBody>
                  <a:tcPr/>
                </a:tc>
                <a:tc>
                  <a:txBody>
                    <a:bodyPr/>
                    <a:lstStyle/>
                    <a:p>
                      <a:r>
                        <a:rPr lang="en-US" dirty="0" smtClean="0"/>
                        <a:t>24r</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6312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Allowable BC: </a:t>
            </a:r>
            <a:r>
              <a:rPr lang="en-US" dirty="0" err="1" smtClean="0"/>
              <a:t>Q</a:t>
            </a:r>
            <a:r>
              <a:rPr lang="en-US" sz="3600" dirty="0" err="1" smtClean="0"/>
              <a:t>a</a:t>
            </a:r>
            <a:r>
              <a:rPr lang="en-US" dirty="0" smtClean="0"/>
              <a:t>=30r </a:t>
            </a:r>
            <a:br>
              <a:rPr lang="en-US" dirty="0" smtClean="0"/>
            </a:br>
            <a:r>
              <a:rPr lang="en-US" dirty="0" smtClean="0"/>
              <a:t>ISSUES THAT CONTRIBUTE ERRORS</a:t>
            </a:r>
            <a:endParaRPr lang="en-US" dirty="0"/>
          </a:p>
        </p:txBody>
      </p:sp>
      <p:sp>
        <p:nvSpPr>
          <p:cNvPr id="3" name="Content Placeholder 2"/>
          <p:cNvSpPr>
            <a:spLocks noGrp="1"/>
          </p:cNvSpPr>
          <p:nvPr>
            <p:ph idx="1"/>
          </p:nvPr>
        </p:nvSpPr>
        <p:spPr>
          <a:xfrm>
            <a:off x="628650" y="1506070"/>
            <a:ext cx="7886700" cy="4975411"/>
          </a:xfrm>
        </p:spPr>
        <p:txBody>
          <a:bodyPr>
            <a:normAutofit fontScale="92500" lnSpcReduction="20000"/>
          </a:bodyPr>
          <a:lstStyle/>
          <a:p>
            <a:r>
              <a:rPr lang="en-US" dirty="0" smtClean="0"/>
              <a:t>The simplified formula does not address the issue of the units for drop height and cone area clearly.</a:t>
            </a:r>
          </a:p>
          <a:p>
            <a:r>
              <a:rPr lang="en-US" dirty="0"/>
              <a:t>Although </a:t>
            </a:r>
            <a:r>
              <a:rPr lang="en-US" dirty="0" smtClean="0"/>
              <a:t>the DCP </a:t>
            </a:r>
            <a:r>
              <a:rPr lang="en-US" dirty="0"/>
              <a:t>device is used for field testing the calculations are typically based on DPL </a:t>
            </a:r>
            <a:r>
              <a:rPr lang="en-US" dirty="0" smtClean="0"/>
              <a:t>dimensions (some input figures do not reflect actual equipment used).</a:t>
            </a:r>
            <a:endParaRPr lang="en-US" dirty="0"/>
          </a:p>
          <a:p>
            <a:r>
              <a:rPr lang="en-US" dirty="0" smtClean="0"/>
              <a:t>The weight effects of additional rods are not factored into computation as probing depth increases.</a:t>
            </a:r>
          </a:p>
          <a:p>
            <a:r>
              <a:rPr lang="en-US" dirty="0" smtClean="0"/>
              <a:t>Field measurements are not corrected for energy transfer losses and friction losses. Typical energy transfer ratios range between 0.4 and 0.6, mainly dependent on hammer release mechanism and consistency of blows/min. </a:t>
            </a:r>
            <a:r>
              <a:rPr lang="en-US" b="1" i="1" dirty="0" smtClean="0"/>
              <a:t>DCP release is manual.</a:t>
            </a:r>
          </a:p>
          <a:p>
            <a:pPr marL="0" indent="0">
              <a:buNone/>
            </a:pPr>
            <a:r>
              <a:rPr lang="en-US" b="1" i="1" dirty="0" smtClean="0">
                <a:solidFill>
                  <a:srgbClr val="FF0000"/>
                </a:solidFill>
              </a:rPr>
              <a:t>The overall effect is a gross over-estimation of the soil resistance.</a:t>
            </a:r>
            <a:endParaRPr lang="en-US" b="1" i="1" dirty="0">
              <a:solidFill>
                <a:srgbClr val="FF0000"/>
              </a:solidFill>
            </a:endParaRPr>
          </a:p>
        </p:txBody>
      </p:sp>
    </p:spTree>
    <p:extLst>
      <p:ext uri="{BB962C8B-B14F-4D97-AF65-F5344CB8AC3E}">
        <p14:creationId xmlns:p14="http://schemas.microsoft.com/office/powerpoint/2010/main" val="19985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GEOTECHNICAL SITE INVESTIGATIONS</a:t>
            </a:r>
            <a:endParaRPr lang="en-US" dirty="0"/>
          </a:p>
        </p:txBody>
      </p:sp>
      <p:sp>
        <p:nvSpPr>
          <p:cNvPr id="3" name="Content Placeholder 2"/>
          <p:cNvSpPr>
            <a:spLocks noGrp="1"/>
          </p:cNvSpPr>
          <p:nvPr>
            <p:ph idx="1"/>
          </p:nvPr>
        </p:nvSpPr>
        <p:spPr/>
        <p:txBody>
          <a:bodyPr/>
          <a:lstStyle/>
          <a:p>
            <a:r>
              <a:rPr lang="en-US" dirty="0" smtClean="0"/>
              <a:t>Assess Suitability of site (soil profile, </a:t>
            </a:r>
            <a:r>
              <a:rPr lang="en-US" dirty="0"/>
              <a:t>soil </a:t>
            </a:r>
            <a:r>
              <a:rPr lang="en-US" dirty="0" smtClean="0"/>
              <a:t>material properties, ground strength trends, settlement potential, </a:t>
            </a:r>
            <a:r>
              <a:rPr lang="en-US" dirty="0" err="1"/>
              <a:t>geohazards</a:t>
            </a:r>
            <a:r>
              <a:rPr lang="en-US" dirty="0" smtClean="0"/>
              <a:t>, groundwater) </a:t>
            </a:r>
          </a:p>
          <a:p>
            <a:r>
              <a:rPr lang="en-US" dirty="0" smtClean="0"/>
              <a:t>Obtain Design inputs (soil bearing capacity, geotechnical parameters)</a:t>
            </a:r>
          </a:p>
          <a:p>
            <a:r>
              <a:rPr lang="en-US" dirty="0" smtClean="0"/>
              <a:t>Anticipate Potential Construction challenges</a:t>
            </a:r>
          </a:p>
          <a:p>
            <a:r>
              <a:rPr lang="en-US" dirty="0" smtClean="0"/>
              <a:t> </a:t>
            </a:r>
            <a:r>
              <a:rPr lang="en-US" dirty="0"/>
              <a:t>E</a:t>
            </a:r>
            <a:r>
              <a:rPr lang="en-US" dirty="0" smtClean="0"/>
              <a:t>stimate Seismic response characteristics ( critical for high-rise structures) </a:t>
            </a:r>
          </a:p>
          <a:p>
            <a:pPr marL="0" indent="0">
              <a:buNone/>
            </a:pPr>
            <a:r>
              <a:rPr lang="en-US" dirty="0"/>
              <a:t> </a:t>
            </a:r>
            <a:r>
              <a:rPr lang="en-US" dirty="0" smtClean="0"/>
              <a:t> liquefaction potential, ground frequencies, </a:t>
            </a:r>
            <a:r>
              <a:rPr lang="en-US" dirty="0" err="1" smtClean="0"/>
              <a:t>etc</a:t>
            </a:r>
            <a:r>
              <a:rPr lang="en-US" dirty="0" smtClean="0"/>
              <a:t>   </a:t>
            </a:r>
          </a:p>
          <a:p>
            <a:endParaRPr lang="en-US" dirty="0"/>
          </a:p>
        </p:txBody>
      </p:sp>
    </p:spTree>
    <p:extLst>
      <p:ext uri="{BB962C8B-B14F-4D97-AF65-F5344CB8AC3E}">
        <p14:creationId xmlns:p14="http://schemas.microsoft.com/office/powerpoint/2010/main" val="327886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accent1"/>
                </a:solidFill>
              </a:rPr>
              <a:t>TEST RESULTS INTERPRETATION USING DYNAMIC RESISTANCE </a:t>
            </a:r>
            <a:br>
              <a:rPr lang="en-US" sz="2800" b="1" dirty="0" smtClean="0">
                <a:solidFill>
                  <a:schemeClr val="accent1"/>
                </a:solidFill>
              </a:rPr>
            </a:br>
            <a:r>
              <a:rPr lang="en-US" sz="2800" b="1" dirty="0" smtClean="0">
                <a:solidFill>
                  <a:schemeClr val="accent1"/>
                </a:solidFill>
              </a:rPr>
              <a:t>(REF: BS EN ISO 22476-2:2005- ANNEX E)</a:t>
            </a:r>
            <a:endParaRPr lang="en-US" sz="2800"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645513"/>
              </a:xfrm>
            </p:spPr>
            <p:txBody>
              <a:bodyPr>
                <a:normAutofit fontScale="92500"/>
              </a:bodyPr>
              <a:lstStyle/>
              <a:p>
                <a:r>
                  <a:rPr lang="en-US" dirty="0" smtClean="0"/>
                  <a:t>Unit resistance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solidFill>
                                  <a:srgbClr val="FF0000"/>
                                </a:solidFill>
                                <a:latin typeface="Cambria Math" panose="02040503050406030204" pitchFamily="18" charset="0"/>
                              </a:rPr>
                              <m:t>𝑚𝑒𝑎𝑠</m:t>
                            </m:r>
                          </m:sub>
                        </m:sSub>
                        <m:r>
                          <a:rPr lang="en-US" b="0" i="1" smtClean="0">
                            <a:latin typeface="Cambria Math" panose="02040503050406030204" pitchFamily="18" charset="0"/>
                          </a:rPr>
                          <m:t> </m:t>
                        </m:r>
                      </m:num>
                      <m:den>
                        <m:r>
                          <a:rPr lang="en-US" b="0" i="1" smtClean="0">
                            <a:latin typeface="Cambria Math" panose="02040503050406030204" pitchFamily="18" charset="0"/>
                          </a:rPr>
                          <m:t>𝐴𝑒</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𝑚𝑔h</m:t>
                        </m:r>
                      </m:num>
                      <m:den>
                        <m:r>
                          <a:rPr lang="en-US" b="0" i="1" smtClean="0">
                            <a:latin typeface="Cambria Math" panose="02040503050406030204" pitchFamily="18" charset="0"/>
                          </a:rPr>
                          <m:t>𝐴𝑒</m:t>
                        </m:r>
                      </m:den>
                    </m:f>
                    <m:r>
                      <a:rPr lang="en-US" b="0" i="1" smtClean="0">
                        <a:latin typeface="Cambria Math" panose="02040503050406030204" pitchFamily="18" charset="0"/>
                      </a:rPr>
                      <m:t>, </m:t>
                    </m:r>
                  </m:oMath>
                </a14:m>
                <a:r>
                  <a:rPr lang="en-US" dirty="0" smtClean="0"/>
                  <a:t> [Pa]    </a:t>
                </a:r>
              </a:p>
              <a:p>
                <a:r>
                  <a:rPr lang="en-US" dirty="0" smtClean="0"/>
                  <a:t>Dynamic resistance</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𝑅</m:t>
                        </m:r>
                      </m:e>
                      <m:sub>
                        <m:r>
                          <a:rPr lang="en-US" b="0" i="1" dirty="0" smtClean="0">
                            <a:latin typeface="Cambria Math" panose="02040503050406030204" pitchFamily="18" charset="0"/>
                          </a:rPr>
                          <m:t>𝑑</m:t>
                        </m:r>
                      </m:sub>
                    </m:sSub>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𝑚</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𝑎</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𝑟</m:t>
                                </m:r>
                              </m:sub>
                            </m:sSub>
                          </m:den>
                        </m:f>
                      </m:e>
                    </m:d>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𝑑</m:t>
                        </m:r>
                      </m:sub>
                    </m:sSub>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𝑟</m:t>
                                </m:r>
                              </m:sub>
                            </m:sSub>
                          </m:den>
                        </m:f>
                      </m:e>
                    </m:d>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𝑔h</m:t>
                        </m:r>
                      </m:num>
                      <m:den>
                        <m:r>
                          <a:rPr lang="en-US" i="1">
                            <a:latin typeface="Cambria Math" panose="02040503050406030204" pitchFamily="18" charset="0"/>
                            <a:ea typeface="Cambria Math" panose="02040503050406030204" pitchFamily="18" charset="0"/>
                          </a:rPr>
                          <m:t>𝐴𝑒</m:t>
                        </m:r>
                      </m:den>
                    </m:f>
                  </m:oMath>
                </a14:m>
                <a:r>
                  <a:rPr lang="en-US" dirty="0" smtClean="0"/>
                  <a:t>  [Pa] --- Dutch formula</a:t>
                </a:r>
              </a:p>
              <a:p>
                <a:endParaRPr lang="en-US" dirty="0" smtClean="0"/>
              </a:p>
              <a:p>
                <a:endParaRPr lang="en-US" dirty="0" smtClean="0"/>
              </a:p>
              <a:p>
                <a:endParaRPr lang="en-US" dirty="0" smtClean="0"/>
              </a:p>
              <a:p>
                <a:endParaRPr lang="en-US" dirty="0"/>
              </a:p>
              <a:p>
                <a:r>
                  <a:rPr lang="en-US" dirty="0"/>
                  <a:t>Allowable soil pressure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𝑎</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𝑑</m:t>
                            </m:r>
                          </m:sub>
                        </m:sSub>
                      </m:num>
                      <m:den>
                        <m:r>
                          <a:rPr lang="en-US" i="1">
                            <a:latin typeface="Cambria Math" panose="02040503050406030204" pitchFamily="18" charset="0"/>
                          </a:rPr>
                          <m:t>20</m:t>
                        </m:r>
                      </m:den>
                    </m:f>
                  </m:oMath>
                </a14:m>
                <a:r>
                  <a:rPr lang="en-US" dirty="0"/>
                  <a:t>    (FS = 4) (</a:t>
                </a:r>
                <a:r>
                  <a:rPr lang="en-US" dirty="0" err="1"/>
                  <a:t>Sanglaret</a:t>
                </a:r>
                <a:r>
                  <a:rPr lang="en-US" dirty="0"/>
                  <a:t>)</a:t>
                </a:r>
              </a:p>
              <a:p>
                <a:endParaRPr lang="en-US" dirty="0" smtClean="0"/>
              </a:p>
              <a:p>
                <a:endParaRPr lang="en-US" dirty="0"/>
              </a:p>
              <a:p>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645513"/>
              </a:xfrm>
              <a:blipFill rotWithShape="0">
                <a:blip r:embed="rId2"/>
                <a:stretch>
                  <a:fillRect l="-1159" b="-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555673731"/>
                  </p:ext>
                </p:extLst>
              </p:nvPr>
            </p:nvGraphicFramePr>
            <p:xfrm>
              <a:off x="820615" y="4046416"/>
              <a:ext cx="7244862" cy="1651000"/>
            </p:xfrm>
            <a:graphic>
              <a:graphicData uri="http://schemas.openxmlformats.org/drawingml/2006/table">
                <a:tbl>
                  <a:tblPr firstRow="1" bandRow="1">
                    <a:tableStyleId>{5C22544A-7EE6-4342-B048-85BDC9FD1C3A}</a:tableStyleId>
                  </a:tblPr>
                  <a:tblGrid>
                    <a:gridCol w="3282462"/>
                    <a:gridCol w="2344615"/>
                    <a:gridCol w="16177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 (kg)=Mass of Hammer</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𝑎</m:t>
                                  </m:r>
                                </m:sub>
                              </m:sSub>
                            </m:oMath>
                          </a14:m>
                          <a:r>
                            <a:rPr lang="en-US" dirty="0" smtClean="0"/>
                            <a:t>(kg) =Mass of anvil</a:t>
                          </a:r>
                          <a:r>
                            <a:rPr lang="en-US" baseline="0" dirty="0" smtClean="0"/>
                            <a:t> &amp; guide rod</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𝑟</m:t>
                                  </m:r>
                                </m:sub>
                              </m:sSub>
                            </m:oMath>
                          </a14:m>
                          <a:r>
                            <a:rPr lang="en-US" dirty="0" smtClean="0"/>
                            <a:t>(kg) =Total mass of rods</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 (m/</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err="1" smtClean="0"/>
                            <a:t>Accn</a:t>
                          </a:r>
                          <a:r>
                            <a:rPr lang="en-US" dirty="0" smtClean="0"/>
                            <a:t> due to gravity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 (m)=Height of hammer fall</a:t>
                          </a:r>
                        </a:p>
                      </a:txBody>
                      <a:tcPr/>
                    </a:tc>
                    <a:tc>
                      <a:txBody>
                        <a:bodyPr/>
                        <a:lstStyle/>
                        <a:p>
                          <a:r>
                            <a:rPr lang="en-US" dirty="0" smtClean="0"/>
                            <a:t>A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oMath>
                          </a14:m>
                          <a:r>
                            <a:rPr lang="en-US" dirty="0" smtClean="0"/>
                            <a:t>) = Cone base area</a:t>
                          </a:r>
                          <a:endParaRPr lang="en-US" dirty="0"/>
                        </a:p>
                      </a:txBody>
                      <a:tcPr/>
                    </a:tc>
                  </a:tr>
                  <a:tr h="370840">
                    <a:tc>
                      <a:txBody>
                        <a:bodyPr/>
                        <a:lstStyle/>
                        <a:p>
                          <a:r>
                            <a:rPr lang="en-US" dirty="0" smtClean="0"/>
                            <a:t> e(blows/m) penetration rate</a:t>
                          </a:r>
                          <a:endParaRPr lang="en-US" dirty="0"/>
                        </a:p>
                      </a:txBody>
                      <a:tcPr/>
                    </a:tc>
                    <a:tc>
                      <a:txBody>
                        <a:bodyPr/>
                        <a:lstStyle/>
                        <a:p>
                          <a:endParaRPr lang="en-US" dirty="0"/>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55673731"/>
                  </p:ext>
                </p:extLst>
              </p:nvPr>
            </p:nvGraphicFramePr>
            <p:xfrm>
              <a:off x="820615" y="4046416"/>
              <a:ext cx="7244862" cy="1651000"/>
            </p:xfrm>
            <a:graphic>
              <a:graphicData uri="http://schemas.openxmlformats.org/drawingml/2006/table">
                <a:tbl>
                  <a:tblPr firstRow="1" bandRow="1">
                    <a:tableStyleId>{5C22544A-7EE6-4342-B048-85BDC9FD1C3A}</a:tableStyleId>
                  </a:tblPr>
                  <a:tblGrid>
                    <a:gridCol w="3282462"/>
                    <a:gridCol w="2344615"/>
                    <a:gridCol w="1617785"/>
                  </a:tblGrid>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 (kg)=Mass of Hammer</a:t>
                          </a:r>
                        </a:p>
                        <a:p>
                          <a:endParaRPr lang="en-US" dirty="0"/>
                        </a:p>
                      </a:txBody>
                      <a:tcPr/>
                    </a:tc>
                    <a:tc>
                      <a:txBody>
                        <a:bodyPr/>
                        <a:lstStyle/>
                        <a:p>
                          <a:endParaRPr lang="en-US"/>
                        </a:p>
                      </a:txBody>
                      <a:tcPr>
                        <a:blipFill rotWithShape="0">
                          <a:blip r:embed="rId3"/>
                          <a:stretch>
                            <a:fillRect l="-140260" t="-4762" r="-70130" b="-173333"/>
                          </a:stretch>
                        </a:blipFill>
                      </a:tcPr>
                    </a:tc>
                    <a:tc>
                      <a:txBody>
                        <a:bodyPr/>
                        <a:lstStyle/>
                        <a:p>
                          <a:endParaRPr lang="en-US"/>
                        </a:p>
                      </a:txBody>
                      <a:tcPr>
                        <a:blipFill rotWithShape="0">
                          <a:blip r:embed="rId3"/>
                          <a:stretch>
                            <a:fillRect l="-347744" t="-4762" r="-1504" b="-173333"/>
                          </a:stretch>
                        </a:blipFill>
                      </a:tcPr>
                    </a:tc>
                  </a:tr>
                  <a:tr h="640080">
                    <a:tc>
                      <a:txBody>
                        <a:bodyPr/>
                        <a:lstStyle/>
                        <a:p>
                          <a:endParaRPr lang="en-US"/>
                        </a:p>
                      </a:txBody>
                      <a:tcPr>
                        <a:blipFill rotWithShape="0">
                          <a:blip r:embed="rId3"/>
                          <a:stretch>
                            <a:fillRect l="-186" t="-103774" r="-121521" b="-7169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 (m)=Height of hammer fall</a:t>
                          </a:r>
                        </a:p>
                      </a:txBody>
                      <a:tcPr/>
                    </a:tc>
                    <a:tc>
                      <a:txBody>
                        <a:bodyPr/>
                        <a:lstStyle/>
                        <a:p>
                          <a:endParaRPr lang="en-US"/>
                        </a:p>
                      </a:txBody>
                      <a:tcPr>
                        <a:blipFill rotWithShape="0">
                          <a:blip r:embed="rId3"/>
                          <a:stretch>
                            <a:fillRect l="-347744" t="-103774" r="-1504" b="-71698"/>
                          </a:stretch>
                        </a:blipFill>
                      </a:tcPr>
                    </a:tc>
                  </a:tr>
                  <a:tr h="370840">
                    <a:tc>
                      <a:txBody>
                        <a:bodyPr/>
                        <a:lstStyle/>
                        <a:p>
                          <a:r>
                            <a:rPr lang="en-US" dirty="0" smtClean="0"/>
                            <a:t> e(blows/m) penetration rate</a:t>
                          </a:r>
                          <a:endParaRPr lang="en-US" dirty="0"/>
                        </a:p>
                      </a:txBody>
                      <a:tcPr/>
                    </a:tc>
                    <a:tc>
                      <a:txBody>
                        <a:bodyPr/>
                        <a:lstStyle/>
                        <a:p>
                          <a:endParaRPr lang="en-US" dirty="0"/>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64807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DATA: Dutch Formula </a:t>
            </a:r>
            <a:r>
              <a:rPr lang="en-US" sz="3600" dirty="0" err="1" smtClean="0"/>
              <a:t>vrs</a:t>
            </a:r>
            <a:r>
              <a:rPr lang="en-US" sz="3600" dirty="0" smtClean="0"/>
              <a:t> </a:t>
            </a:r>
            <a:r>
              <a:rPr lang="en-US" sz="3600" dirty="0" err="1" smtClean="0"/>
              <a:t>Qa</a:t>
            </a:r>
            <a:r>
              <a:rPr lang="en-US" sz="3600" dirty="0" smtClean="0"/>
              <a:t>=30r (</a:t>
            </a:r>
            <a:r>
              <a:rPr lang="en-US" sz="3600" dirty="0" err="1" smtClean="0"/>
              <a:t>kPa</a:t>
            </a:r>
            <a:r>
              <a:rPr lang="en-US" sz="3600" dirty="0" smtClean="0"/>
              <a: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083582"/>
              </p:ext>
            </p:extLst>
          </p:nvPr>
        </p:nvGraphicFramePr>
        <p:xfrm>
          <a:off x="628650" y="1825625"/>
          <a:ext cx="2208335" cy="4541520"/>
        </p:xfrm>
        <a:graphic>
          <a:graphicData uri="http://schemas.openxmlformats.org/drawingml/2006/table">
            <a:tbl>
              <a:tblPr firstRow="1" bandRow="1">
                <a:tableStyleId>{5C22544A-7EE6-4342-B048-85BDC9FD1C3A}</a:tableStyleId>
              </a:tblPr>
              <a:tblGrid>
                <a:gridCol w="520212"/>
                <a:gridCol w="514229"/>
                <a:gridCol w="567540"/>
                <a:gridCol w="606354"/>
              </a:tblGrid>
              <a:tr h="344967">
                <a:tc>
                  <a:txBody>
                    <a:bodyPr/>
                    <a:lstStyle/>
                    <a:p>
                      <a:r>
                        <a:rPr lang="en-US" sz="1000" dirty="0" smtClean="0"/>
                        <a:t>Depth (m)</a:t>
                      </a:r>
                      <a:endParaRPr lang="en-US" sz="1000" dirty="0"/>
                    </a:p>
                  </a:txBody>
                  <a:tcPr/>
                </a:tc>
                <a:tc>
                  <a:txBody>
                    <a:bodyPr/>
                    <a:lstStyle/>
                    <a:p>
                      <a:r>
                        <a:rPr lang="en-US" sz="1000" dirty="0" smtClean="0"/>
                        <a:t>N-10</a:t>
                      </a:r>
                      <a:endParaRPr lang="en-US" sz="1000" dirty="0"/>
                    </a:p>
                  </a:txBody>
                  <a:tcPr/>
                </a:tc>
                <a:tc>
                  <a:txBody>
                    <a:bodyPr/>
                    <a:lstStyle/>
                    <a:p>
                      <a:r>
                        <a:rPr lang="en-US" sz="1000" dirty="0" smtClean="0"/>
                        <a:t>Dutch (</a:t>
                      </a:r>
                      <a:r>
                        <a:rPr lang="en-US" sz="1000" dirty="0" err="1" smtClean="0"/>
                        <a:t>kPa</a:t>
                      </a:r>
                      <a:r>
                        <a:rPr lang="en-US" sz="1000" dirty="0" smtClean="0"/>
                        <a:t>)</a:t>
                      </a:r>
                      <a:endParaRPr lang="en-US" sz="1000" dirty="0"/>
                    </a:p>
                  </a:txBody>
                  <a:tcPr/>
                </a:tc>
                <a:tc>
                  <a:txBody>
                    <a:bodyPr/>
                    <a:lstStyle/>
                    <a:p>
                      <a:r>
                        <a:rPr lang="en-US" sz="1000" dirty="0" err="1" smtClean="0"/>
                        <a:t>Qa</a:t>
                      </a:r>
                      <a:r>
                        <a:rPr lang="en-US" sz="1000" dirty="0" smtClean="0"/>
                        <a:t>=30r (</a:t>
                      </a:r>
                      <a:r>
                        <a:rPr lang="en-US" sz="1000" dirty="0" err="1" smtClean="0"/>
                        <a:t>kPa</a:t>
                      </a:r>
                      <a:r>
                        <a:rPr lang="en-US" sz="1000" dirty="0" smtClean="0"/>
                        <a:t>)</a:t>
                      </a:r>
                      <a:endParaRPr lang="en-US" sz="1000" dirty="0"/>
                    </a:p>
                  </a:txBody>
                  <a:tcPr/>
                </a:tc>
              </a:tr>
              <a:tr h="212287">
                <a:tc>
                  <a:txBody>
                    <a:bodyPr/>
                    <a:lstStyle/>
                    <a:p>
                      <a:r>
                        <a:rPr lang="en-US" sz="1000" dirty="0" smtClean="0"/>
                        <a:t>10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7</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90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210</a:t>
                      </a:r>
                    </a:p>
                  </a:txBody>
                  <a:tcPr marL="0" marR="0" marT="0" marB="0" anchor="b"/>
                </a:tc>
              </a:tr>
              <a:tr h="212287">
                <a:tc>
                  <a:txBody>
                    <a:bodyPr/>
                    <a:lstStyle/>
                    <a:p>
                      <a:r>
                        <a:rPr lang="en-US" sz="1000" dirty="0" smtClean="0"/>
                        <a:t>20</a:t>
                      </a:r>
                      <a:endParaRPr lang="en-US" sz="1000" dirty="0"/>
                    </a:p>
                  </a:txBody>
                  <a:tcPr/>
                </a:tc>
                <a:tc>
                  <a:txBody>
                    <a:bodyPr/>
                    <a:lstStyle/>
                    <a:p>
                      <a:pPr algn="r" fontAlgn="b"/>
                      <a:r>
                        <a:rPr lang="en-US" sz="1000" b="0" i="0" u="none" strike="noStrike" dirty="0">
                          <a:solidFill>
                            <a:srgbClr val="000000"/>
                          </a:solidFill>
                          <a:effectLst/>
                          <a:latin typeface="Arial" panose="020B0604020202020204" pitchFamily="34" charset="0"/>
                        </a:rPr>
                        <a:t>15</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193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450</a:t>
                      </a:r>
                    </a:p>
                  </a:txBody>
                  <a:tcPr marL="0" marR="0" marT="0" marB="0" anchor="b"/>
                </a:tc>
              </a:tr>
              <a:tr h="212287">
                <a:tc>
                  <a:txBody>
                    <a:bodyPr/>
                    <a:lstStyle/>
                    <a:p>
                      <a:r>
                        <a:rPr lang="en-US" sz="1000" dirty="0" smtClean="0"/>
                        <a:t>30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15</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193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450</a:t>
                      </a:r>
                    </a:p>
                  </a:txBody>
                  <a:tcPr marL="0" marR="0" marT="0" marB="0" anchor="b"/>
                </a:tc>
              </a:tr>
              <a:tr h="212287">
                <a:tc>
                  <a:txBody>
                    <a:bodyPr/>
                    <a:lstStyle/>
                    <a:p>
                      <a:r>
                        <a:rPr lang="en-US" sz="1000" dirty="0" smtClean="0"/>
                        <a:t>40</a:t>
                      </a:r>
                      <a:endParaRPr lang="en-US" sz="1000" dirty="0"/>
                    </a:p>
                  </a:txBody>
                  <a:tcPr/>
                </a:tc>
                <a:tc>
                  <a:txBody>
                    <a:bodyPr/>
                    <a:lstStyle/>
                    <a:p>
                      <a:pPr algn="r" fontAlgn="b"/>
                      <a:r>
                        <a:rPr lang="en-US" sz="1000" b="0" i="0" u="none" strike="noStrike" dirty="0">
                          <a:solidFill>
                            <a:srgbClr val="000000"/>
                          </a:solidFill>
                          <a:effectLst/>
                          <a:latin typeface="Arial" panose="020B0604020202020204" pitchFamily="34" charset="0"/>
                        </a:rPr>
                        <a:t>21</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271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630</a:t>
                      </a:r>
                    </a:p>
                  </a:txBody>
                  <a:tcPr marL="0" marR="0" marT="0" marB="0" anchor="b"/>
                </a:tc>
              </a:tr>
              <a:tr h="212287">
                <a:tc>
                  <a:txBody>
                    <a:bodyPr/>
                    <a:lstStyle/>
                    <a:p>
                      <a:r>
                        <a:rPr lang="en-US" sz="1000" dirty="0" smtClean="0"/>
                        <a:t>50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21</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271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630</a:t>
                      </a:r>
                    </a:p>
                  </a:txBody>
                  <a:tcPr marL="0" marR="0" marT="0" marB="0" anchor="b"/>
                </a:tc>
              </a:tr>
              <a:tr h="212287">
                <a:tc>
                  <a:txBody>
                    <a:bodyPr/>
                    <a:lstStyle/>
                    <a:p>
                      <a:r>
                        <a:rPr lang="en-US" sz="1000" dirty="0" smtClean="0"/>
                        <a:t>60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31</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400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930</a:t>
                      </a:r>
                    </a:p>
                  </a:txBody>
                  <a:tcPr marL="0" marR="0" marT="0" marB="0" anchor="b"/>
                </a:tc>
              </a:tr>
              <a:tr h="212287">
                <a:tc>
                  <a:txBody>
                    <a:bodyPr/>
                    <a:lstStyle/>
                    <a:p>
                      <a:r>
                        <a:rPr lang="en-US" sz="1000" dirty="0" smtClean="0"/>
                        <a:t>70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34</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438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1020</a:t>
                      </a:r>
                    </a:p>
                  </a:txBody>
                  <a:tcPr marL="0" marR="0" marT="0" marB="0" anchor="b"/>
                </a:tc>
              </a:tr>
              <a:tr h="212287">
                <a:tc>
                  <a:txBody>
                    <a:bodyPr/>
                    <a:lstStyle/>
                    <a:p>
                      <a:r>
                        <a:rPr lang="en-US" sz="1000" dirty="0" smtClean="0"/>
                        <a:t>80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40</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516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1200</a:t>
                      </a:r>
                    </a:p>
                  </a:txBody>
                  <a:tcPr marL="0" marR="0" marT="0" marB="0" anchor="b"/>
                </a:tc>
              </a:tr>
              <a:tr h="212287">
                <a:tc>
                  <a:txBody>
                    <a:bodyPr/>
                    <a:lstStyle/>
                    <a:p>
                      <a:r>
                        <a:rPr lang="en-US" sz="1000" dirty="0" smtClean="0"/>
                        <a:t>90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37</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477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1110</a:t>
                      </a:r>
                    </a:p>
                  </a:txBody>
                  <a:tcPr marL="0" marR="0" marT="0" marB="0" anchor="b"/>
                </a:tc>
              </a:tr>
              <a:tr h="212287">
                <a:tc>
                  <a:txBody>
                    <a:bodyPr/>
                    <a:lstStyle/>
                    <a:p>
                      <a:r>
                        <a:rPr lang="en-US" sz="1000" dirty="0" smtClean="0"/>
                        <a:t>100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34</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438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1020</a:t>
                      </a:r>
                    </a:p>
                  </a:txBody>
                  <a:tcPr marL="0" marR="0" marT="0" marB="0" anchor="b"/>
                </a:tc>
              </a:tr>
              <a:tr h="212287">
                <a:tc>
                  <a:txBody>
                    <a:bodyPr/>
                    <a:lstStyle/>
                    <a:p>
                      <a:r>
                        <a:rPr lang="en-US" sz="1000" dirty="0" smtClean="0"/>
                        <a:t>110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27</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348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810</a:t>
                      </a:r>
                    </a:p>
                  </a:txBody>
                  <a:tcPr marL="0" marR="0" marT="0" marB="0" anchor="b"/>
                </a:tc>
              </a:tr>
              <a:tr h="212287">
                <a:tc>
                  <a:txBody>
                    <a:bodyPr/>
                    <a:lstStyle/>
                    <a:p>
                      <a:r>
                        <a:rPr lang="en-US" sz="1000" dirty="0" smtClean="0"/>
                        <a:t>120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21</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271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630</a:t>
                      </a:r>
                    </a:p>
                  </a:txBody>
                  <a:tcPr marL="0" marR="0" marT="0" marB="0" anchor="b"/>
                </a:tc>
              </a:tr>
              <a:tr h="212287">
                <a:tc>
                  <a:txBody>
                    <a:bodyPr/>
                    <a:lstStyle/>
                    <a:p>
                      <a:r>
                        <a:rPr lang="en-US" sz="1000" dirty="0" smtClean="0"/>
                        <a:t>130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24</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309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720</a:t>
                      </a:r>
                    </a:p>
                  </a:txBody>
                  <a:tcPr marL="0" marR="0" marT="0" marB="0" anchor="b"/>
                </a:tc>
              </a:tr>
              <a:tr h="212287">
                <a:tc>
                  <a:txBody>
                    <a:bodyPr/>
                    <a:lstStyle/>
                    <a:p>
                      <a:r>
                        <a:rPr lang="en-US" sz="1000" dirty="0" smtClean="0"/>
                        <a:t>140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29</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374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870</a:t>
                      </a:r>
                    </a:p>
                  </a:txBody>
                  <a:tcPr marL="0" marR="0" marT="0" marB="0" anchor="b"/>
                </a:tc>
              </a:tr>
              <a:tr h="212287">
                <a:tc>
                  <a:txBody>
                    <a:bodyPr/>
                    <a:lstStyle/>
                    <a:p>
                      <a:r>
                        <a:rPr lang="en-US" sz="1000" dirty="0" smtClean="0"/>
                        <a:t>150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38</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490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1140</a:t>
                      </a:r>
                    </a:p>
                  </a:txBody>
                  <a:tcPr marL="0" marR="0" marT="0" marB="0" anchor="b"/>
                </a:tc>
              </a:tr>
              <a:tr h="212287">
                <a:tc>
                  <a:txBody>
                    <a:bodyPr/>
                    <a:lstStyle/>
                    <a:p>
                      <a:r>
                        <a:rPr lang="en-US" sz="1000" dirty="0" smtClean="0"/>
                        <a:t>160</a:t>
                      </a:r>
                      <a:endParaRPr lang="en-US" sz="1000" dirty="0"/>
                    </a:p>
                  </a:txBody>
                  <a:tcPr/>
                </a:tc>
                <a:tc>
                  <a:txBody>
                    <a:bodyPr/>
                    <a:lstStyle/>
                    <a:p>
                      <a:pPr algn="r" fontAlgn="b"/>
                      <a:r>
                        <a:rPr lang="en-US" sz="1000" b="0" i="0" u="none" strike="noStrike">
                          <a:solidFill>
                            <a:srgbClr val="000000"/>
                          </a:solidFill>
                          <a:effectLst/>
                          <a:latin typeface="Arial" panose="020B0604020202020204" pitchFamily="34" charset="0"/>
                        </a:rPr>
                        <a:t>43</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554 </a:t>
                      </a:r>
                    </a:p>
                  </a:txBody>
                  <a:tcPr marL="0" marR="0" marT="0" marB="0" anchor="b"/>
                </a:tc>
                <a:tc>
                  <a:txBody>
                    <a:bodyPr/>
                    <a:lstStyle/>
                    <a:p>
                      <a:pPr algn="r" fontAlgn="b"/>
                      <a:r>
                        <a:rPr lang="en-US" sz="1000" b="0" i="0" u="none" strike="noStrike">
                          <a:solidFill>
                            <a:srgbClr val="000000"/>
                          </a:solidFill>
                          <a:effectLst/>
                          <a:latin typeface="Arial" panose="020B0604020202020204" pitchFamily="34" charset="0"/>
                        </a:rPr>
                        <a:t>1290</a:t>
                      </a:r>
                    </a:p>
                  </a:txBody>
                  <a:tcPr marL="0" marR="0" marT="0" marB="0" anchor="b"/>
                </a:tc>
              </a:tr>
              <a:tr h="212287">
                <a:tc>
                  <a:txBody>
                    <a:bodyPr/>
                    <a:lstStyle/>
                    <a:p>
                      <a:r>
                        <a:rPr lang="en-US" sz="1000" dirty="0" smtClean="0"/>
                        <a:t>170</a:t>
                      </a:r>
                      <a:endParaRPr lang="en-US" sz="1000" dirty="0"/>
                    </a:p>
                  </a:txBody>
                  <a:tcPr/>
                </a:tc>
                <a:tc>
                  <a:txBody>
                    <a:bodyPr/>
                    <a:lstStyle/>
                    <a:p>
                      <a:pPr algn="r" fontAlgn="b"/>
                      <a:r>
                        <a:rPr lang="en-US" sz="1000" b="0" i="0" u="none" strike="noStrike" dirty="0">
                          <a:solidFill>
                            <a:srgbClr val="000000"/>
                          </a:solidFill>
                          <a:effectLst/>
                          <a:latin typeface="Arial" panose="020B0604020202020204" pitchFamily="34" charset="0"/>
                        </a:rPr>
                        <a:t>50</a:t>
                      </a:r>
                    </a:p>
                  </a:txBody>
                  <a:tcPr marL="0" marR="0" marT="0" marB="0" anchor="b"/>
                </a:tc>
                <a:tc>
                  <a:txBody>
                    <a:bodyPr/>
                    <a:lstStyle/>
                    <a:p>
                      <a:pPr algn="l" fontAlgn="b"/>
                      <a:r>
                        <a:rPr lang="en-US" sz="1000" b="0" i="0" u="none" strike="noStrike" dirty="0">
                          <a:solidFill>
                            <a:srgbClr val="000000"/>
                          </a:solidFill>
                          <a:effectLst/>
                          <a:latin typeface="Arial" panose="020B0604020202020204" pitchFamily="34" charset="0"/>
                        </a:rPr>
                        <a:t>          644 </a:t>
                      </a:r>
                    </a:p>
                  </a:txBody>
                  <a:tcPr marL="0" marR="0" marT="0" marB="0" anchor="b"/>
                </a:tc>
                <a:tc>
                  <a:txBody>
                    <a:bodyPr/>
                    <a:lstStyle/>
                    <a:p>
                      <a:pPr algn="r" fontAlgn="b"/>
                      <a:r>
                        <a:rPr lang="en-US" sz="1000" b="0" i="0" u="none" strike="noStrike" dirty="0">
                          <a:solidFill>
                            <a:srgbClr val="000000"/>
                          </a:solidFill>
                          <a:effectLst/>
                          <a:latin typeface="Arial" panose="020B0604020202020204" pitchFamily="34" charset="0"/>
                        </a:rPr>
                        <a:t>1500</a:t>
                      </a:r>
                    </a:p>
                  </a:txBody>
                  <a:tcPr marL="0" marR="0" marT="0" marB="0" anchor="b"/>
                </a:tc>
              </a:tr>
            </a:tbl>
          </a:graphicData>
        </a:graphic>
      </p:graphicFrame>
      <p:pic>
        <p:nvPicPr>
          <p:cNvPr id="3" name="Picture 2"/>
          <p:cNvPicPr>
            <a:picLocks noChangeAspect="1"/>
          </p:cNvPicPr>
          <p:nvPr/>
        </p:nvPicPr>
        <p:blipFill>
          <a:blip r:embed="rId2"/>
          <a:stretch>
            <a:fillRect/>
          </a:stretch>
        </p:blipFill>
        <p:spPr>
          <a:xfrm>
            <a:off x="3029982" y="1690690"/>
            <a:ext cx="5385087" cy="4932848"/>
          </a:xfrm>
          <a:prstGeom prst="rect">
            <a:avLst/>
          </a:prstGeom>
        </p:spPr>
      </p:pic>
    </p:spTree>
    <p:extLst>
      <p:ext uri="{BB962C8B-B14F-4D97-AF65-F5344CB8AC3E}">
        <p14:creationId xmlns:p14="http://schemas.microsoft.com/office/powerpoint/2010/main" val="44229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ERRONEOUS FIELD RESULTS</a:t>
            </a:r>
            <a:endParaRPr lang="en-US" dirty="0"/>
          </a:p>
        </p:txBody>
      </p:sp>
      <p:sp>
        <p:nvSpPr>
          <p:cNvPr id="3" name="Content Placeholder 2"/>
          <p:cNvSpPr>
            <a:spLocks noGrp="1"/>
          </p:cNvSpPr>
          <p:nvPr>
            <p:ph idx="1"/>
          </p:nvPr>
        </p:nvSpPr>
        <p:spPr/>
        <p:txBody>
          <a:bodyPr/>
          <a:lstStyle/>
          <a:p>
            <a:r>
              <a:rPr lang="en-US" dirty="0"/>
              <a:t>O</a:t>
            </a:r>
            <a:r>
              <a:rPr lang="en-US" dirty="0" smtClean="0"/>
              <a:t>ver-estimation of bearing strength of resistant soil layers.</a:t>
            </a:r>
          </a:p>
          <a:p>
            <a:r>
              <a:rPr lang="en-US" dirty="0" smtClean="0"/>
              <a:t>Masking of presence of weak zones beneath more  resistant upper strata.</a:t>
            </a:r>
          </a:p>
          <a:p>
            <a:r>
              <a:rPr lang="en-US" dirty="0" smtClean="0"/>
              <a:t>Termination of investigation without penetrating depth of foundation influence zone.</a:t>
            </a:r>
          </a:p>
          <a:p>
            <a:r>
              <a:rPr lang="en-US" dirty="0" smtClean="0"/>
              <a:t>Erroneous basis for applying geotechnical correlations.</a:t>
            </a:r>
            <a:endParaRPr lang="en-US" dirty="0"/>
          </a:p>
        </p:txBody>
      </p:sp>
    </p:spTree>
    <p:extLst>
      <p:ext uri="{BB962C8B-B14F-4D97-AF65-F5344CB8AC3E}">
        <p14:creationId xmlns:p14="http://schemas.microsoft.com/office/powerpoint/2010/main" val="154193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DPSH EXAMPLE 1- BANDA (B/A)</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0193" y="1825625"/>
            <a:ext cx="5983613" cy="4351338"/>
          </a:xfrm>
          <a:prstGeom prst="rect">
            <a:avLst/>
          </a:prstGeom>
          <a:noFill/>
        </p:spPr>
      </p:pic>
    </p:spTree>
    <p:extLst>
      <p:ext uri="{BB962C8B-B14F-4D97-AF65-F5344CB8AC3E}">
        <p14:creationId xmlns:p14="http://schemas.microsoft.com/office/powerpoint/2010/main" val="188250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DPSH </a:t>
            </a:r>
            <a:r>
              <a:rPr lang="en-US" sz="3600" dirty="0" smtClean="0"/>
              <a:t>EXAMPLE 2- KUMASI</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825" y="1825625"/>
            <a:ext cx="5988350" cy="4351338"/>
          </a:xfrm>
          <a:prstGeom prst="rect">
            <a:avLst/>
          </a:prstGeom>
          <a:noFill/>
        </p:spPr>
      </p:pic>
    </p:spTree>
    <p:extLst>
      <p:ext uri="{BB962C8B-B14F-4D97-AF65-F5344CB8AC3E}">
        <p14:creationId xmlns:p14="http://schemas.microsoft.com/office/powerpoint/2010/main" val="205223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DPSH </a:t>
            </a:r>
            <a:r>
              <a:rPr lang="en-US" sz="3600" dirty="0" smtClean="0"/>
              <a:t>EXAMPLE 3-TEMA C1</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825" y="1825625"/>
            <a:ext cx="5988350" cy="4351338"/>
          </a:xfrm>
          <a:prstGeom prst="rect">
            <a:avLst/>
          </a:prstGeom>
          <a:noFill/>
        </p:spPr>
      </p:pic>
    </p:spTree>
    <p:extLst>
      <p:ext uri="{BB962C8B-B14F-4D97-AF65-F5344CB8AC3E}">
        <p14:creationId xmlns:p14="http://schemas.microsoft.com/office/powerpoint/2010/main" val="397578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DPSH </a:t>
            </a:r>
            <a:r>
              <a:rPr lang="en-US" sz="3600" dirty="0" smtClean="0"/>
              <a:t>EXAMPLE 4-NORTH DZORWULU</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306" y="1825625"/>
            <a:ext cx="6057388" cy="4351338"/>
          </a:xfrm>
          <a:prstGeom prst="rect">
            <a:avLst/>
          </a:prstGeom>
          <a:noFill/>
        </p:spPr>
      </p:pic>
    </p:spTree>
    <p:extLst>
      <p:ext uri="{BB962C8B-B14F-4D97-AF65-F5344CB8AC3E}">
        <p14:creationId xmlns:p14="http://schemas.microsoft.com/office/powerpoint/2010/main" val="95643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Results from the lightweight (8kg) DCP test apparatus are typically exaggerated at depth because of high energy losses that diminish the impact energy of hammer system. Results from below 2m depth are significantly affected and therefore are not representative of the true state of affairs. </a:t>
            </a:r>
            <a:endParaRPr lang="en-US" dirty="0" smtClean="0"/>
          </a:p>
          <a:p>
            <a:pPr marL="514350" indent="-514350">
              <a:buFont typeface="+mj-lt"/>
              <a:buAutoNum type="arabicPeriod"/>
            </a:pPr>
            <a:r>
              <a:rPr lang="en-US" i="1" dirty="0" smtClean="0">
                <a:solidFill>
                  <a:srgbClr val="FF0000"/>
                </a:solidFill>
              </a:rPr>
              <a:t>Continued deployment of DCP equipment as a primary tool for geotechnical field investigations is undermining efforts to attract investments in standard </a:t>
            </a:r>
            <a:r>
              <a:rPr lang="en-US" i="1" dirty="0" err="1" smtClean="0">
                <a:solidFill>
                  <a:srgbClr val="FF0000"/>
                </a:solidFill>
              </a:rPr>
              <a:t>geotech</a:t>
            </a:r>
            <a:r>
              <a:rPr lang="en-US" i="1" dirty="0" smtClean="0">
                <a:solidFill>
                  <a:srgbClr val="FF0000"/>
                </a:solidFill>
              </a:rPr>
              <a:t> investigation equipment to improve indigenous capacity for proper investigations. </a:t>
            </a:r>
          </a:p>
          <a:p>
            <a:pPr marL="514350" indent="-514350">
              <a:buFont typeface="+mj-lt"/>
              <a:buAutoNum type="arabicPeriod"/>
            </a:pPr>
            <a:r>
              <a:rPr lang="en-US" dirty="0" smtClean="0"/>
              <a:t>The use of the DCP test equipment as the primary field testing device for foundation geotechnical investigations should be discouraged.</a:t>
            </a:r>
            <a:endParaRPr lang="en-US" dirty="0"/>
          </a:p>
        </p:txBody>
      </p:sp>
    </p:spTree>
    <p:extLst>
      <p:ext uri="{BB962C8B-B14F-4D97-AF65-F5344CB8AC3E}">
        <p14:creationId xmlns:p14="http://schemas.microsoft.com/office/powerpoint/2010/main" val="3128381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WAY FORWARD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err="1" smtClean="0"/>
              <a:t>GhIE</a:t>
            </a:r>
            <a:r>
              <a:rPr lang="en-US" dirty="0" smtClean="0"/>
              <a:t> should collaborate with </a:t>
            </a:r>
            <a:r>
              <a:rPr lang="en-US" dirty="0" err="1" smtClean="0"/>
              <a:t>Eng</a:t>
            </a:r>
            <a:r>
              <a:rPr lang="en-US" dirty="0" smtClean="0"/>
              <a:t> Council (&amp; Ghana Standards Authority) to ensure the </a:t>
            </a:r>
            <a:r>
              <a:rPr lang="en-US" dirty="0" err="1" smtClean="0"/>
              <a:t>ff</a:t>
            </a:r>
            <a:r>
              <a:rPr lang="en-US" dirty="0" smtClean="0"/>
              <a:t>:</a:t>
            </a:r>
          </a:p>
          <a:p>
            <a:pPr marL="514350" indent="-514350">
              <a:buFont typeface="+mj-lt"/>
              <a:buAutoNum type="arabicPeriod"/>
            </a:pPr>
            <a:r>
              <a:rPr lang="en-US" dirty="0" smtClean="0"/>
              <a:t>Prohibit the use of the DCP test equipment for geotechnical site investigations for buildings that require building permit approval.</a:t>
            </a:r>
          </a:p>
          <a:p>
            <a:pPr marL="514350" indent="-514350">
              <a:buFont typeface="+mj-lt"/>
              <a:buAutoNum type="arabicPeriod"/>
            </a:pPr>
            <a:r>
              <a:rPr lang="en-US" dirty="0" smtClean="0"/>
              <a:t>Register every ground investigation test rig and conduct of energy calibration tests to determine hammer energy efficiency factor specific to each rig. </a:t>
            </a:r>
          </a:p>
          <a:p>
            <a:pPr marL="514350" indent="-514350">
              <a:buFont typeface="+mj-lt"/>
              <a:buAutoNum type="arabicPeriod"/>
            </a:pPr>
            <a:r>
              <a:rPr lang="en-US" dirty="0"/>
              <a:t>Register and certify all laboratories offering engineering soil testing and construction quality control </a:t>
            </a:r>
            <a:r>
              <a:rPr lang="en-US" dirty="0" smtClean="0"/>
              <a:t>services in support of geotechnical investigations. </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552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4"/>
            </a:pPr>
            <a:r>
              <a:rPr lang="en-US" dirty="0" err="1" smtClean="0"/>
              <a:t>GhIE</a:t>
            </a:r>
            <a:r>
              <a:rPr lang="en-US" dirty="0" smtClean="0"/>
              <a:t> should develop standard guidelines for </a:t>
            </a:r>
            <a:r>
              <a:rPr lang="en-US" b="1" dirty="0" smtClean="0">
                <a:solidFill>
                  <a:srgbClr val="FF0000"/>
                </a:solidFill>
              </a:rPr>
              <a:t>timely</a:t>
            </a:r>
            <a:r>
              <a:rPr lang="en-US" dirty="0" smtClean="0"/>
              <a:t> review of </a:t>
            </a:r>
            <a:r>
              <a:rPr lang="en-US" dirty="0" err="1" smtClean="0"/>
              <a:t>geotech</a:t>
            </a:r>
            <a:r>
              <a:rPr lang="en-US" dirty="0" smtClean="0"/>
              <a:t> investigation reports that also ensure the </a:t>
            </a:r>
            <a:r>
              <a:rPr lang="en-US" dirty="0" smtClean="0">
                <a:solidFill>
                  <a:srgbClr val="FF0000"/>
                </a:solidFill>
              </a:rPr>
              <a:t>traceability</a:t>
            </a:r>
            <a:r>
              <a:rPr lang="en-US" dirty="0" smtClean="0"/>
              <a:t> of the field equipment, and the testing laboratory. </a:t>
            </a:r>
          </a:p>
          <a:p>
            <a:pPr marL="514350" indent="-514350">
              <a:buFont typeface="+mj-lt"/>
              <a:buAutoNum type="arabicPeriod" startAt="4"/>
            </a:pPr>
            <a:r>
              <a:rPr lang="en-US" dirty="0" smtClean="0"/>
              <a:t>All Engineers who sign geotechnical investigation reports should be required to have professional indemnity insurance cover.</a:t>
            </a:r>
          </a:p>
          <a:p>
            <a:pPr marL="514350" indent="-514350">
              <a:buFont typeface="+mj-lt"/>
              <a:buAutoNum type="arabicPeriod" startAt="5"/>
            </a:pPr>
            <a:r>
              <a:rPr lang="en-US" dirty="0" smtClean="0"/>
              <a:t>Engineers who are </a:t>
            </a:r>
            <a:r>
              <a:rPr lang="en-US" dirty="0"/>
              <a:t>staff of the </a:t>
            </a:r>
            <a:r>
              <a:rPr lang="en-US" dirty="0" smtClean="0"/>
              <a:t>MMDA development (building) </a:t>
            </a:r>
            <a:r>
              <a:rPr lang="en-US" dirty="0"/>
              <a:t>permit approval </a:t>
            </a:r>
            <a:r>
              <a:rPr lang="en-US" dirty="0" smtClean="0"/>
              <a:t>system (District Planning Authority) should be prohibited from </a:t>
            </a:r>
            <a:r>
              <a:rPr lang="en-US" dirty="0"/>
              <a:t>engaging in provision of geotechnical investigation services in any MMDA jurisdiction (</a:t>
            </a:r>
            <a:r>
              <a:rPr lang="en-US" i="1" dirty="0">
                <a:solidFill>
                  <a:srgbClr val="FF0000"/>
                </a:solidFill>
              </a:rPr>
              <a:t>Conflict of Interest situation</a:t>
            </a:r>
            <a:r>
              <a:rPr lang="en-US" dirty="0"/>
              <a:t>).</a:t>
            </a:r>
          </a:p>
          <a:p>
            <a:endParaRPr lang="en-US" dirty="0"/>
          </a:p>
        </p:txBody>
      </p:sp>
    </p:spTree>
    <p:extLst>
      <p:ext uri="{BB962C8B-B14F-4D97-AF65-F5344CB8AC3E}">
        <p14:creationId xmlns:p14="http://schemas.microsoft.com/office/powerpoint/2010/main" val="276053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GEOTECHNICAL SITE INVESTIGATION-</a:t>
            </a:r>
            <a:r>
              <a:rPr lang="en-US" b="1" i="1" dirty="0" smtClean="0"/>
              <a:t>CONDITIONS THAT MUST BE MET</a:t>
            </a:r>
            <a:endParaRPr lang="en-US" b="1" i="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The Reference Standards for both Field Investigation and Laboratory testing must be clearly stated as part of the methodology.</a:t>
            </a:r>
          </a:p>
          <a:p>
            <a:pPr marL="514350" indent="-514350">
              <a:buFont typeface="+mj-lt"/>
              <a:buAutoNum type="arabicPeriod"/>
            </a:pPr>
            <a:r>
              <a:rPr lang="en-US" dirty="0" smtClean="0"/>
              <a:t>Investigation must cover full depth of foundation influence zone (except in bedrock).</a:t>
            </a:r>
          </a:p>
          <a:p>
            <a:pPr marL="514350" indent="-514350">
              <a:buFont typeface="+mj-lt"/>
              <a:buAutoNum type="arabicPeriod"/>
            </a:pPr>
            <a:r>
              <a:rPr lang="en-US" dirty="0" smtClean="0"/>
              <a:t>Test equipment must deliver sufficient energy to penetrate full depth of foundation influence zone.</a:t>
            </a:r>
          </a:p>
          <a:p>
            <a:pPr marL="514350" indent="-514350">
              <a:buFont typeface="+mj-lt"/>
              <a:buAutoNum type="arabicPeriod"/>
            </a:pPr>
            <a:r>
              <a:rPr lang="en-US" dirty="0" smtClean="0"/>
              <a:t>Results must be representative of the whole area of interest.</a:t>
            </a:r>
            <a:endParaRPr lang="en-US" dirty="0"/>
          </a:p>
          <a:p>
            <a:pPr marL="514350" indent="-514350">
              <a:buFont typeface="+mj-lt"/>
              <a:buAutoNum type="arabicPeriod"/>
            </a:pPr>
            <a:r>
              <a:rPr lang="en-US" dirty="0" smtClean="0"/>
              <a:t>Field measurements must be corrected to account for energy losses (hammer efficiency, rod length, overburden pressure, </a:t>
            </a:r>
            <a:r>
              <a:rPr lang="en-US" dirty="0" err="1" smtClean="0"/>
              <a:t>etc</a:t>
            </a:r>
            <a:r>
              <a:rPr lang="en-US" dirty="0" smtClean="0"/>
              <a:t>). </a:t>
            </a:r>
            <a:r>
              <a:rPr lang="en-US" b="1" i="1" dirty="0" smtClean="0">
                <a:solidFill>
                  <a:srgbClr val="FF0000"/>
                </a:solidFill>
              </a:rPr>
              <a:t>Most important factor is the Hammer Efficiency!!</a:t>
            </a:r>
          </a:p>
          <a:p>
            <a:endParaRPr lang="en-US" dirty="0"/>
          </a:p>
        </p:txBody>
      </p:sp>
    </p:spTree>
    <p:extLst>
      <p:ext uri="{BB962C8B-B14F-4D97-AF65-F5344CB8AC3E}">
        <p14:creationId xmlns:p14="http://schemas.microsoft.com/office/powerpoint/2010/main" val="3505245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DPSH RIG                   </a:t>
            </a:r>
            <a:r>
              <a:rPr lang="en-US" smtClean="0"/>
              <a:t>DCP EQUIP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74080"/>
              </p:ext>
            </p:extLst>
          </p:nvPr>
        </p:nvGraphicFramePr>
        <p:xfrm>
          <a:off x="628650" y="1825625"/>
          <a:ext cx="7886700" cy="370840"/>
        </p:xfrm>
        <a:graphic>
          <a:graphicData uri="http://schemas.openxmlformats.org/drawingml/2006/table">
            <a:tbl>
              <a:tblPr firstRow="1" bandRow="1">
                <a:tableStyleId>{5C22544A-7EE6-4342-B048-85BDC9FD1C3A}</a:tableStyleId>
              </a:tblPr>
              <a:tblGrid>
                <a:gridCol w="3943350"/>
                <a:gridCol w="3943350"/>
              </a:tblGrid>
              <a:tr h="370840">
                <a:tc>
                  <a:txBody>
                    <a:bodyPr/>
                    <a:lstStyle/>
                    <a:p>
                      <a:endParaRPr lang="en-US" dirty="0"/>
                    </a:p>
                  </a:txBody>
                  <a:tcPr/>
                </a:tc>
                <a:tc>
                  <a:txBody>
                    <a:bodyPr/>
                    <a:lstStyle/>
                    <a:p>
                      <a:endParaRPr lang="en-US"/>
                    </a:p>
                  </a:txBody>
                  <a:tcPr/>
                </a:tc>
              </a:tr>
            </a:tbl>
          </a:graphicData>
        </a:graphic>
      </p:graphicFrame>
      <p:pic>
        <p:nvPicPr>
          <p:cNvPr id="6" name="Picture 5"/>
          <p:cNvPicPr>
            <a:picLocks noChangeAspect="1"/>
          </p:cNvPicPr>
          <p:nvPr/>
        </p:nvPicPr>
        <p:blipFill>
          <a:blip r:embed="rId2"/>
          <a:stretch>
            <a:fillRect/>
          </a:stretch>
        </p:blipFill>
        <p:spPr>
          <a:xfrm>
            <a:off x="4665785" y="2491692"/>
            <a:ext cx="3790116" cy="3740680"/>
          </a:xfrm>
          <a:prstGeom prst="rect">
            <a:avLst/>
          </a:prstGeom>
        </p:spPr>
      </p:pic>
      <p:pic>
        <p:nvPicPr>
          <p:cNvPr id="7" name="Picture 6"/>
          <p:cNvPicPr>
            <a:picLocks noChangeAspect="1"/>
          </p:cNvPicPr>
          <p:nvPr/>
        </p:nvPicPr>
        <p:blipFill>
          <a:blip r:embed="rId3"/>
          <a:stretch>
            <a:fillRect/>
          </a:stretch>
        </p:blipFill>
        <p:spPr>
          <a:xfrm>
            <a:off x="628649" y="2331400"/>
            <a:ext cx="3579935" cy="3579935"/>
          </a:xfrm>
          <a:prstGeom prst="rect">
            <a:avLst/>
          </a:prstGeom>
        </p:spPr>
      </p:pic>
    </p:spTree>
    <p:extLst>
      <p:ext uri="{BB962C8B-B14F-4D97-AF65-F5344CB8AC3E}">
        <p14:creationId xmlns:p14="http://schemas.microsoft.com/office/powerpoint/2010/main" val="221564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pic>
        <p:nvPicPr>
          <p:cNvPr id="4" name="Google Shape;185;p27"/>
          <p:cNvPicPr preferRelativeResize="0">
            <a:picLocks noGrp="1"/>
          </p:cNvPicPr>
          <p:nvPr>
            <p:ph idx="1"/>
          </p:nvPr>
        </p:nvPicPr>
        <p:blipFill rotWithShape="1">
          <a:blip r:embed="rId2">
            <a:alphaModFix/>
          </a:blip>
          <a:srcRect/>
          <a:stretch/>
        </p:blipFill>
        <p:spPr>
          <a:xfrm>
            <a:off x="2647950" y="3405981"/>
            <a:ext cx="3848100" cy="1190625"/>
          </a:xfrm>
          <a:prstGeom prst="rect">
            <a:avLst/>
          </a:prstGeom>
          <a:noFill/>
          <a:ln>
            <a:noFill/>
          </a:ln>
        </p:spPr>
      </p:pic>
    </p:spTree>
    <p:extLst>
      <p:ext uri="{BB962C8B-B14F-4D97-AF65-F5344CB8AC3E}">
        <p14:creationId xmlns:p14="http://schemas.microsoft.com/office/powerpoint/2010/main" val="29653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a:t>
            </a:r>
            <a:r>
              <a:rPr lang="en-US"/>
              <a:t>OF </a:t>
            </a:r>
            <a:r>
              <a:rPr lang="en-US" smtClean="0"/>
              <a:t>INVESTIGATION</a:t>
            </a:r>
            <a:endParaRPr lang="en-US"/>
          </a:p>
        </p:txBody>
      </p:sp>
      <p:sp>
        <p:nvSpPr>
          <p:cNvPr id="3" name="Content Placeholder 2"/>
          <p:cNvSpPr>
            <a:spLocks noGrp="1"/>
          </p:cNvSpPr>
          <p:nvPr>
            <p:ph idx="1"/>
          </p:nvPr>
        </p:nvSpPr>
        <p:spPr/>
        <p:txBody>
          <a:bodyPr/>
          <a:lstStyle/>
          <a:p>
            <a:pPr marL="0" indent="0">
              <a:buNone/>
            </a:pPr>
            <a:r>
              <a:rPr lang="en-US" dirty="0" smtClean="0"/>
              <a:t>Critical for settlement analysis</a:t>
            </a:r>
          </a:p>
          <a:p>
            <a:pPr marL="0" indent="0">
              <a:buNone/>
            </a:pPr>
            <a:r>
              <a:rPr lang="en-US" dirty="0" smtClean="0"/>
              <a:t>Influenced by:</a:t>
            </a:r>
            <a:endParaRPr lang="en-US" dirty="0"/>
          </a:p>
          <a:p>
            <a:r>
              <a:rPr lang="en-US" dirty="0" smtClean="0"/>
              <a:t>Magnitude of applied load</a:t>
            </a:r>
          </a:p>
          <a:p>
            <a:r>
              <a:rPr lang="en-US" dirty="0" smtClean="0"/>
              <a:t>Depth of influence of </a:t>
            </a:r>
            <a:r>
              <a:rPr lang="en-US" dirty="0"/>
              <a:t>imposed load below depth at which </a:t>
            </a:r>
            <a:r>
              <a:rPr lang="en-US" dirty="0" smtClean="0"/>
              <a:t>the load </a:t>
            </a:r>
            <a:r>
              <a:rPr lang="en-US" dirty="0"/>
              <a:t>is applied </a:t>
            </a:r>
            <a:endParaRPr lang="en-US" dirty="0" smtClean="0"/>
          </a:p>
          <a:p>
            <a:r>
              <a:rPr lang="en-US" dirty="0"/>
              <a:t>G</a:t>
            </a:r>
            <a:r>
              <a:rPr lang="en-US" dirty="0" smtClean="0"/>
              <a:t>eometry of the plan area of stressed area</a:t>
            </a:r>
            <a:endParaRPr lang="en-US" dirty="0"/>
          </a:p>
        </p:txBody>
      </p:sp>
    </p:spTree>
    <p:extLst>
      <p:ext uri="{BB962C8B-B14F-4D97-AF65-F5344CB8AC3E}">
        <p14:creationId xmlns:p14="http://schemas.microsoft.com/office/powerpoint/2010/main" val="140940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INVESTIGATION-Eurocode 7 Appendix B</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28650" y="2128470"/>
            <a:ext cx="7671924" cy="3439992"/>
          </a:xfrm>
          <a:prstGeom prst="rect">
            <a:avLst/>
          </a:prstGeom>
        </p:spPr>
      </p:pic>
    </p:spTree>
    <p:extLst>
      <p:ext uri="{BB962C8B-B14F-4D97-AF65-F5344CB8AC3E}">
        <p14:creationId xmlns:p14="http://schemas.microsoft.com/office/powerpoint/2010/main" val="344157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OF INVESTIGATION-Eurocode 7 Appendix B</a:t>
            </a:r>
          </a:p>
        </p:txBody>
      </p:sp>
      <p:pic>
        <p:nvPicPr>
          <p:cNvPr id="4" name="Content Placeholder 3"/>
          <p:cNvPicPr>
            <a:picLocks noGrp="1" noChangeAspect="1"/>
          </p:cNvPicPr>
          <p:nvPr>
            <p:ph idx="1"/>
          </p:nvPr>
        </p:nvPicPr>
        <p:blipFill>
          <a:blip r:embed="rId2"/>
          <a:stretch>
            <a:fillRect/>
          </a:stretch>
        </p:blipFill>
        <p:spPr>
          <a:xfrm>
            <a:off x="1447800" y="1943894"/>
            <a:ext cx="6248400" cy="4114800"/>
          </a:xfrm>
          <a:prstGeom prst="rect">
            <a:avLst/>
          </a:prstGeom>
        </p:spPr>
      </p:pic>
    </p:spTree>
    <p:extLst>
      <p:ext uri="{BB962C8B-B14F-4D97-AF65-F5344CB8AC3E}">
        <p14:creationId xmlns:p14="http://schemas.microsoft.com/office/powerpoint/2010/main" val="86978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FIELD INVESTIGATION APPROACHES</a:t>
            </a:r>
            <a:endParaRPr lang="en-US" dirty="0"/>
          </a:p>
        </p:txBody>
      </p:sp>
      <p:sp>
        <p:nvSpPr>
          <p:cNvPr id="3" name="Content Placeholder 2"/>
          <p:cNvSpPr>
            <a:spLocks noGrp="1"/>
          </p:cNvSpPr>
          <p:nvPr>
            <p:ph idx="1"/>
          </p:nvPr>
        </p:nvSpPr>
        <p:spPr/>
        <p:txBody>
          <a:bodyPr/>
          <a:lstStyle/>
          <a:p>
            <a:r>
              <a:rPr lang="en-US" dirty="0" smtClean="0"/>
              <a:t>GEOTECHNICAL </a:t>
            </a:r>
          </a:p>
          <a:p>
            <a:pPr lvl="1"/>
            <a:r>
              <a:rPr lang="en-US" dirty="0" smtClean="0"/>
              <a:t>borehole drilling, SPT, &amp; sampling )</a:t>
            </a:r>
          </a:p>
          <a:p>
            <a:pPr lvl="1"/>
            <a:r>
              <a:rPr lang="en-US" dirty="0" smtClean="0"/>
              <a:t>Pit excavation, PLT, sampling</a:t>
            </a:r>
          </a:p>
          <a:p>
            <a:pPr lvl="1"/>
            <a:r>
              <a:rPr lang="en-US" dirty="0" smtClean="0"/>
              <a:t>Dynamic probing, window sampling</a:t>
            </a:r>
          </a:p>
          <a:p>
            <a:pPr lvl="1"/>
            <a:r>
              <a:rPr lang="en-US" dirty="0" smtClean="0"/>
              <a:t>CPT</a:t>
            </a:r>
          </a:p>
          <a:p>
            <a:r>
              <a:rPr lang="en-US" dirty="0" smtClean="0"/>
              <a:t>GEOPHYSICAL</a:t>
            </a:r>
          </a:p>
          <a:p>
            <a:pPr lvl="1"/>
            <a:r>
              <a:rPr lang="en-US" dirty="0" smtClean="0"/>
              <a:t>Seismic (refraction/reflection), MASW, HVSR  </a:t>
            </a:r>
          </a:p>
          <a:p>
            <a:pPr lvl="1"/>
            <a:r>
              <a:rPr lang="en-US" dirty="0" smtClean="0"/>
              <a:t>ERT</a:t>
            </a:r>
          </a:p>
          <a:p>
            <a:pPr marL="457200" lvl="1" indent="0">
              <a:buNone/>
            </a:pPr>
            <a:r>
              <a:rPr lang="en-US" b="1" i="1" dirty="0" smtClean="0"/>
              <a:t>A combination of the 2 approaches tends to provide more comprehensive and representative data.</a:t>
            </a:r>
          </a:p>
          <a:p>
            <a:endParaRPr lang="en-US" dirty="0"/>
          </a:p>
          <a:p>
            <a:endParaRPr lang="en-US" dirty="0"/>
          </a:p>
        </p:txBody>
      </p:sp>
    </p:spTree>
    <p:extLst>
      <p:ext uri="{BB962C8B-B14F-4D97-AF65-F5344CB8AC3E}">
        <p14:creationId xmlns:p14="http://schemas.microsoft.com/office/powerpoint/2010/main" val="309917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STANDARD PENETRATION TEST (SPT); </a:t>
            </a:r>
            <a:r>
              <a:rPr lang="en-US" sz="2800" b="1" dirty="0" smtClean="0"/>
              <a:t/>
            </a:r>
            <a:br>
              <a:rPr lang="en-US" sz="2800" b="1" dirty="0" smtClean="0"/>
            </a:br>
            <a:r>
              <a:rPr lang="en-US" sz="2800" b="1" dirty="0" smtClean="0"/>
              <a:t>BS </a:t>
            </a:r>
            <a:r>
              <a:rPr lang="en-US" sz="2800" b="1" dirty="0"/>
              <a:t>EN ISO 22476 PART 3: 2005</a:t>
            </a:r>
          </a:p>
        </p:txBody>
      </p:sp>
      <p:sp>
        <p:nvSpPr>
          <p:cNvPr id="3" name="Content Placeholder 2"/>
          <p:cNvSpPr>
            <a:spLocks noGrp="1"/>
          </p:cNvSpPr>
          <p:nvPr>
            <p:ph idx="1"/>
          </p:nvPr>
        </p:nvSpPr>
        <p:spPr/>
        <p:txBody>
          <a:bodyPr>
            <a:normAutofit fontScale="70000" lnSpcReduction="20000"/>
          </a:bodyPr>
          <a:lstStyle/>
          <a:p>
            <a:r>
              <a:rPr lang="en-US" dirty="0" smtClean="0"/>
              <a:t>THE MOST UNIVERSALLY ACCEPTED GEOTECH FIELD TEST PROCEDURE FOR ASSESSING GROUND STRENGTH CONDITIONS FOR STRUCTURAL FOUNDATIONS ESPECIALLY IN GRANULAR MATERIAL WITH SIGNIFICANT CONTENT OF SANDS AND GRAVELS (</a:t>
            </a:r>
            <a:r>
              <a:rPr lang="en-US" dirty="0" err="1" smtClean="0"/>
              <a:t>ie</a:t>
            </a:r>
            <a:r>
              <a:rPr lang="en-US" dirty="0" smtClean="0"/>
              <a:t> “STANDARD PRACTICE”).</a:t>
            </a:r>
          </a:p>
          <a:p>
            <a:r>
              <a:rPr lang="en-US" dirty="0" smtClean="0"/>
              <a:t>HIGH HAMMER DRIVING ENERGY (238 kJ/m2) ENABLES DEEP PERCUSSIVE PENETRATION INTO MOST TYPES OF SOIL FORMATIONS</a:t>
            </a:r>
            <a:r>
              <a:rPr lang="en-US" dirty="0"/>
              <a:t> </a:t>
            </a:r>
            <a:r>
              <a:rPr lang="en-US" dirty="0" smtClean="0"/>
              <a:t> TYPICALLY ENCOUNTERED WITHIN SHALLOW FOUNDATION INFLUENCE DEPTH ZONE (1m to 15m). </a:t>
            </a:r>
          </a:p>
          <a:p>
            <a:r>
              <a:rPr lang="en-US" dirty="0" smtClean="0"/>
              <a:t>ANCILLARY TOOLS ENABLE PASSAGE THROUGH VERY HARD/DENSE FORMATIONS</a:t>
            </a:r>
          </a:p>
          <a:p>
            <a:r>
              <a:rPr lang="en-US" dirty="0"/>
              <a:t>LOTS OF GEOTECHNICAL CORRELATIONS BASED ON </a:t>
            </a:r>
            <a:r>
              <a:rPr lang="en-US" dirty="0" smtClean="0"/>
              <a:t>SPT-N</a:t>
            </a:r>
            <a:r>
              <a:rPr lang="en-US" baseline="-25000" dirty="0" smtClean="0"/>
              <a:t>60</a:t>
            </a:r>
            <a:endParaRPr lang="en-US" dirty="0" smtClean="0"/>
          </a:p>
          <a:p>
            <a:r>
              <a:rPr lang="en-US" dirty="0"/>
              <a:t>C</a:t>
            </a:r>
            <a:r>
              <a:rPr lang="en-US" dirty="0" smtClean="0"/>
              <a:t>ONCEPT OF PENETRATION TEST “REFUSAL” BASED ON SPT HAMMER ENERGY NOT BEING ABLE TO CAUSE ADDITIONAL MEASURABLE PENETRATION. (ACCURATE INDICATION OF HIGH BEARING STRENGTH)</a:t>
            </a:r>
          </a:p>
          <a:p>
            <a:r>
              <a:rPr lang="en-US" baseline="-25000" dirty="0" smtClean="0"/>
              <a:t> </a:t>
            </a:r>
          </a:p>
          <a:p>
            <a:pPr marL="0" indent="0">
              <a:buNone/>
            </a:pPr>
            <a:endParaRPr lang="en-US" baseline="-25000" dirty="0"/>
          </a:p>
        </p:txBody>
      </p:sp>
    </p:spTree>
    <p:extLst>
      <p:ext uri="{BB962C8B-B14F-4D97-AF65-F5344CB8AC3E}">
        <p14:creationId xmlns:p14="http://schemas.microsoft.com/office/powerpoint/2010/main" val="166358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DYNAMIC PROBING FOR FOUNDATION </a:t>
            </a:r>
            <a:r>
              <a:rPr lang="en-US" sz="2800" b="1" dirty="0" smtClean="0"/>
              <a:t>INVESTIGATION </a:t>
            </a:r>
            <a:br>
              <a:rPr lang="en-US" sz="2800" b="1" dirty="0" smtClean="0"/>
            </a:br>
            <a:r>
              <a:rPr lang="en-US" sz="2800" b="1" dirty="0" smtClean="0"/>
              <a:t>BS </a:t>
            </a:r>
            <a:r>
              <a:rPr lang="en-US" sz="2800" b="1" dirty="0"/>
              <a:t>EN ISO 22476-2: 2005</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Geotechnical investigation and testing-Field testing- Part 2: Dynamic probing </a:t>
            </a:r>
          </a:p>
          <a:p>
            <a:pPr lvl="1"/>
            <a:r>
              <a:rPr lang="en-US" dirty="0" smtClean="0"/>
              <a:t>Describes 4 procedures differentiated primarily by hammer weights (DPL, DPM, DPH, DPSH).</a:t>
            </a:r>
          </a:p>
          <a:p>
            <a:pPr lvl="1"/>
            <a:r>
              <a:rPr lang="en-US" b="1" dirty="0">
                <a:solidFill>
                  <a:srgbClr val="FF0000"/>
                </a:solidFill>
              </a:rPr>
              <a:t>The basis for the selection of which type is to be used should be that the driving energy (hammer mass and height of fall) is appropriate for the ground conditions anticipated.</a:t>
            </a:r>
            <a:endParaRPr lang="en-US" b="1" dirty="0" smtClean="0">
              <a:solidFill>
                <a:srgbClr val="FF0000"/>
              </a:solidFill>
            </a:endParaRPr>
          </a:p>
          <a:p>
            <a:pPr lvl="1"/>
            <a:r>
              <a:rPr lang="en-US" dirty="0" smtClean="0"/>
              <a:t>Results may be used in combination with in-situ sampling (window sampler) for qualitative determination of soil profile. </a:t>
            </a:r>
          </a:p>
          <a:p>
            <a:pPr lvl="1"/>
            <a:r>
              <a:rPr lang="en-US" dirty="0" smtClean="0"/>
              <a:t>Results may be used for determination of strength and deformation properties of soils through appropriate correlations.</a:t>
            </a:r>
          </a:p>
          <a:p>
            <a:pPr lvl="1"/>
            <a:r>
              <a:rPr lang="en-US" dirty="0" smtClean="0"/>
              <a:t>Geotechnical and equipment related factors can influence the operation of equipment and results of the test.</a:t>
            </a:r>
          </a:p>
          <a:p>
            <a:endParaRPr lang="en-US" dirty="0" smtClean="0"/>
          </a:p>
          <a:p>
            <a:endParaRPr lang="en-US" dirty="0"/>
          </a:p>
          <a:p>
            <a:endParaRPr lang="en-US" dirty="0"/>
          </a:p>
        </p:txBody>
      </p:sp>
    </p:spTree>
    <p:extLst>
      <p:ext uri="{BB962C8B-B14F-4D97-AF65-F5344CB8AC3E}">
        <p14:creationId xmlns:p14="http://schemas.microsoft.com/office/powerpoint/2010/main" val="1066821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2285</TotalTime>
  <Words>1754</Words>
  <Application>Microsoft Office PowerPoint</Application>
  <PresentationFormat>On-screen Show (4:3)</PresentationFormat>
  <Paragraphs>330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Times New Roman</vt:lpstr>
      <vt:lpstr>Wingdings</vt:lpstr>
      <vt:lpstr>Office Theme</vt:lpstr>
      <vt:lpstr>IMPROVING STANDARD OF GEOTECHNICAL INVESTIGATION FIELD TESTING IN GHANA</vt:lpstr>
      <vt:lpstr>OBJECTIVES OF GEOTECHNICAL SITE INVESTIGATIONS</vt:lpstr>
      <vt:lpstr>GEOTECHNICAL SITE INVESTIGATION-CONDITIONS THAT MUST BE MET</vt:lpstr>
      <vt:lpstr>DEPTH OF INVESTIGATION</vt:lpstr>
      <vt:lpstr>DEPTH OF INVESTIGATION-Eurocode 7 Appendix B</vt:lpstr>
      <vt:lpstr>DEPTH OF INVESTIGATION-Eurocode 7 Appendix B</vt:lpstr>
      <vt:lpstr>TYPICAL FIELD INVESTIGATION APPROACHES</vt:lpstr>
      <vt:lpstr>STANDARD PENETRATION TEST (SPT);  BS EN ISO 22476 PART 3: 2005</vt:lpstr>
      <vt:lpstr>DYNAMIC PROBING FOR FOUNDATION INVESTIGATION  BS EN ISO 22476-2: 2005</vt:lpstr>
      <vt:lpstr>DIMENSIONS FOR 4 TYPES OF DYNAMIC PROBING APPARATUS (ref; BS EN ISO 22476-2: 2005)</vt:lpstr>
      <vt:lpstr>EVALUATION OF DYNAMIC PROBING RESULTS</vt:lpstr>
      <vt:lpstr>BASIC DESCRIPTION OF DCP</vt:lpstr>
      <vt:lpstr>DCP-DPL COMPARISON</vt:lpstr>
      <vt:lpstr>LIMITATIONS OF DCP (Annex D) </vt:lpstr>
      <vt:lpstr>LIMITATIONS OF DCP</vt:lpstr>
      <vt:lpstr>Observations from DCP reports</vt:lpstr>
      <vt:lpstr>Issue 1: BC FORMULA: Qall=30r</vt:lpstr>
      <vt:lpstr>Issue 2: CUMMULATIVE EFFECT OF ROD WEIGHTS</vt:lpstr>
      <vt:lpstr>Allowable BC: Qa=30r  ISSUES THAT CONTRIBUTE ERRORS</vt:lpstr>
      <vt:lpstr>TEST RESULTS INTERPRETATION USING DYNAMIC RESISTANCE  (REF: BS EN ISO 22476-2:2005- ANNEX E)</vt:lpstr>
      <vt:lpstr>SAMPLE DATA: Dutch Formula vrs Qa=30r (kPa)</vt:lpstr>
      <vt:lpstr>IMPLICATIONS OF ERRONEOUS FIELD RESULTS</vt:lpstr>
      <vt:lpstr>DPSH EXAMPLE 1- BANDA (B/A)</vt:lpstr>
      <vt:lpstr>DPSH EXAMPLE 2- KUMASI</vt:lpstr>
      <vt:lpstr>DPSH EXAMPLE 3-TEMA C1</vt:lpstr>
      <vt:lpstr>DPSH EXAMPLE 4-NORTH DZORWULU</vt:lpstr>
      <vt:lpstr>CONCLUSIONS</vt:lpstr>
      <vt:lpstr>WAY FORWARD</vt:lpstr>
      <vt:lpstr>WAY FORWARD</vt:lpstr>
      <vt:lpstr> DPSH RIG                   DCP EQUIP</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PITFALLS OF GEOTECHNICAL INVESTIGATION</dc:title>
  <dc:creator>Mike Konadu</dc:creator>
  <cp:lastModifiedBy>Mike Konadu</cp:lastModifiedBy>
  <cp:revision>163</cp:revision>
  <dcterms:created xsi:type="dcterms:W3CDTF">2023-06-13T07:35:58Z</dcterms:created>
  <dcterms:modified xsi:type="dcterms:W3CDTF">2023-07-27T17:08:26Z</dcterms:modified>
</cp:coreProperties>
</file>